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64" r:id="rId3"/>
  </p:sldMasterIdLst>
  <p:sldIdLst>
    <p:sldId id="256" r:id="rId4"/>
    <p:sldId id="257" r:id="rId5"/>
    <p:sldId id="308" r:id="rId6"/>
    <p:sldId id="258" r:id="rId7"/>
    <p:sldId id="262" r:id="rId8"/>
    <p:sldId id="263" r:id="rId9"/>
    <p:sldId id="265" r:id="rId10"/>
    <p:sldId id="266" r:id="rId11"/>
    <p:sldId id="267" r:id="rId12"/>
    <p:sldId id="268" r:id="rId13"/>
    <p:sldId id="269" r:id="rId14"/>
    <p:sldId id="270" r:id="rId15"/>
    <p:sldId id="272" r:id="rId16"/>
    <p:sldId id="271"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6" r:id="rId47"/>
    <p:sldId id="305" r:id="rId48"/>
    <p:sldId id="307" r:id="rId49"/>
    <p:sldId id="261" r:id="rId5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94040"/>
  </p:normalViewPr>
  <p:slideViewPr>
    <p:cSldViewPr snapToGrid="0">
      <p:cViewPr varScale="1">
        <p:scale>
          <a:sx n="62" d="100"/>
          <a:sy n="62" d="100"/>
        </p:scale>
        <p:origin x="79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041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7090A2-F4ED-5E86-00DC-BE5E6B13BA48}"/>
              </a:ext>
            </a:extLst>
          </p:cNvPr>
          <p:cNvSpPr>
            <a:spLocks noGrp="1"/>
          </p:cNvSpPr>
          <p:nvPr>
            <p:ph type="ctrTitle" hasCustomPrompt="1"/>
          </p:nvPr>
        </p:nvSpPr>
        <p:spPr>
          <a:xfrm>
            <a:off x="770312" y="4057637"/>
            <a:ext cx="8080073" cy="1813098"/>
          </a:xfrm>
          <a:prstGeom prst="rect">
            <a:avLst/>
          </a:prstGeom>
        </p:spPr>
        <p:txBody>
          <a:bodyPr anchor="b">
            <a:noAutofit/>
          </a:bodyPr>
          <a:lstStyle>
            <a:lvl1pPr algn="l">
              <a:defRPr sz="10000" b="1" u="none">
                <a:solidFill>
                  <a:srgbClr val="C00000"/>
                </a:solidFill>
                <a:latin typeface="Arial" panose="020B0604020202020204" pitchFamily="34" charset="0"/>
                <a:cs typeface="Arial" panose="020B0604020202020204" pitchFamily="34" charset="0"/>
              </a:defRPr>
            </a:lvl1pPr>
          </a:lstStyle>
          <a:p>
            <a:r>
              <a:rPr lang="es-ES" dirty="0"/>
              <a:t>SUBTÍTULO.</a:t>
            </a:r>
            <a:endParaRPr lang="es-MX" dirty="0"/>
          </a:p>
        </p:txBody>
      </p:sp>
      <p:sp>
        <p:nvSpPr>
          <p:cNvPr id="6" name="Marcador de número de diapositiva 5">
            <a:extLst>
              <a:ext uri="{FF2B5EF4-FFF2-40B4-BE49-F238E27FC236}">
                <a16:creationId xmlns:a16="http://schemas.microsoft.com/office/drawing/2014/main" id="{B9E6D83F-9A42-00BE-15AD-5EDC97BC2C62}"/>
              </a:ext>
            </a:extLst>
          </p:cNvPr>
          <p:cNvSpPr>
            <a:spLocks noGrp="1"/>
          </p:cNvSpPr>
          <p:nvPr>
            <p:ph type="sldNum" sz="quarter" idx="12"/>
          </p:nvPr>
        </p:nvSpPr>
        <p:spPr>
          <a:xfrm>
            <a:off x="11197242" y="6082029"/>
            <a:ext cx="663633" cy="365125"/>
          </a:xfrm>
          <a:prstGeom prst="rect">
            <a:avLst/>
          </a:prstGeom>
        </p:spPr>
        <p:txBody>
          <a:bodyPr/>
          <a:lstStyle>
            <a:lvl1pPr algn="ctr">
              <a:defRPr/>
            </a:lvl1pPr>
          </a:lstStyle>
          <a:p>
            <a:fld id="{09619235-417C-487D-A61D-14C662427479}" type="slidenum">
              <a:rPr lang="es-MX" smtClean="0"/>
              <a:pPr/>
              <a:t>‹#›</a:t>
            </a:fld>
            <a:endParaRPr lang="es-MX" dirty="0"/>
          </a:p>
        </p:txBody>
      </p:sp>
      <p:sp>
        <p:nvSpPr>
          <p:cNvPr id="12" name="Marcador de texto 11">
            <a:extLst>
              <a:ext uri="{FF2B5EF4-FFF2-40B4-BE49-F238E27FC236}">
                <a16:creationId xmlns:a16="http://schemas.microsoft.com/office/drawing/2014/main" id="{FC216957-F8D4-3ECA-FD10-730C837D6B58}"/>
              </a:ext>
            </a:extLst>
          </p:cNvPr>
          <p:cNvSpPr>
            <a:spLocks noGrp="1"/>
          </p:cNvSpPr>
          <p:nvPr>
            <p:ph type="body" sz="quarter" idx="13" hasCustomPrompt="1"/>
          </p:nvPr>
        </p:nvSpPr>
        <p:spPr>
          <a:xfrm>
            <a:off x="769938" y="2800363"/>
            <a:ext cx="7450137" cy="1612900"/>
          </a:xfrm>
          <a:prstGeom prst="rect">
            <a:avLst/>
          </a:prstGeom>
        </p:spPr>
        <p:txBody>
          <a:bodyPr>
            <a:normAutofit/>
          </a:bodyPr>
          <a:lstStyle>
            <a:lvl1pPr marL="0" indent="0">
              <a:buNone/>
              <a:defRPr sz="10000">
                <a:latin typeface="Arial" panose="020B0604020202020204" pitchFamily="34" charset="0"/>
                <a:cs typeface="Arial" panose="020B0604020202020204" pitchFamily="34" charset="0"/>
              </a:defRPr>
            </a:lvl1pPr>
          </a:lstStyle>
          <a:p>
            <a:pPr lvl="0"/>
            <a:r>
              <a:rPr lang="es-419" dirty="0"/>
              <a:t>TÍTULO</a:t>
            </a:r>
            <a:endParaRPr lang="es-MX" dirty="0"/>
          </a:p>
        </p:txBody>
      </p:sp>
    </p:spTree>
    <p:extLst>
      <p:ext uri="{BB962C8B-B14F-4D97-AF65-F5344CB8AC3E}">
        <p14:creationId xmlns:p14="http://schemas.microsoft.com/office/powerpoint/2010/main" val="1615509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sp>
        <p:nvSpPr>
          <p:cNvPr id="16" name="Título 15">
            <a:extLst>
              <a:ext uri="{FF2B5EF4-FFF2-40B4-BE49-F238E27FC236}">
                <a16:creationId xmlns:a16="http://schemas.microsoft.com/office/drawing/2014/main" id="{A18D89B0-21DE-247F-47F5-51A23D6E98DB}"/>
              </a:ext>
            </a:extLst>
          </p:cNvPr>
          <p:cNvSpPr>
            <a:spLocks noGrp="1"/>
          </p:cNvSpPr>
          <p:nvPr>
            <p:ph type="title" hasCustomPrompt="1"/>
          </p:nvPr>
        </p:nvSpPr>
        <p:spPr>
          <a:xfrm>
            <a:off x="572311" y="1261230"/>
            <a:ext cx="7836193" cy="756414"/>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s-ES" sz="4400" dirty="0"/>
              <a:t>TÍTULO </a:t>
            </a:r>
            <a:r>
              <a:rPr lang="es-ES" sz="4400" b="1" dirty="0"/>
              <a:t>SUBTÍTULO</a:t>
            </a:r>
            <a:r>
              <a:rPr lang="es-ES" sz="5400" b="1" dirty="0">
                <a:solidFill>
                  <a:srgbClr val="C00000"/>
                </a:solidFill>
              </a:rPr>
              <a:t>.</a:t>
            </a:r>
            <a:endParaRPr lang="es-MX" sz="4400" b="1" dirty="0">
              <a:solidFill>
                <a:srgbClr val="C00000"/>
              </a:solidFill>
            </a:endParaRPr>
          </a:p>
        </p:txBody>
      </p:sp>
      <p:sp>
        <p:nvSpPr>
          <p:cNvPr id="18" name="Marcador de texto 17">
            <a:extLst>
              <a:ext uri="{FF2B5EF4-FFF2-40B4-BE49-F238E27FC236}">
                <a16:creationId xmlns:a16="http://schemas.microsoft.com/office/drawing/2014/main" id="{3E2A6C38-2E90-9D0C-5E01-F7107341CDA3}"/>
              </a:ext>
            </a:extLst>
          </p:cNvPr>
          <p:cNvSpPr>
            <a:spLocks noGrp="1"/>
          </p:cNvSpPr>
          <p:nvPr>
            <p:ph type="body" sz="quarter" idx="13"/>
          </p:nvPr>
        </p:nvSpPr>
        <p:spPr>
          <a:xfrm>
            <a:off x="920543" y="2385191"/>
            <a:ext cx="9307512" cy="3732213"/>
          </a:xfrm>
          <a:prstGeom prst="rect">
            <a:avLst/>
          </a:prstGeom>
        </p:spPr>
        <p:txBody>
          <a:bodyPr>
            <a:noAutofit/>
          </a:bodyPr>
          <a:lstStyle>
            <a:lvl1pPr marL="0" indent="0">
              <a:buNone/>
              <a:defRPr lang="es-MX" sz="2400" dirty="0"/>
            </a:lvl1pPr>
          </a:lstStyle>
          <a:p>
            <a:endParaRPr lang="es-MX" sz="2800" b="0" i="0" dirty="0">
              <a:solidFill>
                <a:srgbClr val="000000"/>
              </a:solidFill>
              <a:effectLst/>
              <a:latin typeface="Open Sans" panose="020B0606030504020204" pitchFamily="34" charset="0"/>
            </a:endParaRPr>
          </a:p>
        </p:txBody>
      </p:sp>
      <p:sp>
        <p:nvSpPr>
          <p:cNvPr id="2" name="Marcador de número de diapositiva 5">
            <a:extLst>
              <a:ext uri="{FF2B5EF4-FFF2-40B4-BE49-F238E27FC236}">
                <a16:creationId xmlns:a16="http://schemas.microsoft.com/office/drawing/2014/main" id="{2C29E50C-07A5-AF78-09B7-B33506AF343B}"/>
              </a:ext>
            </a:extLst>
          </p:cNvPr>
          <p:cNvSpPr>
            <a:spLocks noGrp="1"/>
          </p:cNvSpPr>
          <p:nvPr>
            <p:ph type="sldNum" sz="quarter" idx="12"/>
          </p:nvPr>
        </p:nvSpPr>
        <p:spPr>
          <a:xfrm>
            <a:off x="11197242" y="6082029"/>
            <a:ext cx="663633" cy="365125"/>
          </a:xfrm>
          <a:prstGeom prst="rect">
            <a:avLst/>
          </a:prstGeom>
        </p:spPr>
        <p:txBody>
          <a:bodyPr/>
          <a:lstStyle>
            <a:lvl1pPr algn="ctr">
              <a:defRPr/>
            </a:lvl1pPr>
          </a:lstStyle>
          <a:p>
            <a:fld id="{09619235-417C-487D-A61D-14C662427479}" type="slidenum">
              <a:rPr lang="es-MX" smtClean="0"/>
              <a:pPr/>
              <a:t>‹#›</a:t>
            </a:fld>
            <a:endParaRPr lang="es-MX" dirty="0"/>
          </a:p>
        </p:txBody>
      </p:sp>
    </p:spTree>
    <p:extLst>
      <p:ext uri="{BB962C8B-B14F-4D97-AF65-F5344CB8AC3E}">
        <p14:creationId xmlns:p14="http://schemas.microsoft.com/office/powerpoint/2010/main" val="3499946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1B046D8D-2D67-72B1-AE99-A1016450C26C}"/>
              </a:ext>
            </a:extLst>
          </p:cNvPr>
          <p:cNvSpPr>
            <a:spLocks noGrp="1"/>
          </p:cNvSpPr>
          <p:nvPr>
            <p:ph type="sldNum" sz="quarter" idx="12"/>
          </p:nvPr>
        </p:nvSpPr>
        <p:spPr>
          <a:xfrm>
            <a:off x="11197242" y="6082029"/>
            <a:ext cx="663633" cy="365125"/>
          </a:xfrm>
          <a:prstGeom prst="rect">
            <a:avLst/>
          </a:prstGeom>
        </p:spPr>
        <p:txBody>
          <a:bodyPr/>
          <a:lstStyle>
            <a:lvl1pPr algn="ctr">
              <a:defRPr/>
            </a:lvl1pPr>
          </a:lstStyle>
          <a:p>
            <a:fld id="{09619235-417C-487D-A61D-14C662427479}" type="slidenum">
              <a:rPr lang="es-MX" smtClean="0"/>
              <a:pPr/>
              <a:t>‹#›</a:t>
            </a:fld>
            <a:endParaRPr lang="es-MX" dirty="0"/>
          </a:p>
        </p:txBody>
      </p:sp>
      <p:sp>
        <p:nvSpPr>
          <p:cNvPr id="18" name="Título 15">
            <a:extLst>
              <a:ext uri="{FF2B5EF4-FFF2-40B4-BE49-F238E27FC236}">
                <a16:creationId xmlns:a16="http://schemas.microsoft.com/office/drawing/2014/main" id="{8EFF2E27-5884-3B18-BD97-A5A4F3290B72}"/>
              </a:ext>
            </a:extLst>
          </p:cNvPr>
          <p:cNvSpPr>
            <a:spLocks noGrp="1"/>
          </p:cNvSpPr>
          <p:nvPr>
            <p:ph type="title" hasCustomPrompt="1"/>
          </p:nvPr>
        </p:nvSpPr>
        <p:spPr>
          <a:xfrm>
            <a:off x="572311" y="1261230"/>
            <a:ext cx="7836193" cy="756414"/>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s-ES" sz="4400" dirty="0"/>
              <a:t>TÍTULO </a:t>
            </a:r>
            <a:r>
              <a:rPr lang="es-ES" sz="4400" b="1" dirty="0"/>
              <a:t>SUBTÍTULO</a:t>
            </a:r>
            <a:r>
              <a:rPr lang="es-ES" sz="5400" b="1" dirty="0">
                <a:solidFill>
                  <a:srgbClr val="C00000"/>
                </a:solidFill>
              </a:rPr>
              <a:t>.</a:t>
            </a:r>
            <a:endParaRPr lang="es-MX" sz="4400" b="1" dirty="0">
              <a:solidFill>
                <a:srgbClr val="C00000"/>
              </a:solidFill>
            </a:endParaRPr>
          </a:p>
        </p:txBody>
      </p:sp>
      <p:sp>
        <p:nvSpPr>
          <p:cNvPr id="21" name="Marcador de texto 20">
            <a:extLst>
              <a:ext uri="{FF2B5EF4-FFF2-40B4-BE49-F238E27FC236}">
                <a16:creationId xmlns:a16="http://schemas.microsoft.com/office/drawing/2014/main" id="{0BA5A8F8-8EB8-BF8F-67FF-BCB7BD48FEFC}"/>
              </a:ext>
            </a:extLst>
          </p:cNvPr>
          <p:cNvSpPr>
            <a:spLocks noGrp="1"/>
          </p:cNvSpPr>
          <p:nvPr>
            <p:ph type="body" sz="quarter" idx="13"/>
          </p:nvPr>
        </p:nvSpPr>
        <p:spPr>
          <a:xfrm>
            <a:off x="923925" y="2444750"/>
            <a:ext cx="9372600" cy="4002088"/>
          </a:xfrm>
          <a:prstGeom prst="rect">
            <a:avLst/>
          </a:prstGeom>
        </p:spPr>
        <p:txBody>
          <a:bodyPr/>
          <a:lstStyle>
            <a:lvl1pPr marL="228600" indent="-228600">
              <a:buClr>
                <a:schemeClr val="accent1"/>
              </a:buClr>
              <a:buSzPct val="200000"/>
              <a:buFont typeface="Wingdings" panose="05000000000000000000" pitchFamily="2" charset="2"/>
              <a:buChar char="§"/>
              <a:defRPr/>
            </a:lvl1pPr>
            <a:lvl2pPr marL="685800" indent="-228600">
              <a:buClr>
                <a:schemeClr val="accent1"/>
              </a:buClr>
              <a:buSzPct val="200000"/>
              <a:buFont typeface="Wingdings" panose="05000000000000000000" pitchFamily="2" charset="2"/>
              <a:buChar char="§"/>
              <a:defRPr/>
            </a:lvl2pPr>
            <a:lvl3pPr marL="1143000" indent="-228600">
              <a:buClr>
                <a:schemeClr val="accent1"/>
              </a:buClr>
              <a:buSzPct val="200000"/>
              <a:buFont typeface="Wingdings" panose="05000000000000000000" pitchFamily="2" charset="2"/>
              <a:buChar char="§"/>
              <a:defRPr/>
            </a:lvl3pPr>
            <a:lvl4pPr marL="1600200" indent="-228600">
              <a:buClr>
                <a:schemeClr val="accent1"/>
              </a:buClr>
              <a:buSzPct val="200000"/>
              <a:buFont typeface="Wingdings" panose="05000000000000000000" pitchFamily="2" charset="2"/>
              <a:buChar char="§"/>
              <a:defRPr/>
            </a:lvl4pPr>
            <a:lvl5pPr marL="2057400" indent="-228600">
              <a:buClr>
                <a:schemeClr val="accent1"/>
              </a:buClr>
              <a:buSzPct val="200000"/>
              <a:buFont typeface="Wingdings" panose="05000000000000000000" pitchFamily="2" charset="2"/>
              <a:buChar cha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Tree>
    <p:extLst>
      <p:ext uri="{BB962C8B-B14F-4D97-AF65-F5344CB8AC3E}">
        <p14:creationId xmlns:p14="http://schemas.microsoft.com/office/powerpoint/2010/main" val="361057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BFBEB135-82A1-6043-8731-7AD749225B29}"/>
              </a:ext>
            </a:extLst>
          </p:cNvPr>
          <p:cNvSpPr>
            <a:spLocks noGrp="1"/>
          </p:cNvSpPr>
          <p:nvPr>
            <p:ph type="sldNum" sz="quarter" idx="12"/>
          </p:nvPr>
        </p:nvSpPr>
        <p:spPr>
          <a:xfrm>
            <a:off x="11197242" y="6082029"/>
            <a:ext cx="663633" cy="365125"/>
          </a:xfrm>
          <a:prstGeom prst="rect">
            <a:avLst/>
          </a:prstGeom>
        </p:spPr>
        <p:txBody>
          <a:bodyPr/>
          <a:lstStyle>
            <a:lvl1pPr algn="ctr">
              <a:defRPr/>
            </a:lvl1pPr>
          </a:lstStyle>
          <a:p>
            <a:fld id="{09619235-417C-487D-A61D-14C662427479}" type="slidenum">
              <a:rPr lang="es-MX" smtClean="0"/>
              <a:pPr/>
              <a:t>‹#›</a:t>
            </a:fld>
            <a:endParaRPr lang="es-MX" dirty="0"/>
          </a:p>
        </p:txBody>
      </p:sp>
      <p:pic>
        <p:nvPicPr>
          <p:cNvPr id="10" name="Imagen 9">
            <a:extLst>
              <a:ext uri="{FF2B5EF4-FFF2-40B4-BE49-F238E27FC236}">
                <a16:creationId xmlns:a16="http://schemas.microsoft.com/office/drawing/2014/main" id="{142FD4DF-00E9-161E-12AF-264669D319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5604" y="1215513"/>
            <a:ext cx="3579887" cy="5049078"/>
          </a:xfrm>
          <a:prstGeom prst="rect">
            <a:avLst/>
          </a:prstGeom>
        </p:spPr>
      </p:pic>
      <p:sp>
        <p:nvSpPr>
          <p:cNvPr id="12" name="Título 15">
            <a:extLst>
              <a:ext uri="{FF2B5EF4-FFF2-40B4-BE49-F238E27FC236}">
                <a16:creationId xmlns:a16="http://schemas.microsoft.com/office/drawing/2014/main" id="{5D766D84-C13B-2DB2-D8A5-7386C43EC62A}"/>
              </a:ext>
            </a:extLst>
          </p:cNvPr>
          <p:cNvSpPr>
            <a:spLocks noGrp="1"/>
          </p:cNvSpPr>
          <p:nvPr>
            <p:ph type="title" hasCustomPrompt="1"/>
          </p:nvPr>
        </p:nvSpPr>
        <p:spPr>
          <a:xfrm>
            <a:off x="582251" y="1258126"/>
            <a:ext cx="5808039" cy="756414"/>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s-ES" sz="4400" dirty="0"/>
              <a:t>TÍTULO </a:t>
            </a:r>
            <a:r>
              <a:rPr lang="es-ES" sz="4400" b="1" dirty="0"/>
              <a:t>SUBTÍTULO</a:t>
            </a:r>
            <a:r>
              <a:rPr lang="es-ES" sz="5400" b="1" dirty="0">
                <a:solidFill>
                  <a:srgbClr val="C00000"/>
                </a:solidFill>
              </a:rPr>
              <a:t>.</a:t>
            </a:r>
            <a:endParaRPr lang="es-MX" sz="4400" b="1" dirty="0">
              <a:solidFill>
                <a:srgbClr val="C00000"/>
              </a:solidFill>
            </a:endParaRPr>
          </a:p>
        </p:txBody>
      </p:sp>
      <p:sp>
        <p:nvSpPr>
          <p:cNvPr id="13" name="Marcador de texto 17">
            <a:extLst>
              <a:ext uri="{FF2B5EF4-FFF2-40B4-BE49-F238E27FC236}">
                <a16:creationId xmlns:a16="http://schemas.microsoft.com/office/drawing/2014/main" id="{BC68CA29-D757-9370-4822-F11A5B92AC90}"/>
              </a:ext>
            </a:extLst>
          </p:cNvPr>
          <p:cNvSpPr>
            <a:spLocks noGrp="1"/>
          </p:cNvSpPr>
          <p:nvPr>
            <p:ph type="body" sz="quarter" idx="13"/>
          </p:nvPr>
        </p:nvSpPr>
        <p:spPr>
          <a:xfrm>
            <a:off x="920543" y="2385191"/>
            <a:ext cx="5360987" cy="3732213"/>
          </a:xfrm>
          <a:prstGeom prst="rect">
            <a:avLst/>
          </a:prstGeom>
        </p:spPr>
        <p:txBody>
          <a:bodyPr>
            <a:noAutofit/>
          </a:bodyPr>
          <a:lstStyle>
            <a:lvl1pPr marL="0" indent="0">
              <a:buNone/>
              <a:defRPr lang="es-MX" sz="2400" dirty="0"/>
            </a:lvl1pPr>
          </a:lstStyle>
          <a:p>
            <a:endParaRPr lang="es-MX" sz="2800" b="0" i="0" dirty="0">
              <a:solidFill>
                <a:srgbClr val="000000"/>
              </a:solidFill>
              <a:effectLst/>
              <a:latin typeface="Open Sans" panose="020B0606030504020204" pitchFamily="34" charset="0"/>
            </a:endParaRPr>
          </a:p>
        </p:txBody>
      </p:sp>
      <p:sp>
        <p:nvSpPr>
          <p:cNvPr id="15" name="Marcador de posición de imagen 14">
            <a:extLst>
              <a:ext uri="{FF2B5EF4-FFF2-40B4-BE49-F238E27FC236}">
                <a16:creationId xmlns:a16="http://schemas.microsoft.com/office/drawing/2014/main" id="{77D59320-BF1B-E3B4-C4E5-6CF90ED87D95}"/>
              </a:ext>
            </a:extLst>
          </p:cNvPr>
          <p:cNvSpPr>
            <a:spLocks noGrp="1"/>
          </p:cNvSpPr>
          <p:nvPr>
            <p:ph type="pic" sz="quarter" idx="14"/>
          </p:nvPr>
        </p:nvSpPr>
        <p:spPr>
          <a:xfrm>
            <a:off x="7053609" y="1215513"/>
            <a:ext cx="3063875" cy="4249738"/>
          </a:xfrm>
          <a:prstGeom prst="rect">
            <a:avLst/>
          </a:prstGeom>
        </p:spPr>
        <p:txBody>
          <a:bodyPr/>
          <a:lstStyle/>
          <a:p>
            <a:endParaRPr lang="es-MX"/>
          </a:p>
        </p:txBody>
      </p:sp>
    </p:spTree>
    <p:extLst>
      <p:ext uri="{BB962C8B-B14F-4D97-AF65-F5344CB8AC3E}">
        <p14:creationId xmlns:p14="http://schemas.microsoft.com/office/powerpoint/2010/main" val="163006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8" name="Marcador de posición de imagen 14">
            <a:extLst>
              <a:ext uri="{FF2B5EF4-FFF2-40B4-BE49-F238E27FC236}">
                <a16:creationId xmlns:a16="http://schemas.microsoft.com/office/drawing/2014/main" id="{47BCE812-51BC-B28C-F12E-9E7EB3234A70}"/>
              </a:ext>
            </a:extLst>
          </p:cNvPr>
          <p:cNvSpPr>
            <a:spLocks noGrp="1"/>
          </p:cNvSpPr>
          <p:nvPr>
            <p:ph type="pic" sz="quarter" idx="14"/>
          </p:nvPr>
        </p:nvSpPr>
        <p:spPr>
          <a:xfrm>
            <a:off x="1343205" y="1304131"/>
            <a:ext cx="3063875" cy="4249738"/>
          </a:xfrm>
          <a:prstGeom prst="rect">
            <a:avLst/>
          </a:prstGeom>
        </p:spPr>
        <p:txBody>
          <a:bodyPr/>
          <a:lstStyle/>
          <a:p>
            <a:endParaRPr lang="es-MX"/>
          </a:p>
        </p:txBody>
      </p:sp>
      <p:sp>
        <p:nvSpPr>
          <p:cNvPr id="9" name="Título 15">
            <a:extLst>
              <a:ext uri="{FF2B5EF4-FFF2-40B4-BE49-F238E27FC236}">
                <a16:creationId xmlns:a16="http://schemas.microsoft.com/office/drawing/2014/main" id="{7E54E620-76AE-CD12-A997-2E5DFF5CDB0C}"/>
              </a:ext>
            </a:extLst>
          </p:cNvPr>
          <p:cNvSpPr>
            <a:spLocks noGrp="1"/>
          </p:cNvSpPr>
          <p:nvPr>
            <p:ph type="title" hasCustomPrompt="1"/>
          </p:nvPr>
        </p:nvSpPr>
        <p:spPr>
          <a:xfrm>
            <a:off x="5118410" y="2086233"/>
            <a:ext cx="6835697" cy="756414"/>
          </a:xfrm>
          <a:prstGeom prst="rect">
            <a:avLst/>
          </a:prstGeom>
        </p:spPr>
        <p:txBody>
          <a:bodyPr>
            <a:noAutofit/>
          </a:bodyPr>
          <a:lstStyle>
            <a:lvl1pPr>
              <a:defRPr sz="4000">
                <a:latin typeface="Arial" panose="020B0604020202020204" pitchFamily="34" charset="0"/>
                <a:cs typeface="Arial" panose="020B0604020202020204" pitchFamily="34" charset="0"/>
              </a:defRPr>
            </a:lvl1pPr>
          </a:lstStyle>
          <a:p>
            <a:r>
              <a:rPr lang="es-ES" sz="4400" dirty="0"/>
              <a:t>NOMBRE APELLIDO</a:t>
            </a:r>
            <a:r>
              <a:rPr lang="es-ES" sz="5400" b="1" dirty="0">
                <a:solidFill>
                  <a:srgbClr val="C00000"/>
                </a:solidFill>
              </a:rPr>
              <a:t>.</a:t>
            </a:r>
            <a:endParaRPr lang="es-MX" sz="4400" b="1" dirty="0">
              <a:solidFill>
                <a:srgbClr val="C00000"/>
              </a:solidFill>
            </a:endParaRPr>
          </a:p>
        </p:txBody>
      </p:sp>
      <p:sp>
        <p:nvSpPr>
          <p:cNvPr id="12" name="Marcador de contenido 11">
            <a:extLst>
              <a:ext uri="{FF2B5EF4-FFF2-40B4-BE49-F238E27FC236}">
                <a16:creationId xmlns:a16="http://schemas.microsoft.com/office/drawing/2014/main" id="{A534AE83-52A9-461C-2ADC-BAB47A4FCFF8}"/>
              </a:ext>
            </a:extLst>
          </p:cNvPr>
          <p:cNvSpPr>
            <a:spLocks noGrp="1"/>
          </p:cNvSpPr>
          <p:nvPr>
            <p:ph sz="quarter" idx="15" hasCustomPrompt="1"/>
          </p:nvPr>
        </p:nvSpPr>
        <p:spPr>
          <a:xfrm>
            <a:off x="5888038" y="3802063"/>
            <a:ext cx="4683125" cy="461962"/>
          </a:xfrm>
          <a:prstGeom prst="rect">
            <a:avLst/>
          </a:prstGeom>
        </p:spPr>
        <p:txBody>
          <a:bodyPr/>
          <a:lstStyle>
            <a:lvl1pPr>
              <a:defRPr sz="2400"/>
            </a:lvl1pPr>
          </a:lstStyle>
          <a:p>
            <a:pPr marL="0" marR="0" lvl="0" indent="0" algn="l" defTabSz="914400" rtl="0" eaLnBrk="1" fontAlgn="auto" latinLnBrk="0" hangingPunct="1">
              <a:lnSpc>
                <a:spcPct val="90000"/>
              </a:lnSpc>
              <a:spcBef>
                <a:spcPts val="1000"/>
              </a:spcBef>
              <a:spcAft>
                <a:spcPts val="0"/>
              </a:spcAft>
              <a:buClr>
                <a:srgbClr val="C00000"/>
              </a:buClr>
              <a:buSzPct val="202000"/>
              <a:buFont typeface="Wingdings" panose="05000000000000000000" pitchFamily="2" charset="2"/>
              <a:buNone/>
              <a:tabLst/>
              <a:defRPr/>
            </a:pPr>
            <a:r>
              <a:rPr lang="es-419" sz="2800" b="0" i="0" dirty="0">
                <a:solidFill>
                  <a:srgbClr val="000000"/>
                </a:solidFill>
                <a:effectLst/>
                <a:latin typeface="Franklin Gothic Book" panose="020B0503020102020204" pitchFamily="34" charset="0"/>
                <a:cs typeface="Courier New" panose="02070309020205020404" pitchFamily="49" charset="0"/>
              </a:rPr>
              <a:t>contacto@correo.com</a:t>
            </a:r>
            <a:endParaRPr lang="es-MX" sz="2800" b="0" i="0" dirty="0">
              <a:solidFill>
                <a:srgbClr val="000000"/>
              </a:solidFill>
              <a:effectLst/>
              <a:latin typeface="Franklin Gothic Book" panose="020B0503020102020204" pitchFamily="34" charset="0"/>
              <a:cs typeface="Courier New" panose="02070309020205020404" pitchFamily="49" charset="0"/>
            </a:endParaRPr>
          </a:p>
        </p:txBody>
      </p:sp>
      <p:sp>
        <p:nvSpPr>
          <p:cNvPr id="13" name="Marcador de contenido 11">
            <a:extLst>
              <a:ext uri="{FF2B5EF4-FFF2-40B4-BE49-F238E27FC236}">
                <a16:creationId xmlns:a16="http://schemas.microsoft.com/office/drawing/2014/main" id="{37E9EC96-89B1-DD1C-A55D-3113AA0B5517}"/>
              </a:ext>
            </a:extLst>
          </p:cNvPr>
          <p:cNvSpPr>
            <a:spLocks noGrp="1"/>
          </p:cNvSpPr>
          <p:nvPr>
            <p:ph sz="quarter" idx="16" hasCustomPrompt="1"/>
          </p:nvPr>
        </p:nvSpPr>
        <p:spPr>
          <a:xfrm>
            <a:off x="5888038" y="4383932"/>
            <a:ext cx="4683125" cy="461962"/>
          </a:xfrm>
          <a:prstGeom prst="rect">
            <a:avLst/>
          </a:prstGeom>
        </p:spPr>
        <p:txBody>
          <a:bodyPr/>
          <a:lstStyle>
            <a:lvl1pPr>
              <a:defRPr sz="2400"/>
            </a:lvl1pPr>
          </a:lstStyle>
          <a:p>
            <a:pPr marL="0" marR="0" lvl="0" indent="0" algn="l" defTabSz="914400" rtl="0" eaLnBrk="1" fontAlgn="auto" latinLnBrk="0" hangingPunct="1">
              <a:lnSpc>
                <a:spcPct val="90000"/>
              </a:lnSpc>
              <a:spcBef>
                <a:spcPts val="1000"/>
              </a:spcBef>
              <a:spcAft>
                <a:spcPts val="0"/>
              </a:spcAft>
              <a:buClr>
                <a:srgbClr val="C00000"/>
              </a:buClr>
              <a:buSzPct val="202000"/>
              <a:buFont typeface="Wingdings" panose="05000000000000000000" pitchFamily="2" charset="2"/>
              <a:buNone/>
              <a:tabLst/>
              <a:defRPr/>
            </a:pPr>
            <a:r>
              <a:rPr lang="es-419" sz="2800" b="0" i="0" dirty="0">
                <a:solidFill>
                  <a:srgbClr val="000000"/>
                </a:solidFill>
                <a:effectLst/>
                <a:latin typeface="Franklin Gothic Book" panose="020B0503020102020204" pitchFamily="34" charset="0"/>
                <a:cs typeface="Courier New" panose="02070309020205020404" pitchFamily="49" charset="0"/>
              </a:rPr>
              <a:t>0000 - 0000</a:t>
            </a:r>
            <a:endParaRPr lang="es-MX" sz="2800" b="0" i="0" dirty="0">
              <a:solidFill>
                <a:srgbClr val="000000"/>
              </a:solidFill>
              <a:effectLst/>
              <a:latin typeface="Franklin Gothic Book" panose="020B0503020102020204" pitchFamily="34" charset="0"/>
              <a:cs typeface="Courier New" panose="02070309020205020404" pitchFamily="49" charset="0"/>
            </a:endParaRPr>
          </a:p>
        </p:txBody>
      </p:sp>
      <p:sp>
        <p:nvSpPr>
          <p:cNvPr id="14" name="Marcador de contenido 11">
            <a:extLst>
              <a:ext uri="{FF2B5EF4-FFF2-40B4-BE49-F238E27FC236}">
                <a16:creationId xmlns:a16="http://schemas.microsoft.com/office/drawing/2014/main" id="{89DD60E0-27C0-CDF2-BB2D-56D20354D984}"/>
              </a:ext>
            </a:extLst>
          </p:cNvPr>
          <p:cNvSpPr>
            <a:spLocks noGrp="1"/>
          </p:cNvSpPr>
          <p:nvPr>
            <p:ph sz="quarter" idx="17" hasCustomPrompt="1"/>
          </p:nvPr>
        </p:nvSpPr>
        <p:spPr>
          <a:xfrm>
            <a:off x="5888037" y="4965801"/>
            <a:ext cx="4683125" cy="461962"/>
          </a:xfrm>
          <a:prstGeom prst="rect">
            <a:avLst/>
          </a:prstGeom>
        </p:spPr>
        <p:txBody>
          <a:bodyPr/>
          <a:lstStyle>
            <a:lvl1pPr>
              <a:defRPr sz="2400"/>
            </a:lvl1pPr>
          </a:lstStyle>
          <a:p>
            <a:pPr marL="0" marR="0" lvl="0" indent="0" algn="l" defTabSz="914400" rtl="0" eaLnBrk="1" fontAlgn="auto" latinLnBrk="0" hangingPunct="1">
              <a:lnSpc>
                <a:spcPct val="90000"/>
              </a:lnSpc>
              <a:spcBef>
                <a:spcPts val="1000"/>
              </a:spcBef>
              <a:spcAft>
                <a:spcPts val="0"/>
              </a:spcAft>
              <a:buClr>
                <a:srgbClr val="C00000"/>
              </a:buClr>
              <a:buSzPct val="202000"/>
              <a:buFont typeface="Wingdings" panose="05000000000000000000" pitchFamily="2" charset="2"/>
              <a:buNone/>
              <a:tabLst/>
              <a:defRPr/>
            </a:pPr>
            <a:r>
              <a:rPr lang="es-419" sz="2800" b="0" i="0" dirty="0">
                <a:solidFill>
                  <a:srgbClr val="000000"/>
                </a:solidFill>
                <a:effectLst/>
                <a:latin typeface="Franklin Gothic Book" panose="020B0503020102020204" pitchFamily="34" charset="0"/>
                <a:cs typeface="Courier New" panose="02070309020205020404" pitchFamily="49" charset="0"/>
              </a:rPr>
              <a:t>www.paginaweb.com</a:t>
            </a:r>
            <a:endParaRPr lang="es-MX" sz="2800" b="0" i="0" dirty="0">
              <a:solidFill>
                <a:srgbClr val="000000"/>
              </a:solidFill>
              <a:effectLst/>
              <a:latin typeface="Franklin Gothic Book" panose="020B0503020102020204" pitchFamily="34" charset="0"/>
              <a:cs typeface="Courier New" panose="02070309020205020404" pitchFamily="49" charset="0"/>
            </a:endParaRPr>
          </a:p>
        </p:txBody>
      </p:sp>
      <p:sp>
        <p:nvSpPr>
          <p:cNvPr id="19" name="Marcador de texto 18">
            <a:extLst>
              <a:ext uri="{FF2B5EF4-FFF2-40B4-BE49-F238E27FC236}">
                <a16:creationId xmlns:a16="http://schemas.microsoft.com/office/drawing/2014/main" id="{A3E64976-2F12-D197-DFF5-D9C2C751582A}"/>
              </a:ext>
            </a:extLst>
          </p:cNvPr>
          <p:cNvSpPr>
            <a:spLocks noGrp="1"/>
          </p:cNvSpPr>
          <p:nvPr>
            <p:ph type="body" sz="quarter" idx="18" hasCustomPrompt="1"/>
          </p:nvPr>
        </p:nvSpPr>
        <p:spPr>
          <a:xfrm>
            <a:off x="5118099" y="3011488"/>
            <a:ext cx="6835697" cy="532935"/>
          </a:xfrm>
          <a:prstGeom prst="rect">
            <a:avLst/>
          </a:prstGeom>
        </p:spPr>
        <p:txBody>
          <a:bodyPr/>
          <a:lstStyle>
            <a:lvl1pPr marL="0" indent="0">
              <a:buNone/>
              <a:defRPr sz="4000" b="1">
                <a:latin typeface="Arial" panose="020B0604020202020204" pitchFamily="34" charset="0"/>
                <a:cs typeface="Arial" panose="020B0604020202020204" pitchFamily="34" charset="0"/>
              </a:defRPr>
            </a:lvl1pPr>
            <a:lvl2pPr marL="457200" indent="0">
              <a:buNone/>
              <a:defRPr/>
            </a:lvl2pPr>
            <a:lvl5pPr marL="1828800" indent="0">
              <a:buNone/>
              <a:defRPr/>
            </a:lvl5pPr>
          </a:lstStyle>
          <a:p>
            <a:pPr lvl="0"/>
            <a:r>
              <a:rPr lang="es-ES" sz="2400" dirty="0"/>
              <a:t>INSTITUCIÓN</a:t>
            </a:r>
            <a:r>
              <a:rPr lang="es-ES" sz="3200" b="1" dirty="0">
                <a:solidFill>
                  <a:srgbClr val="C00000"/>
                </a:solidFill>
              </a:rPr>
              <a:t>.</a:t>
            </a:r>
            <a:endParaRPr lang="es-MX" dirty="0"/>
          </a:p>
        </p:txBody>
      </p:sp>
      <p:pic>
        <p:nvPicPr>
          <p:cNvPr id="21" name="Imagen 20">
            <a:extLst>
              <a:ext uri="{FF2B5EF4-FFF2-40B4-BE49-F238E27FC236}">
                <a16:creationId xmlns:a16="http://schemas.microsoft.com/office/drawing/2014/main" id="{B65639E3-935B-854F-95AB-DDB50806A9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6223" y="5080548"/>
            <a:ext cx="333220" cy="324214"/>
          </a:xfrm>
          <a:prstGeom prst="rect">
            <a:avLst/>
          </a:prstGeom>
        </p:spPr>
      </p:pic>
      <p:pic>
        <p:nvPicPr>
          <p:cNvPr id="23" name="Imagen 22">
            <a:extLst>
              <a:ext uri="{FF2B5EF4-FFF2-40B4-BE49-F238E27FC236}">
                <a16:creationId xmlns:a16="http://schemas.microsoft.com/office/drawing/2014/main" id="{774A1857-FA32-D48C-FC29-3295E2C91A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8007" y="4447135"/>
            <a:ext cx="229652" cy="337723"/>
          </a:xfrm>
          <a:prstGeom prst="rect">
            <a:avLst/>
          </a:prstGeom>
        </p:spPr>
      </p:pic>
      <p:pic>
        <p:nvPicPr>
          <p:cNvPr id="25" name="Imagen 24">
            <a:extLst>
              <a:ext uri="{FF2B5EF4-FFF2-40B4-BE49-F238E27FC236}">
                <a16:creationId xmlns:a16="http://schemas.microsoft.com/office/drawing/2014/main" id="{8F145BCB-D090-0B77-D367-349620CCA84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216223" y="3894775"/>
            <a:ext cx="333220" cy="256670"/>
          </a:xfrm>
          <a:prstGeom prst="rect">
            <a:avLst/>
          </a:prstGeom>
        </p:spPr>
      </p:pic>
    </p:spTree>
    <p:extLst>
      <p:ext uri="{BB962C8B-B14F-4D97-AF65-F5344CB8AC3E}">
        <p14:creationId xmlns:p14="http://schemas.microsoft.com/office/powerpoint/2010/main" val="32411205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B2EEB8F-3806-0B7F-4DCF-12DA491741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Tree>
    <p:extLst>
      <p:ext uri="{BB962C8B-B14F-4D97-AF65-F5344CB8AC3E}">
        <p14:creationId xmlns:p14="http://schemas.microsoft.com/office/powerpoint/2010/main" val="2756088813"/>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B3DD692-224B-7734-0C1E-B8A381F50D0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Tree>
    <p:extLst>
      <p:ext uri="{BB962C8B-B14F-4D97-AF65-F5344CB8AC3E}">
        <p14:creationId xmlns:p14="http://schemas.microsoft.com/office/powerpoint/2010/main" val="3603541647"/>
      </p:ext>
    </p:extLst>
  </p:cSld>
  <p:clrMap bg1="lt1" tx1="dk1" bg2="lt2" tx2="dk2" accent1="accent1" accent2="accent2" accent3="accent3" accent4="accent4" accent5="accent5" accent6="accent6" hlink="hlink" folHlink="folHlink"/>
  <p:sldLayoutIdLst>
    <p:sldLayoutId id="2147483651" r:id="rId1"/>
    <p:sldLayoutId id="2147483661" r:id="rId2"/>
    <p:sldLayoutId id="2147483662" r:id="rId3"/>
    <p:sldLayoutId id="214748366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578C2E4-2B3D-73DB-340A-45573D0CB5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9" y="0"/>
            <a:ext cx="12180722" cy="6858000"/>
          </a:xfrm>
          <a:prstGeom prst="rect">
            <a:avLst/>
          </a:prstGeom>
        </p:spPr>
      </p:pic>
      <p:pic>
        <p:nvPicPr>
          <p:cNvPr id="9" name="Imagen 8">
            <a:extLst>
              <a:ext uri="{FF2B5EF4-FFF2-40B4-BE49-F238E27FC236}">
                <a16:creationId xmlns:a16="http://schemas.microsoft.com/office/drawing/2014/main" id="{618CD0D2-D74C-9C2F-7320-8B8959B4AC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3397" y="1304026"/>
            <a:ext cx="3579887" cy="5049078"/>
          </a:xfrm>
          <a:prstGeom prst="rect">
            <a:avLst/>
          </a:prstGeom>
        </p:spPr>
      </p:pic>
    </p:spTree>
    <p:extLst>
      <p:ext uri="{BB962C8B-B14F-4D97-AF65-F5344CB8AC3E}">
        <p14:creationId xmlns:p14="http://schemas.microsoft.com/office/powerpoint/2010/main" val="2707812643"/>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1318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A40B4957-F09A-D235-C6CA-7CF812AF3592}"/>
              </a:ext>
            </a:extLst>
          </p:cNvPr>
          <p:cNvSpPr>
            <a:spLocks noGrp="1"/>
          </p:cNvSpPr>
          <p:nvPr>
            <p:ph type="body" sz="quarter" idx="13"/>
          </p:nvPr>
        </p:nvSpPr>
        <p:spPr>
          <a:xfrm>
            <a:off x="769938" y="2800363"/>
            <a:ext cx="9555590" cy="1612900"/>
          </a:xfrm>
        </p:spPr>
        <p:txBody>
          <a:bodyPr>
            <a:normAutofit fontScale="47500" lnSpcReduction="20000"/>
          </a:bodyPr>
          <a:lstStyle/>
          <a:p>
            <a:r>
              <a:rPr kumimoji="0" lang="en-US" sz="9600" b="1" i="0" u="none" strike="noStrike" kern="1200" cap="none" spc="0" normalizeH="0" baseline="0" noProof="0" dirty="0">
                <a:ln>
                  <a:noFill/>
                </a:ln>
                <a:effectLst/>
                <a:uLnTx/>
                <a:uFillTx/>
                <a:latin typeface="Verdana" panose="020B0604030504040204"/>
                <a:ea typeface="+mn-ea"/>
                <a:cs typeface="+mn-cs"/>
              </a:rPr>
              <a:t>Understanding Model Codes and Their Importance</a:t>
            </a:r>
          </a:p>
          <a:p>
            <a:endParaRPr lang="es-MX" dirty="0"/>
          </a:p>
        </p:txBody>
      </p:sp>
    </p:spTree>
    <p:extLst>
      <p:ext uri="{BB962C8B-B14F-4D97-AF65-F5344CB8AC3E}">
        <p14:creationId xmlns:p14="http://schemas.microsoft.com/office/powerpoint/2010/main" val="3633938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AC8BD4-E84E-AB97-2401-1D7DCD1CA57C}"/>
              </a:ext>
            </a:extLst>
          </p:cNvPr>
          <p:cNvPicPr>
            <a:picLocks noChangeAspect="1"/>
          </p:cNvPicPr>
          <p:nvPr/>
        </p:nvPicPr>
        <p:blipFill>
          <a:blip r:embed="rId2"/>
          <a:stretch>
            <a:fillRect/>
          </a:stretch>
        </p:blipFill>
        <p:spPr>
          <a:xfrm>
            <a:off x="160352" y="3043237"/>
            <a:ext cx="3774163" cy="1128071"/>
          </a:xfrm>
          <a:prstGeom prst="rect">
            <a:avLst/>
          </a:prstGeom>
        </p:spPr>
      </p:pic>
      <p:pic>
        <p:nvPicPr>
          <p:cNvPr id="8" name="Picture 7">
            <a:extLst>
              <a:ext uri="{FF2B5EF4-FFF2-40B4-BE49-F238E27FC236}">
                <a16:creationId xmlns:a16="http://schemas.microsoft.com/office/drawing/2014/main" id="{3EEFF3BC-C432-51B0-0589-1440029C4B0F}"/>
              </a:ext>
            </a:extLst>
          </p:cNvPr>
          <p:cNvPicPr>
            <a:picLocks noChangeAspect="1"/>
          </p:cNvPicPr>
          <p:nvPr/>
        </p:nvPicPr>
        <p:blipFill>
          <a:blip r:embed="rId3"/>
          <a:stretch>
            <a:fillRect/>
          </a:stretch>
        </p:blipFill>
        <p:spPr>
          <a:xfrm>
            <a:off x="4200525" y="3072565"/>
            <a:ext cx="2954141" cy="994610"/>
          </a:xfrm>
          <a:prstGeom prst="rect">
            <a:avLst/>
          </a:prstGeom>
        </p:spPr>
      </p:pic>
      <p:pic>
        <p:nvPicPr>
          <p:cNvPr id="10" name="Picture 9">
            <a:extLst>
              <a:ext uri="{FF2B5EF4-FFF2-40B4-BE49-F238E27FC236}">
                <a16:creationId xmlns:a16="http://schemas.microsoft.com/office/drawing/2014/main" id="{16ADDF75-5107-10CE-DB7D-C32DC656529E}"/>
              </a:ext>
            </a:extLst>
          </p:cNvPr>
          <p:cNvPicPr>
            <a:picLocks noChangeAspect="1"/>
          </p:cNvPicPr>
          <p:nvPr/>
        </p:nvPicPr>
        <p:blipFill>
          <a:blip r:embed="rId4"/>
          <a:stretch>
            <a:fillRect/>
          </a:stretch>
        </p:blipFill>
        <p:spPr>
          <a:xfrm>
            <a:off x="7420676" y="3072565"/>
            <a:ext cx="2954141" cy="2352675"/>
          </a:xfrm>
          <a:prstGeom prst="rect">
            <a:avLst/>
          </a:prstGeom>
        </p:spPr>
      </p:pic>
    </p:spTree>
    <p:extLst>
      <p:ext uri="{BB962C8B-B14F-4D97-AF65-F5344CB8AC3E}">
        <p14:creationId xmlns:p14="http://schemas.microsoft.com/office/powerpoint/2010/main" val="2691562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p:txBody>
          <a:bodyPr/>
          <a:lstStyle/>
          <a:p>
            <a:r>
              <a:rPr lang="es-ES" b="1" dirty="0" err="1"/>
              <a:t>Learning</a:t>
            </a:r>
            <a:r>
              <a:rPr lang="es-ES" b="1" dirty="0"/>
              <a:t> </a:t>
            </a:r>
            <a:r>
              <a:rPr lang="es-ES" b="1" dirty="0" err="1"/>
              <a:t>Objectives</a:t>
            </a: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79711"/>
            <a:ext cx="9307512" cy="3732213"/>
          </a:xfrm>
        </p:spPr>
        <p:txBody>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Model Construction Codes Explained</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History of Model Codes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Contemporary Model Building Codes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Necessity of Model Codes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Benefits of Model Codes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Model Code Development Process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How Model Codes Become Law</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Enforcement of Jurisdictional Codes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16204F"/>
                </a:solidFill>
              </a:rPr>
              <a:t>Summary of Fire Alarm System Requirements</a:t>
            </a:r>
            <a:endParaRPr lang="es-MX" dirty="0"/>
          </a:p>
        </p:txBody>
      </p:sp>
    </p:spTree>
    <p:extLst>
      <p:ext uri="{BB962C8B-B14F-4D97-AF65-F5344CB8AC3E}">
        <p14:creationId xmlns:p14="http://schemas.microsoft.com/office/powerpoint/2010/main" val="29780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p:txBody>
          <a:bodyPr/>
          <a:lstStyle/>
          <a:p>
            <a:r>
              <a:rPr lang="es-ES" b="1"/>
              <a:t>Presenter’s Disclaimer</a:t>
            </a: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6754253" cy="3732213"/>
          </a:xfrm>
        </p:spPr>
        <p:txBody>
          <a:bodyPr/>
          <a:lstStyle/>
          <a:p>
            <a:pPr marL="0" indent="0">
              <a:buNone/>
            </a:pPr>
            <a:r>
              <a:rPr lang="en-US" sz="2400" kern="0" dirty="0">
                <a:solidFill>
                  <a:srgbClr val="16204F"/>
                </a:solidFill>
              </a:rPr>
              <a:t>Comments and opinions during the presentation are exclusively  the presenter and do not reflect an official position of the  International Code Council (ICC), National Fire Protection  Association (NFPA), its employees, or any of the Technical  Committees.</a:t>
            </a:r>
          </a:p>
          <a:p>
            <a:pPr marL="0" indent="0">
              <a:buNone/>
            </a:pPr>
            <a:endParaRPr lang="en-US" sz="2000" kern="0" dirty="0">
              <a:solidFill>
                <a:srgbClr val="16204F"/>
              </a:solidFill>
            </a:endParaRPr>
          </a:p>
          <a:p>
            <a:pPr marL="0" indent="0">
              <a:buNone/>
            </a:pPr>
            <a:r>
              <a:rPr lang="en-US" sz="2400" kern="0" dirty="0">
                <a:solidFill>
                  <a:srgbClr val="16204F"/>
                </a:solidFill>
              </a:rPr>
              <a:t>Highly recommend purchasing a copy of the ICC or NFPA Code or  the Handbook for all the changes, requirements and details:</a:t>
            </a:r>
          </a:p>
          <a:p>
            <a:pPr marL="0" indent="0">
              <a:buNone/>
            </a:pPr>
            <a:r>
              <a:rPr lang="en-US" sz="2000" u="sng" kern="0" dirty="0">
                <a:solidFill>
                  <a:srgbClr val="0070C0"/>
                </a:solidFill>
              </a:rPr>
              <a:t>www.nfpa.org  </a:t>
            </a:r>
          </a:p>
          <a:p>
            <a:pPr marL="0" indent="0">
              <a:buNone/>
            </a:pPr>
            <a:r>
              <a:rPr lang="en-US" sz="2000" u="sng" kern="0" dirty="0">
                <a:solidFill>
                  <a:srgbClr val="0070C0"/>
                </a:solidFill>
              </a:rPr>
              <a:t>www.iccsafe.org</a:t>
            </a:r>
          </a:p>
        </p:txBody>
      </p:sp>
      <p:pic>
        <p:nvPicPr>
          <p:cNvPr id="5" name="Picture 4" descr="NFPA | The National Fire Protection Association">
            <a:extLst>
              <a:ext uri="{FF2B5EF4-FFF2-40B4-BE49-F238E27FC236}">
                <a16:creationId xmlns:a16="http://schemas.microsoft.com/office/drawing/2014/main" id="{25F186C0-A088-B7DD-0C80-48D1C561BEE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33991" y="3616500"/>
            <a:ext cx="1581930" cy="17055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CC Global - International Code Council - ICC Global">
            <a:extLst>
              <a:ext uri="{FF2B5EF4-FFF2-40B4-BE49-F238E27FC236}">
                <a16:creationId xmlns:a16="http://schemas.microsoft.com/office/drawing/2014/main" id="{7D33C1C7-C82B-55CA-B194-137FA5B821A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87813" y="2459006"/>
            <a:ext cx="2803027" cy="1027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867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rmAutofit fontScale="90000"/>
          </a:bodyPr>
          <a:lstStyle/>
          <a:p>
            <a:r>
              <a:rPr lang="es-ES" b="1" dirty="0" err="1"/>
              <a:t>Model</a:t>
            </a:r>
            <a:r>
              <a:rPr lang="es-ES" b="1" dirty="0"/>
              <a:t> </a:t>
            </a:r>
            <a:r>
              <a:rPr lang="es-ES" b="1" dirty="0" err="1"/>
              <a:t>Construction</a:t>
            </a:r>
            <a:r>
              <a:rPr lang="es-ES" b="1" dirty="0"/>
              <a:t> Codes </a:t>
            </a:r>
            <a:r>
              <a:rPr lang="es-ES" b="1" dirty="0" err="1"/>
              <a:t>Explained</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9075082"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Model construction codes (</a:t>
            </a: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Model Codes</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 provide a minimum acceptable criterion used to regulate the design, construction, and maintenance of buildings for the purpose of protecting the health, safety and general welfare of the building’s users.</a:t>
            </a:r>
          </a:p>
          <a:p>
            <a:pPr marR="0" fontAlgn="auto">
              <a:lnSpc>
                <a:spcPct val="90000"/>
              </a:lnSpc>
              <a:spcBef>
                <a:spcPts val="1000"/>
              </a:spcBef>
              <a:spcAft>
                <a:spcPts val="0"/>
              </a:spcAft>
              <a:buClrTx/>
              <a:buSzTx/>
              <a:tabLst/>
              <a:defRPr/>
            </a:pPr>
            <a:endParaRPr lang="en-US" sz="2000" dirty="0">
              <a:latin typeface="Arial" panose="020B0604020202020204" pitchFamily="34" charset="0"/>
              <a:ea typeface="Open Sans" panose="020B0606030504020204" pitchFamily="34" charset="0"/>
              <a:cs typeface="Arial" panose="020B0604020202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A </a:t>
            </a: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model code</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 specifies </a:t>
            </a: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WHEN</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 a fire protection system is required, and which type of system or product is required in a particular occupancy</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An </a:t>
            </a: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installation standard </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provides requirements for </a:t>
            </a: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HOW</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 the system or product is to be installed, tested, inspected, maintained, and monitored</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A </a:t>
            </a: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product listing standard </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specifies the construction, robustness, performance, and marking requirements for specific products</a:t>
            </a:r>
          </a:p>
        </p:txBody>
      </p:sp>
    </p:spTree>
    <p:extLst>
      <p:ext uri="{BB962C8B-B14F-4D97-AF65-F5344CB8AC3E}">
        <p14:creationId xmlns:p14="http://schemas.microsoft.com/office/powerpoint/2010/main" val="1758914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rmAutofit/>
          </a:bodyPr>
          <a:lstStyle/>
          <a:p>
            <a:r>
              <a:rPr lang="es-ES" b="1" dirty="0" err="1"/>
              <a:t>History</a:t>
            </a:r>
            <a:r>
              <a:rPr lang="es-ES" b="1" dirty="0"/>
              <a:t> of </a:t>
            </a:r>
            <a:r>
              <a:rPr lang="es-ES" b="1" dirty="0" err="1"/>
              <a:t>Model</a:t>
            </a:r>
            <a:r>
              <a:rPr lang="es-ES" b="1" dirty="0"/>
              <a:t> Codes</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Model codes</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 have been around (in some form) for thousands of years.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endParaRPr>
          </a:p>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2000 B.C.: </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The code of Hammurabi dictated that if a dwelling collapsed and caused the death of the owner, the builder would be put to death.</a:t>
            </a:r>
          </a:p>
          <a:p>
            <a:pPr marR="0" fontAlgn="auto">
              <a:lnSpc>
                <a:spcPct val="90000"/>
              </a:lnSpc>
              <a:spcBef>
                <a:spcPts val="1000"/>
              </a:spcBef>
              <a:spcAft>
                <a:spcPts val="0"/>
              </a:spcAft>
              <a:buClrTx/>
              <a:buSzTx/>
              <a:tabLst/>
              <a:defRPr/>
            </a:pPr>
            <a:endPar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endParaRPr>
          </a:p>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rPr>
              <a:t>1666</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 The Roman Empire instituted building codes after fatal building collapses, and a great fire that destroyed 15,000 buildings </a:t>
            </a:r>
            <a:endParaRPr kumimoji="0" lang="en-US" sz="2000" b="1" i="0" u="none" strike="noStrike" cap="none" spc="0" normalizeH="0" baseline="0" noProof="0" dirty="0">
              <a:ln>
                <a:noFill/>
              </a:ln>
              <a:solidFill>
                <a:srgbClr val="0070C0"/>
              </a:solidFill>
              <a:effectLst/>
              <a:uLnTx/>
              <a:uFillTx/>
              <a:latin typeface="Arial" panose="020B0604020202020204" pitchFamily="34" charset="0"/>
              <a:ea typeface="Open Sans" panose="020B0606030504020204" pitchFamily="34" charset="0"/>
              <a:cs typeface="Arial" panose="020B0604020202020204" pitchFamily="34" charset="0"/>
            </a:endParaRP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endParaRPr>
          </a:p>
          <a:p>
            <a:pPr marR="0" fontAlgn="auto">
              <a:lnSpc>
                <a:spcPct val="90000"/>
              </a:lnSpc>
              <a:spcBef>
                <a:spcPts val="1000"/>
              </a:spcBef>
              <a:spcAft>
                <a:spcPts val="0"/>
              </a:spcAft>
              <a:buClrTx/>
              <a:buSzTx/>
              <a:tabLst/>
              <a:defRPr/>
            </a:pPr>
            <a:r>
              <a:rPr lang="en-US" sz="2000" b="1" dirty="0">
                <a:solidFill>
                  <a:srgbClr val="0070C0"/>
                </a:solidFill>
                <a:latin typeface="Arial" panose="020B0604020202020204" pitchFamily="34" charset="0"/>
                <a:ea typeface="Open Sans" panose="020B0606030504020204" pitchFamily="34" charset="0"/>
                <a:cs typeface="Arial" panose="020B0604020202020204" pitchFamily="34" charset="0"/>
              </a:rPr>
              <a:t>1871</a:t>
            </a:r>
            <a:r>
              <a:rPr lang="en-US" sz="2000" dirty="0">
                <a:latin typeface="Arial" panose="020B0604020202020204" pitchFamily="34" charset="0"/>
                <a:ea typeface="Open Sans" panose="020B0606030504020204" pitchFamily="34" charset="0"/>
                <a:cs typeface="Arial" panose="020B0604020202020204" pitchFamily="34" charset="0"/>
              </a:rPr>
              <a:t>: T</a:t>
            </a:r>
            <a:r>
              <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rPr>
              <a:t>he Chicago fire killed 250 people, destroyed 17,000 structures and left nearly 100,000 people homeless. Four years later, that city enacted a new building code and fire-prevention ordinance.</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highlight>
                <a:srgbClr val="FFFF00"/>
              </a:highlight>
              <a:uLnTx/>
              <a:uFillTx/>
              <a:latin typeface="Arial" panose="020B0604020202020204" pitchFamily="34" charset="0"/>
              <a:ea typeface="Open Sans" panose="020B0606030504020204" pitchFamily="34" charset="0"/>
              <a:cs typeface="Arial" panose="020B0604020202020204" pitchFamily="34" charset="0"/>
            </a:endParaRP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endParaRPr>
          </a:p>
        </p:txBody>
      </p:sp>
    </p:spTree>
    <p:extLst>
      <p:ext uri="{BB962C8B-B14F-4D97-AF65-F5344CB8AC3E}">
        <p14:creationId xmlns:p14="http://schemas.microsoft.com/office/powerpoint/2010/main" val="128598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rmAutofit/>
          </a:bodyPr>
          <a:lstStyle/>
          <a:p>
            <a:r>
              <a:rPr lang="es-ES" b="1" dirty="0" err="1"/>
              <a:t>Contemporary</a:t>
            </a:r>
            <a:r>
              <a:rPr lang="es-ES" b="1" dirty="0"/>
              <a:t> </a:t>
            </a:r>
            <a:r>
              <a:rPr lang="es-ES" b="1" dirty="0" err="1"/>
              <a:t>Model</a:t>
            </a:r>
            <a:r>
              <a:rPr lang="es-ES" b="1" dirty="0"/>
              <a:t> Codes</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Contemporary</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model codes are:</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Immersed in established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scientific and engineering principles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that have been thoroughly tested. </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Rely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on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measurable performance requirements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rather than the rigid specification of materials and methods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E</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volved from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tragic events</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to standards designed to prevent them.</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endParaRPr>
          </a:p>
        </p:txBody>
      </p:sp>
    </p:spTree>
    <p:extLst>
      <p:ext uri="{BB962C8B-B14F-4D97-AF65-F5344CB8AC3E}">
        <p14:creationId xmlns:p14="http://schemas.microsoft.com/office/powerpoint/2010/main" val="496672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rmAutofit/>
          </a:bodyPr>
          <a:lstStyle/>
          <a:p>
            <a:r>
              <a:rPr lang="es-ES" b="1" dirty="0" err="1"/>
              <a:t>Contemporary</a:t>
            </a:r>
            <a:r>
              <a:rPr lang="es-ES" b="1" dirty="0"/>
              <a:t> </a:t>
            </a:r>
            <a:r>
              <a:rPr lang="es-ES" b="1" dirty="0" err="1"/>
              <a:t>Model</a:t>
            </a:r>
            <a:r>
              <a:rPr lang="es-ES" b="1" dirty="0"/>
              <a:t> Codes</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Contemporary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model codes include but not limited to:</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Building Code</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Fire Code</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Mechanical Code </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Plumbing Code</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Fuel Gas Code</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Existing Building Code</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Energy Conservation Code</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Electrical Code</a:t>
            </a:r>
            <a:endParaRPr kumimoji="0" lang="en-US" sz="2000" b="0" i="0" u="none" strike="noStrike" cap="none" spc="0" normalizeH="0" baseline="0" noProof="0" dirty="0">
              <a:ln>
                <a:noFill/>
              </a:ln>
              <a:effectLst/>
              <a:uLnTx/>
              <a:uFillTx/>
              <a:latin typeface="Arial" panose="020B0604020202020204" pitchFamily="34" charset="0"/>
              <a:ea typeface="Open Sans" panose="020B0606030504020204" pitchFamily="34" charset="0"/>
              <a:cs typeface="Arial" panose="020B0604020202020204" pitchFamily="34" charset="0"/>
            </a:endParaRPr>
          </a:p>
        </p:txBody>
      </p:sp>
    </p:spTree>
    <p:extLst>
      <p:ext uri="{BB962C8B-B14F-4D97-AF65-F5344CB8AC3E}">
        <p14:creationId xmlns:p14="http://schemas.microsoft.com/office/powerpoint/2010/main" val="3986656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dirty="0" err="1"/>
              <a:t>Necessity</a:t>
            </a:r>
            <a:r>
              <a:rPr lang="es-ES" b="1" dirty="0"/>
              <a:t> of </a:t>
            </a:r>
            <a:r>
              <a:rPr lang="es-ES" b="1" dirty="0" err="1"/>
              <a:t>Model</a:t>
            </a:r>
            <a:r>
              <a:rPr lang="es-ES" b="1" dirty="0"/>
              <a:t> Codes </a:t>
            </a:r>
            <a:br>
              <a:rPr lang="es-ES" b="1" dirty="0"/>
            </a:b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Constructing homes and businesses according to model code requirements provide: </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Uniformity</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that permits building and materials manufacturers to do business on a larger scale, passing any related cost savings on to the consumer.</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Promote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 level, predictable playing field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for everyone involved in the development process – from designers, builders and suppliers to buyers, who are entitled to rely on construction of a safe, sound building.</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Inspection</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during construction via a third-party verification that code compliance has been achieved.</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74123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dirty="0" err="1"/>
              <a:t>Benefits</a:t>
            </a:r>
            <a:r>
              <a:rPr lang="es-ES" b="1" dirty="0"/>
              <a:t> of </a:t>
            </a:r>
            <a:r>
              <a:rPr lang="es-ES" b="1" dirty="0" err="1"/>
              <a:t>Model</a:t>
            </a:r>
            <a:r>
              <a:rPr lang="es-ES" b="1" dirty="0"/>
              <a:t> Codes </a:t>
            </a:r>
            <a:br>
              <a:rPr lang="es-ES" b="1" dirty="0"/>
            </a:b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Studies have consistently shown the </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benefits</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of up-to-date building codes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outweighing</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the increase in construction costs.</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Buildings </a:t>
            </a:r>
            <a:r>
              <a:rPr lang="en-US" sz="2000" dirty="0">
                <a:latin typeface="Open Sans" panose="020B0606030504020204" pitchFamily="34" charset="0"/>
                <a:ea typeface="Open Sans" panose="020B0606030504020204" pitchFamily="34" charset="0"/>
                <a:cs typeface="Open Sans" panose="020B0606030504020204" pitchFamily="34" charset="0"/>
              </a:rPr>
              <a:t>that meet current model code will withstand the </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forces of nature better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than homes built to older codes.</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Considerably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more expensive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to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rebuild buildings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than to build them right in the first place.</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Better, smarter design and construction can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reduce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costs as well as operating costs.</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78980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dirty="0" err="1"/>
              <a:t>Model</a:t>
            </a:r>
            <a:r>
              <a:rPr lang="es-ES" b="1" dirty="0"/>
              <a:t> </a:t>
            </a:r>
            <a:r>
              <a:rPr lang="es-ES" b="1" dirty="0" err="1"/>
              <a:t>Code</a:t>
            </a:r>
            <a:r>
              <a:rPr lang="es-ES" b="1" dirty="0"/>
              <a:t> Development </a:t>
            </a:r>
            <a:r>
              <a:rPr lang="es-ES" b="1" dirty="0" err="1"/>
              <a:t>Process</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ICC and NFPA </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Development Process</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indent="-285750">
              <a:lnSpc>
                <a:spcPct val="90000"/>
              </a:lnSpc>
              <a:spcBef>
                <a:spcPts val="1000"/>
              </a:spcBef>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All interested parties permitted to participate</a:t>
            </a:r>
          </a:p>
          <a:p>
            <a:pPr marL="285750" indent="-285750">
              <a:lnSpc>
                <a:spcPct val="90000"/>
              </a:lnSpc>
              <a:spcBef>
                <a:spcPts val="1000"/>
              </a:spcBef>
              <a:buFont typeface="Arial" panose="020B0604020202020204" pitchFamily="34" charset="0"/>
              <a:buChar char="•"/>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90000"/>
              </a:lnSpc>
              <a:spcBef>
                <a:spcPts val="1000"/>
              </a:spcBef>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Transparency </a:t>
            </a:r>
          </a:p>
          <a:p>
            <a:pPr marL="285750" indent="-285750">
              <a:lnSpc>
                <a:spcPct val="90000"/>
              </a:lnSpc>
              <a:spcBef>
                <a:spcPts val="1000"/>
              </a:spcBef>
              <a:buFont typeface="Arial" panose="020B0604020202020204" pitchFamily="34" charset="0"/>
              <a:buChar char="•"/>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90000"/>
              </a:lnSpc>
              <a:spcBef>
                <a:spcPts val="1000"/>
              </a:spcBef>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Due Process</a:t>
            </a:r>
          </a:p>
          <a:p>
            <a:pPr marL="285750" indent="-285750">
              <a:lnSpc>
                <a:spcPct val="90000"/>
              </a:lnSpc>
              <a:spcBef>
                <a:spcPts val="1000"/>
              </a:spcBef>
              <a:buFont typeface="Arial" panose="020B0604020202020204" pitchFamily="34" charset="0"/>
              <a:buChar char="•"/>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90000"/>
              </a:lnSpc>
              <a:spcBef>
                <a:spcPts val="1000"/>
              </a:spcBef>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Consensus</a:t>
            </a:r>
          </a:p>
          <a:p>
            <a:pPr marL="285750" indent="-285750">
              <a:lnSpc>
                <a:spcPct val="90000"/>
              </a:lnSpc>
              <a:spcBef>
                <a:spcPts val="1000"/>
              </a:spcBef>
              <a:buFont typeface="Arial" panose="020B0604020202020204" pitchFamily="34" charset="0"/>
              <a:buChar char="•"/>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90000"/>
              </a:lnSpc>
              <a:spcBef>
                <a:spcPts val="1000"/>
              </a:spcBef>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Appeals</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19106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a:t>Model Code Development Process</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International Code Council (ICC) Process</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14" descr="Arrow&#10;&#10;Description automatically generated">
            <a:extLst>
              <a:ext uri="{FF2B5EF4-FFF2-40B4-BE49-F238E27FC236}">
                <a16:creationId xmlns:a16="http://schemas.microsoft.com/office/drawing/2014/main" id="{F4AD406F-0710-F4C9-CD74-BD03C5F593BA}"/>
              </a:ext>
            </a:extLst>
          </p:cNvPr>
          <p:cNvPicPr>
            <a:picLocks noChangeAspect="1"/>
          </p:cNvPicPr>
          <p:nvPr/>
        </p:nvPicPr>
        <p:blipFill>
          <a:blip r:embed="rId2"/>
          <a:stretch>
            <a:fillRect/>
          </a:stretch>
        </p:blipFill>
        <p:spPr>
          <a:xfrm>
            <a:off x="973051" y="2024003"/>
            <a:ext cx="7831893" cy="5106262"/>
          </a:xfrm>
          <a:prstGeom prst="rect">
            <a:avLst/>
          </a:prstGeom>
        </p:spPr>
      </p:pic>
      <p:pic>
        <p:nvPicPr>
          <p:cNvPr id="7" name="Picture 15" descr="Text&#10;&#10;Description automatically generated">
            <a:extLst>
              <a:ext uri="{FF2B5EF4-FFF2-40B4-BE49-F238E27FC236}">
                <a16:creationId xmlns:a16="http://schemas.microsoft.com/office/drawing/2014/main" id="{7342258D-62D6-39E3-9C5C-66546043CEAA}"/>
              </a:ext>
            </a:extLst>
          </p:cNvPr>
          <p:cNvPicPr>
            <a:picLocks noChangeAspect="1"/>
          </p:cNvPicPr>
          <p:nvPr/>
        </p:nvPicPr>
        <p:blipFill>
          <a:blip r:embed="rId3"/>
          <a:stretch>
            <a:fillRect/>
          </a:stretch>
        </p:blipFill>
        <p:spPr>
          <a:xfrm>
            <a:off x="1150825" y="2787740"/>
            <a:ext cx="3267067" cy="3429873"/>
          </a:xfrm>
          <a:prstGeom prst="rect">
            <a:avLst/>
          </a:prstGeom>
        </p:spPr>
      </p:pic>
    </p:spTree>
    <p:extLst>
      <p:ext uri="{BB962C8B-B14F-4D97-AF65-F5344CB8AC3E}">
        <p14:creationId xmlns:p14="http://schemas.microsoft.com/office/powerpoint/2010/main" val="828816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a:t>Model Code Development Process</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International Code Council (ICC) Process</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75FCAA9D-63F0-B5AF-A36B-5DA836A99363}"/>
              </a:ext>
            </a:extLst>
          </p:cNvPr>
          <p:cNvPicPr>
            <a:picLocks noChangeAspect="1"/>
          </p:cNvPicPr>
          <p:nvPr/>
        </p:nvPicPr>
        <p:blipFill rotWithShape="1">
          <a:blip r:embed="rId2"/>
          <a:srcRect t="3482" b="21518"/>
          <a:stretch/>
        </p:blipFill>
        <p:spPr>
          <a:xfrm>
            <a:off x="1154502" y="2167852"/>
            <a:ext cx="7369625" cy="4145415"/>
          </a:xfrm>
          <a:prstGeom prst="rect">
            <a:avLst/>
          </a:prstGeom>
          <a:noFill/>
        </p:spPr>
      </p:pic>
      <p:pic>
        <p:nvPicPr>
          <p:cNvPr id="4" name="Picture 6" descr="Text&#10;&#10;Description automatically generated">
            <a:extLst>
              <a:ext uri="{FF2B5EF4-FFF2-40B4-BE49-F238E27FC236}">
                <a16:creationId xmlns:a16="http://schemas.microsoft.com/office/drawing/2014/main" id="{4F2F96C7-D441-94D4-DD67-AE57A08956A3}"/>
              </a:ext>
            </a:extLst>
          </p:cNvPr>
          <p:cNvPicPr>
            <a:picLocks noChangeAspect="1"/>
          </p:cNvPicPr>
          <p:nvPr/>
        </p:nvPicPr>
        <p:blipFill>
          <a:blip r:embed="rId3"/>
          <a:stretch>
            <a:fillRect/>
          </a:stretch>
        </p:blipFill>
        <p:spPr>
          <a:xfrm>
            <a:off x="1169526" y="2642829"/>
            <a:ext cx="4132953" cy="4145415"/>
          </a:xfrm>
          <a:prstGeom prst="rect">
            <a:avLst/>
          </a:prstGeom>
        </p:spPr>
      </p:pic>
    </p:spTree>
    <p:extLst>
      <p:ext uri="{BB962C8B-B14F-4D97-AF65-F5344CB8AC3E}">
        <p14:creationId xmlns:p14="http://schemas.microsoft.com/office/powerpoint/2010/main" val="2066933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a:t>Model Code Development Process</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International Code Council (ICC) Process</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5" descr="A picture containing text, businesscard&#10;&#10;Description automatically generated">
            <a:extLst>
              <a:ext uri="{FF2B5EF4-FFF2-40B4-BE49-F238E27FC236}">
                <a16:creationId xmlns:a16="http://schemas.microsoft.com/office/drawing/2014/main" id="{5B11F297-1B8D-097F-A87F-A020BFDA758E}"/>
              </a:ext>
            </a:extLst>
          </p:cNvPr>
          <p:cNvPicPr>
            <a:picLocks noChangeAspect="1"/>
          </p:cNvPicPr>
          <p:nvPr/>
        </p:nvPicPr>
        <p:blipFill rotWithShape="1">
          <a:blip r:embed="rId2"/>
          <a:srcRect t="8186" r="1" b="8591"/>
          <a:stretch/>
        </p:blipFill>
        <p:spPr>
          <a:xfrm>
            <a:off x="1160971" y="2583064"/>
            <a:ext cx="7445319" cy="3520447"/>
          </a:xfrm>
          <a:prstGeom prst="rect">
            <a:avLst/>
          </a:prstGeom>
          <a:noFill/>
        </p:spPr>
      </p:pic>
      <p:pic>
        <p:nvPicPr>
          <p:cNvPr id="5" name="Picture 8" descr="Text, application&#10;&#10;Description automatically generated">
            <a:extLst>
              <a:ext uri="{FF2B5EF4-FFF2-40B4-BE49-F238E27FC236}">
                <a16:creationId xmlns:a16="http://schemas.microsoft.com/office/drawing/2014/main" id="{3CFC6E2E-1AF6-6782-14AA-572E1BB111B5}"/>
              </a:ext>
            </a:extLst>
          </p:cNvPr>
          <p:cNvPicPr>
            <a:picLocks noChangeAspect="1"/>
          </p:cNvPicPr>
          <p:nvPr/>
        </p:nvPicPr>
        <p:blipFill>
          <a:blip r:embed="rId3"/>
          <a:stretch>
            <a:fillRect/>
          </a:stretch>
        </p:blipFill>
        <p:spPr>
          <a:xfrm>
            <a:off x="1129621" y="2641507"/>
            <a:ext cx="3360192" cy="3727832"/>
          </a:xfrm>
          <a:prstGeom prst="rect">
            <a:avLst/>
          </a:prstGeom>
        </p:spPr>
      </p:pic>
    </p:spTree>
    <p:extLst>
      <p:ext uri="{BB962C8B-B14F-4D97-AF65-F5344CB8AC3E}">
        <p14:creationId xmlns:p14="http://schemas.microsoft.com/office/powerpoint/2010/main" val="397739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a:t>Model Code Development Process</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International Code Council (ICC) Process</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8" descr="Shape, arrow&#10;&#10;Description automatically generated">
            <a:extLst>
              <a:ext uri="{FF2B5EF4-FFF2-40B4-BE49-F238E27FC236}">
                <a16:creationId xmlns:a16="http://schemas.microsoft.com/office/drawing/2014/main" id="{18BB184B-86D1-74E2-B039-D982EBA8DA7F}"/>
              </a:ext>
            </a:extLst>
          </p:cNvPr>
          <p:cNvPicPr>
            <a:picLocks noChangeAspect="1"/>
          </p:cNvPicPr>
          <p:nvPr/>
        </p:nvPicPr>
        <p:blipFill>
          <a:blip r:embed="rId2"/>
          <a:stretch>
            <a:fillRect/>
          </a:stretch>
        </p:blipFill>
        <p:spPr>
          <a:xfrm>
            <a:off x="1138161" y="2093540"/>
            <a:ext cx="7437307" cy="4629415"/>
          </a:xfrm>
          <a:prstGeom prst="rect">
            <a:avLst/>
          </a:prstGeom>
        </p:spPr>
      </p:pic>
      <p:pic>
        <p:nvPicPr>
          <p:cNvPr id="7" name="Picture 9" descr="Text, chat or text message&#10;&#10;Description automatically generated">
            <a:extLst>
              <a:ext uri="{FF2B5EF4-FFF2-40B4-BE49-F238E27FC236}">
                <a16:creationId xmlns:a16="http://schemas.microsoft.com/office/drawing/2014/main" id="{6AEDA3C1-30AF-7E7A-527C-CDDE3FCD1DF3}"/>
              </a:ext>
            </a:extLst>
          </p:cNvPr>
          <p:cNvPicPr>
            <a:picLocks noChangeAspect="1"/>
          </p:cNvPicPr>
          <p:nvPr/>
        </p:nvPicPr>
        <p:blipFill>
          <a:blip r:embed="rId3"/>
          <a:stretch>
            <a:fillRect/>
          </a:stretch>
        </p:blipFill>
        <p:spPr>
          <a:xfrm>
            <a:off x="1152788" y="2680387"/>
            <a:ext cx="3441705" cy="4289679"/>
          </a:xfrm>
          <a:prstGeom prst="rect">
            <a:avLst/>
          </a:prstGeom>
        </p:spPr>
      </p:pic>
    </p:spTree>
    <p:extLst>
      <p:ext uri="{BB962C8B-B14F-4D97-AF65-F5344CB8AC3E}">
        <p14:creationId xmlns:p14="http://schemas.microsoft.com/office/powerpoint/2010/main" val="1601779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b="1">
                <a:latin typeface="+mj-lt"/>
                <a:cs typeface="+mj-cs"/>
              </a:rPr>
              <a:t>Model Code Development Process</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4C6447D-7733-B124-7A9D-10FE716AE68F}"/>
              </a:ext>
            </a:extLst>
          </p:cNvPr>
          <p:cNvSpPr txBox="1"/>
          <p:nvPr/>
        </p:nvSpPr>
        <p:spPr>
          <a:xfrm>
            <a:off x="640080" y="2872899"/>
            <a:ext cx="4243589" cy="3320668"/>
          </a:xfrm>
          <a:prstGeom prst="rect">
            <a:avLst/>
          </a:prstGeom>
        </p:spPr>
        <p:txBody>
          <a:bodyPr vert="horz" lIns="91440" tIns="45720" rIns="91440" bIns="45720" rtlCol="0">
            <a:normAutofit/>
          </a:bodyPr>
          <a:lstStyle/>
          <a:p>
            <a:pPr marR="0" fontAlgn="auto">
              <a:lnSpc>
                <a:spcPct val="90000"/>
              </a:lnSpc>
              <a:spcBef>
                <a:spcPts val="1000"/>
              </a:spcBef>
              <a:spcAft>
                <a:spcPts val="0"/>
              </a:spcAft>
              <a:buClrTx/>
              <a:buSzTx/>
              <a:tabLst/>
              <a:defRPr/>
            </a:pPr>
            <a:r>
              <a:rPr lang="en-US" sz="2200" dirty="0">
                <a:solidFill>
                  <a:srgbClr val="0070C0"/>
                </a:solidFill>
              </a:rPr>
              <a:t>National Fire Protection Association (NFPA) Process</a:t>
            </a:r>
            <a:r>
              <a:rPr kumimoji="0" lang="en-US" sz="2200" i="0" u="none" strike="noStrike" cap="none" spc="0" normalizeH="0" baseline="0" noProof="0" dirty="0">
                <a:ln>
                  <a:noFill/>
                </a:ln>
                <a:solidFill>
                  <a:srgbClr val="0070C0"/>
                </a:solidFill>
                <a:effectLst/>
                <a:uLnTx/>
                <a:uFillTx/>
              </a:rPr>
              <a:t> </a:t>
            </a:r>
          </a:p>
          <a:p>
            <a:pPr marR="0" indent="-228600" fontAlgn="auto">
              <a:lnSpc>
                <a:spcPct val="90000"/>
              </a:lnSpc>
              <a:spcBef>
                <a:spcPts val="1000"/>
              </a:spcBef>
              <a:spcAft>
                <a:spcPts val="0"/>
              </a:spcAft>
              <a:buClrTx/>
              <a:buSzTx/>
              <a:buFont typeface="Arial" panose="020B0604020202020204" pitchFamily="34" charset="0"/>
              <a:buChar char="•"/>
              <a:tabLst/>
              <a:defRPr/>
            </a:pPr>
            <a:endParaRPr kumimoji="0" lang="en-US" sz="2200" i="0" u="none" strike="noStrike" cap="none" spc="0" normalizeH="0" baseline="0" noProof="0" dirty="0">
              <a:ln>
                <a:noFill/>
              </a:ln>
              <a:solidFill>
                <a:srgbClr val="0070C0"/>
              </a:solidFill>
              <a:effectLst/>
              <a:uLnTx/>
              <a:uFillTx/>
            </a:endParaRPr>
          </a:p>
        </p:txBody>
      </p:sp>
      <p:pic>
        <p:nvPicPr>
          <p:cNvPr id="10" name="Picture 6" descr="Diagram&#10;&#10;Description automatically generated">
            <a:extLst>
              <a:ext uri="{FF2B5EF4-FFF2-40B4-BE49-F238E27FC236}">
                <a16:creationId xmlns:a16="http://schemas.microsoft.com/office/drawing/2014/main" id="{C8CB57F1-9A96-702E-BC3C-69E3F75BD32A}"/>
              </a:ext>
            </a:extLst>
          </p:cNvPr>
          <p:cNvPicPr>
            <a:picLocks noChangeAspect="1"/>
          </p:cNvPicPr>
          <p:nvPr/>
        </p:nvPicPr>
        <p:blipFill>
          <a:blip r:embed="rId2"/>
          <a:srcRect t="4789"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83949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dirty="0" err="1"/>
              <a:t>How</a:t>
            </a:r>
            <a:r>
              <a:rPr lang="es-ES" b="1" dirty="0"/>
              <a:t> </a:t>
            </a:r>
            <a:r>
              <a:rPr lang="es-ES" b="1" dirty="0" err="1"/>
              <a:t>Model</a:t>
            </a:r>
            <a:r>
              <a:rPr lang="es-ES" b="1" dirty="0"/>
              <a:t> Codes </a:t>
            </a:r>
            <a:r>
              <a:rPr lang="es-ES" b="1" dirty="0" err="1"/>
              <a:t>Become</a:t>
            </a:r>
            <a:r>
              <a:rPr lang="es-ES" b="1" dirty="0"/>
              <a:t> </a:t>
            </a:r>
            <a:r>
              <a:rPr lang="es-ES" b="1" dirty="0" err="1"/>
              <a:t>Law</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Model codes become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law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when they are adopted by national, state legislatures or local governments, thereby becoming the respective jurisdictions building/fire codes.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lang="en-US" sz="2000" dirty="0">
                <a:latin typeface="Open Sans" panose="020B0606030504020204" pitchFamily="34" charset="0"/>
                <a:ea typeface="Open Sans" panose="020B0606030504020204" pitchFamily="34" charset="0"/>
                <a:cs typeface="Open Sans" panose="020B0606030504020204" pitchFamily="34" charset="0"/>
              </a:rPr>
              <a:t>National, state, or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local building codes are the primary mechanism for states and municipalities to assure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new and existing buildings are up-to-date and safe</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ICC and NFPA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allow</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public authorities and private users to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adopt</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by reference and use their documents</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NFPA and ICC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do not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waive their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copyright rights</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20592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8725801" cy="756414"/>
          </a:xfrm>
        </p:spPr>
        <p:txBody>
          <a:bodyPr>
            <a:noAutofit/>
          </a:bodyPr>
          <a:lstStyle/>
          <a:p>
            <a:r>
              <a:rPr lang="es-ES" b="1" dirty="0" err="1"/>
              <a:t>Adoption</a:t>
            </a:r>
            <a:r>
              <a:rPr lang="es-ES" b="1" dirty="0"/>
              <a:t> of </a:t>
            </a:r>
            <a:r>
              <a:rPr lang="es-ES" b="1" dirty="0" err="1"/>
              <a:t>Model</a:t>
            </a:r>
            <a:r>
              <a:rPr lang="es-ES" b="1" dirty="0"/>
              <a:t> Codes </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Jurisdictions are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permitted to adopt model codes</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By reference</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With no modifications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In part </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D</a:t>
            </a:r>
            <a:r>
              <a:rPr kumimoji="0" lang="en-US" sz="2000" b="0" i="0" u="none" strike="noStrike" cap="none" spc="0" normalizeH="0" baseline="0" noProof="0" dirty="0" err="1">
                <a:ln>
                  <a:noFill/>
                </a:ln>
                <a:effectLst/>
                <a:uLnTx/>
                <a:uFillTx/>
                <a:latin typeface="Open Sans" panose="020B0606030504020204" pitchFamily="34" charset="0"/>
                <a:ea typeface="Open Sans" panose="020B0606030504020204" pitchFamily="34" charset="0"/>
                <a:cs typeface="Open Sans" panose="020B0606030504020204" pitchFamily="34" charset="0"/>
              </a:rPr>
              <a:t>ifferent</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editions</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All changes, additions, or deletions by the adopting authority must be noted separately in the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adopting instrument</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76165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9712120" cy="756414"/>
          </a:xfrm>
        </p:spPr>
        <p:txBody>
          <a:bodyPr>
            <a:noAutofit/>
          </a:bodyPr>
          <a:lstStyle/>
          <a:p>
            <a:r>
              <a:rPr lang="en-US" b="1" dirty="0"/>
              <a:t>Enforcement of Jurisdictional Codes</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9712120" cy="4289679"/>
          </a:xfrm>
          <a:prstGeom prst="rect">
            <a:avLst/>
          </a:prstGeom>
        </p:spPr>
        <p:txBody>
          <a:bodyPr rtlCol="0">
            <a:noAutofit/>
          </a:bodyPr>
          <a:lstStyle/>
          <a:p>
            <a:pPr marR="0" fontAlgn="auto">
              <a:lnSpc>
                <a:spcPct val="90000"/>
              </a:lnSpc>
              <a:spcBef>
                <a:spcPts val="1000"/>
              </a:spcBef>
              <a:spcAft>
                <a:spcPts val="0"/>
              </a:spcAft>
              <a:buClrTx/>
              <a:buSzTx/>
              <a:tabLst/>
              <a:defRPr/>
            </a:pPr>
            <a:r>
              <a:rPr lang="en-US" sz="2000" dirty="0">
                <a:latin typeface="Open Sans" panose="020B0606030504020204" pitchFamily="34" charset="0"/>
                <a:ea typeface="Open Sans" panose="020B0606030504020204" pitchFamily="34" charset="0"/>
                <a:cs typeface="Open Sans" panose="020B0606030504020204" pitchFamily="34" charset="0"/>
              </a:rPr>
              <a:t>Model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codes are generally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enforced at the local level</a:t>
            </a:r>
            <a:r>
              <a:rPr lang="en-US"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and have little value until they are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enforced </a:t>
            </a:r>
            <a:r>
              <a:rPr lang="en-US" sz="2000" dirty="0">
                <a:latin typeface="Open Sans" panose="020B0606030504020204" pitchFamily="34" charset="0"/>
                <a:ea typeface="Open Sans" panose="020B0606030504020204" pitchFamily="34" charset="0"/>
                <a:cs typeface="Open Sans" panose="020B0606030504020204" pitchFamily="34" charset="0"/>
              </a:rPr>
              <a:t>by local authority having jurisdictions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(AHJ)</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t>
            </a:r>
          </a:p>
          <a:p>
            <a:pPr marR="0" fontAlgn="auto">
              <a:lnSpc>
                <a:spcPct val="90000"/>
              </a:lnSpc>
              <a:spcBef>
                <a:spcPts val="1000"/>
              </a:spcBef>
              <a:spcAft>
                <a:spcPts val="0"/>
              </a:spcAft>
              <a:buClrTx/>
              <a:buSzTx/>
              <a:tabLst/>
              <a:defRPr/>
            </a:pPr>
            <a:endParaRPr kumimoji="0" lang="en-US" sz="1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AHJ:</a:t>
            </a:r>
            <a:r>
              <a:rPr kumimoji="0" lang="en-US"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An agency, or individual responsible for enforcing the requirements of a 	code or standard, approving product, materials, an installation, or a 	procedure.</a:t>
            </a:r>
          </a:p>
          <a:p>
            <a:pPr marR="0" fontAlgn="auto">
              <a:lnSpc>
                <a:spcPct val="90000"/>
              </a:lnSpc>
              <a:spcBef>
                <a:spcPts val="1000"/>
              </a:spcBef>
              <a:spcAft>
                <a:spcPts val="0"/>
              </a:spcAft>
              <a:buClrTx/>
              <a:buSzTx/>
              <a:tabLst/>
              <a:defRPr/>
            </a:pPr>
            <a:endParaRPr kumimoji="0" lang="en-US" sz="1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Local building/fire departments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are often funded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by permit fees, which average less than one percent of construction costs. </a:t>
            </a:r>
          </a:p>
          <a:p>
            <a:pPr marR="0" fontAlgn="auto">
              <a:lnSpc>
                <a:spcPct val="90000"/>
              </a:lnSpc>
              <a:spcBef>
                <a:spcPts val="1000"/>
              </a:spcBef>
              <a:spcAft>
                <a:spcPts val="0"/>
              </a:spcAft>
              <a:buClrTx/>
              <a:buSzTx/>
              <a:tabLst/>
              <a:defRPr/>
            </a:pPr>
            <a:endParaRPr kumimoji="0" lang="en-US" sz="9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Plan reviewers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and </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building inspectors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are vital to the success of jurisdictional codes.</a:t>
            </a:r>
          </a:p>
          <a:p>
            <a:pPr marR="0" fontAlgn="auto">
              <a:lnSpc>
                <a:spcPct val="90000"/>
              </a:lnSpc>
              <a:spcBef>
                <a:spcPts val="1000"/>
              </a:spcBef>
              <a:spcAft>
                <a:spcPts val="0"/>
              </a:spcAft>
              <a:buClrTx/>
              <a:buSzTx/>
              <a:tabLst/>
              <a:defRPr/>
            </a:pPr>
            <a:endParaRPr kumimoji="0" lang="en-US" sz="9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r>
              <a:rPr lang="en-US" sz="2000" dirty="0">
                <a:latin typeface="Open Sans" panose="020B0606030504020204" pitchFamily="34" charset="0"/>
                <a:ea typeface="Open Sans" panose="020B0606030504020204" pitchFamily="34" charset="0"/>
                <a:cs typeface="Open Sans" panose="020B0606030504020204" pitchFamily="34" charset="0"/>
              </a:rPr>
              <a:t>T</a:t>
            </a:r>
            <a:r>
              <a:rPr kumimoji="0" lang="en-US" sz="2000" b="0" i="0" u="none" strike="noStrike" cap="none" spc="0" normalizeH="0" baseline="0" noProof="0" dirty="0" err="1">
                <a:ln>
                  <a:noFill/>
                </a:ln>
                <a:effectLst/>
                <a:uLnTx/>
                <a:uFillTx/>
                <a:latin typeface="Open Sans" panose="020B0606030504020204" pitchFamily="34" charset="0"/>
                <a:ea typeface="Open Sans" panose="020B0606030504020204" pitchFamily="34" charset="0"/>
                <a:cs typeface="Open Sans" panose="020B0606030504020204" pitchFamily="34" charset="0"/>
              </a:rPr>
              <a:t>hese</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functions must be adequately funded and staffed with qualified, trained, and certified personnel so the full value of model codes </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will not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be realized.</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61151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9712120" cy="756414"/>
          </a:xfrm>
        </p:spPr>
        <p:txBody>
          <a:bodyPr>
            <a:noAutofit/>
          </a:bodyPr>
          <a:lstStyle/>
          <a:p>
            <a:r>
              <a:rPr lang="en-US" b="1" dirty="0"/>
              <a:t>Occupancy Classifications and Use </a:t>
            </a:r>
            <a:br>
              <a:rPr lang="en-US" b="1" dirty="0"/>
            </a:b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9712120" cy="4289679"/>
          </a:xfrm>
          <a:prstGeom prst="rect">
            <a:avLst/>
          </a:prstGeom>
        </p:spPr>
        <p:txBody>
          <a:bodyPr rtlCol="0">
            <a:noAutofit/>
          </a:bodyPr>
          <a:lstStyle/>
          <a:p>
            <a:pPr marR="0" fontAlgn="auto">
              <a:lnSpc>
                <a:spcPct val="90000"/>
              </a:lnSpc>
              <a:spcBef>
                <a:spcPts val="1000"/>
              </a:spcBef>
              <a:spcAft>
                <a:spcPts val="0"/>
              </a:spcAft>
              <a:buClrTx/>
              <a:buSzTx/>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Assembly: </a:t>
            </a:r>
            <a:r>
              <a:rPr lang="en-US" sz="2000" dirty="0">
                <a:latin typeface="Open Sans" panose="020B0606030504020204" pitchFamily="34" charset="0"/>
                <a:ea typeface="Open Sans" panose="020B0606030504020204" pitchFamily="34" charset="0"/>
                <a:cs typeface="Open Sans" panose="020B0606030504020204" pitchFamily="34" charset="0"/>
              </a:rPr>
              <a:t>Occupancies containing a gathering of 50 or more persons for deliberation, worship, entertainment, eating, drinking, amusement, awaiting transportation including but not limited to: </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Assembly halls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Auditoriums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Bowling lanes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College and university classrooms, 50 persons and over</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Drinking establishments and restaurants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Motion picture theaters and life performance theaters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Places of religious worship</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S</a:t>
            </a:r>
            <a:r>
              <a:rPr kumimoji="0" lang="en-US" sz="2000" b="0" i="0" u="none" strike="noStrike" cap="none" spc="0" normalizeH="0" baseline="0" noProof="0" dirty="0" err="1">
                <a:ln>
                  <a:noFill/>
                </a:ln>
                <a:effectLst/>
                <a:uLnTx/>
                <a:uFillTx/>
                <a:latin typeface="Open Sans" panose="020B0606030504020204" pitchFamily="34" charset="0"/>
                <a:ea typeface="Open Sans" panose="020B0606030504020204" pitchFamily="34" charset="0"/>
                <a:cs typeface="Open Sans" panose="020B0606030504020204" pitchFamily="34" charset="0"/>
              </a:rPr>
              <a:t>pecial</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amusement building (regardless of occupant load or similar uses)</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96043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2800" b="1">
                <a:latin typeface="+mj-lt"/>
                <a:cs typeface="+mj-cs"/>
              </a:rPr>
              <a:t>Occupancy Classifications and Use </a:t>
            </a:r>
            <a:br>
              <a:rPr lang="en-US" sz="2800" b="1">
                <a:latin typeface="+mj-lt"/>
                <a:cs typeface="+mj-cs"/>
              </a:rPr>
            </a:br>
            <a:br>
              <a:rPr lang="en-US" sz="2800" b="1">
                <a:latin typeface="+mj-lt"/>
                <a:cs typeface="+mj-cs"/>
              </a:rPr>
            </a:br>
            <a:endParaRPr lang="en-US" sz="2800" b="1">
              <a:latin typeface="+mj-lt"/>
              <a:cs typeface="+mj-cs"/>
            </a:endParaRPr>
          </a:p>
        </p:txBody>
      </p:sp>
      <p:sp>
        <p:nvSpPr>
          <p:cNvPr id="6" name="TextBox 5">
            <a:extLst>
              <a:ext uri="{FF2B5EF4-FFF2-40B4-BE49-F238E27FC236}">
                <a16:creationId xmlns:a16="http://schemas.microsoft.com/office/drawing/2014/main" id="{54C6447D-7733-B124-7A9D-10FE716AE68F}"/>
              </a:ext>
            </a:extLst>
          </p:cNvPr>
          <p:cNvSpPr txBox="1"/>
          <p:nvPr/>
        </p:nvSpPr>
        <p:spPr>
          <a:xfrm>
            <a:off x="838201" y="2013625"/>
            <a:ext cx="4614759" cy="4163337"/>
          </a:xfrm>
          <a:prstGeom prst="rect">
            <a:avLst/>
          </a:prstGeom>
        </p:spPr>
        <p:txBody>
          <a:bodyPr vert="horz" lIns="91440" tIns="45720" rIns="91440" bIns="45720" rtlCol="0">
            <a:normAutofit/>
          </a:bodyPr>
          <a:lstStyle/>
          <a:p>
            <a:pPr marR="0" fontAlgn="auto">
              <a:lnSpc>
                <a:spcPct val="90000"/>
              </a:lnSpc>
              <a:spcBef>
                <a:spcPts val="1000"/>
              </a:spcBef>
              <a:spcAft>
                <a:spcPts val="0"/>
              </a:spcAft>
              <a:buClrTx/>
              <a:buSzTx/>
              <a:tabLst/>
              <a:defRPr/>
            </a:pPr>
            <a:r>
              <a:rPr lang="en-US" sz="2000" b="1" dirty="0">
                <a:solidFill>
                  <a:srgbClr val="0070C0"/>
                </a:solidFill>
              </a:rPr>
              <a:t>Apartment Buildings: </a:t>
            </a:r>
            <a:r>
              <a:rPr lang="en-US" sz="2000" dirty="0"/>
              <a:t>Occupancies containing sleeping units or more than two dwelling units where the occupants are primarily permanent in nature, including, but not limited to:</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2000" dirty="0"/>
              <a:t>Apartment houses </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2000" dirty="0"/>
              <a:t>Vacation timeshare properties</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2000" dirty="0"/>
              <a:t>Convents</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2000" dirty="0"/>
              <a:t>Dormitories</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2000" dirty="0"/>
              <a:t>Fraternities and sororities</a:t>
            </a:r>
          </a:p>
          <a:p>
            <a:pPr marR="0" indent="-228600" fontAlgn="auto">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p:txBody>
      </p:sp>
      <p:pic>
        <p:nvPicPr>
          <p:cNvPr id="3" name="Picture 2">
            <a:extLst>
              <a:ext uri="{FF2B5EF4-FFF2-40B4-BE49-F238E27FC236}">
                <a16:creationId xmlns:a16="http://schemas.microsoft.com/office/drawing/2014/main" id="{1B81E12D-6E71-7990-A01B-2ACCC215E0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468" r="-2" b="-2"/>
          <a:stretch/>
        </p:blipFill>
        <p:spPr bwMode="auto">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996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3100" b="1">
                <a:latin typeface="+mj-lt"/>
                <a:cs typeface="+mj-cs"/>
              </a:rPr>
              <a:t>Occupancy Classifications and Use </a:t>
            </a:r>
            <a:br>
              <a:rPr lang="en-US" sz="3100" b="1">
                <a:latin typeface="+mj-lt"/>
                <a:cs typeface="+mj-cs"/>
              </a:rPr>
            </a:br>
            <a:br>
              <a:rPr lang="en-US" sz="3100" b="1">
                <a:latin typeface="+mj-lt"/>
                <a:cs typeface="+mj-cs"/>
              </a:rPr>
            </a:br>
            <a:endParaRPr lang="en-US" sz="3100" b="1">
              <a:latin typeface="+mj-lt"/>
              <a:cs typeface="+mj-cs"/>
            </a:endParaRPr>
          </a:p>
        </p:txBody>
      </p:sp>
      <p:sp>
        <p:nvSpPr>
          <p:cNvPr id="6" name="TextBox 5">
            <a:extLst>
              <a:ext uri="{FF2B5EF4-FFF2-40B4-BE49-F238E27FC236}">
                <a16:creationId xmlns:a16="http://schemas.microsoft.com/office/drawing/2014/main" id="{54C6447D-7733-B124-7A9D-10FE716AE68F}"/>
              </a:ext>
            </a:extLst>
          </p:cNvPr>
          <p:cNvSpPr txBox="1"/>
          <p:nvPr/>
        </p:nvSpPr>
        <p:spPr>
          <a:xfrm>
            <a:off x="838200" y="2333297"/>
            <a:ext cx="4619621" cy="3843666"/>
          </a:xfrm>
          <a:prstGeom prst="rect">
            <a:avLst/>
          </a:prstGeom>
        </p:spPr>
        <p:txBody>
          <a:bodyPr vert="horz" lIns="91440" tIns="45720" rIns="91440" bIns="45720" rtlCol="0">
            <a:normAutofit/>
          </a:bodyPr>
          <a:lstStyle/>
          <a:p>
            <a:pPr marR="0" fontAlgn="auto">
              <a:lnSpc>
                <a:spcPct val="90000"/>
              </a:lnSpc>
              <a:spcBef>
                <a:spcPts val="1000"/>
              </a:spcBef>
              <a:spcAft>
                <a:spcPts val="0"/>
              </a:spcAft>
              <a:buClrTx/>
              <a:buSzTx/>
              <a:tabLst/>
              <a:defRPr/>
            </a:pPr>
            <a:r>
              <a:rPr lang="en-US" sz="1900" b="1" dirty="0">
                <a:solidFill>
                  <a:srgbClr val="0070C0"/>
                </a:solidFill>
              </a:rPr>
              <a:t>Hotels, and Motels:</a:t>
            </a:r>
            <a:r>
              <a:rPr lang="en-US" sz="1900" dirty="0"/>
              <a:t> Occupancies containing sleeping units where the occupants are primarily </a:t>
            </a:r>
            <a:r>
              <a:rPr lang="en-US" sz="1900" b="1" dirty="0">
                <a:solidFill>
                  <a:srgbClr val="0070C0"/>
                </a:solidFill>
              </a:rPr>
              <a:t>transient in nature</a:t>
            </a:r>
            <a:r>
              <a:rPr lang="en-US" sz="1900" dirty="0"/>
              <a:t> (length of stay is not more than 30 days) including nut not limited to:</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1900" dirty="0"/>
              <a:t>Boarding houses (transient) with more than 10 occupants</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1900" dirty="0"/>
              <a:t>Congregate living facilities (transient) with more than 10 occupants</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1900" dirty="0"/>
              <a:t>Hotels </a:t>
            </a:r>
          </a:p>
          <a:p>
            <a:pPr marL="285750" marR="0" indent="-228600" fontAlgn="auto">
              <a:lnSpc>
                <a:spcPct val="90000"/>
              </a:lnSpc>
              <a:spcBef>
                <a:spcPts val="1000"/>
              </a:spcBef>
              <a:spcAft>
                <a:spcPts val="0"/>
              </a:spcAft>
              <a:buClrTx/>
              <a:buSzTx/>
              <a:buFont typeface="Arial" panose="020B0604020202020204" pitchFamily="34" charset="0"/>
              <a:buChar char="•"/>
              <a:tabLst/>
              <a:defRPr/>
            </a:pPr>
            <a:r>
              <a:rPr lang="en-US" sz="1900" dirty="0"/>
              <a:t>Motels</a:t>
            </a:r>
            <a:endParaRPr kumimoji="0" lang="en-US" sz="1900" b="0" i="0" u="none" strike="noStrike" cap="none" spc="0" normalizeH="0" baseline="0" noProof="0" dirty="0">
              <a:ln>
                <a:noFill/>
              </a:ln>
              <a:effectLst/>
              <a:uLnTx/>
              <a:uFillTx/>
            </a:endParaRPr>
          </a:p>
        </p:txBody>
      </p:sp>
      <p:pic>
        <p:nvPicPr>
          <p:cNvPr id="3" name="Picture Placeholder 4">
            <a:extLst>
              <a:ext uri="{FF2B5EF4-FFF2-40B4-BE49-F238E27FC236}">
                <a16:creationId xmlns:a16="http://schemas.microsoft.com/office/drawing/2014/main" id="{75F325BC-8CF8-AC9A-47CF-7B9DB09FCE79}"/>
              </a:ext>
            </a:extLst>
          </p:cNvPr>
          <p:cNvPicPr>
            <a:picLocks noChangeAspect="1"/>
          </p:cNvPicPr>
          <p:nvPr/>
        </p:nvPicPr>
        <p:blipFill>
          <a:blip r:embed="rId2" cstate="print">
            <a:extLst>
              <a:ext uri="{28A0092B-C50C-407E-A947-70E740481C1C}">
                <a14:useLocalDpi xmlns:a14="http://schemas.microsoft.com/office/drawing/2010/main" val="0"/>
              </a:ext>
            </a:extLst>
          </a:blip>
          <a:srcRect r="51093"/>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Tree>
    <p:extLst>
      <p:ext uri="{BB962C8B-B14F-4D97-AF65-F5344CB8AC3E}">
        <p14:creationId xmlns:p14="http://schemas.microsoft.com/office/powerpoint/2010/main" val="2554476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9712120" cy="756414"/>
          </a:xfrm>
        </p:spPr>
        <p:txBody>
          <a:bodyPr>
            <a:noAutofit/>
          </a:bodyPr>
          <a:lstStyle/>
          <a:p>
            <a:r>
              <a:rPr lang="en-US" b="1" dirty="0"/>
              <a:t>Occupancy Classifications and Use </a:t>
            </a:r>
            <a:br>
              <a:rPr lang="en-US" b="1" dirty="0"/>
            </a:b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9712120" cy="4289679"/>
          </a:xfrm>
          <a:prstGeom prst="rect">
            <a:avLst/>
          </a:prstGeom>
        </p:spPr>
        <p:txBody>
          <a:bodyPr rtlCol="0">
            <a:noAutofit/>
          </a:bodyPr>
          <a:lstStyle/>
          <a:p>
            <a:pPr marR="0" fontAlgn="auto">
              <a:lnSpc>
                <a:spcPct val="90000"/>
              </a:lnSpc>
              <a:spcBef>
                <a:spcPts val="1000"/>
              </a:spcBef>
              <a:spcAft>
                <a:spcPts val="0"/>
              </a:spcAft>
              <a:buClrTx/>
              <a:buSzTx/>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Business:</a:t>
            </a:r>
            <a:r>
              <a:rPr lang="en-US" sz="2000" dirty="0">
                <a:latin typeface="Open Sans" panose="020B0606030504020204" pitchFamily="34" charset="0"/>
                <a:ea typeface="Open Sans" panose="020B0606030504020204" pitchFamily="34" charset="0"/>
                <a:cs typeface="Open Sans" panose="020B0606030504020204" pitchFamily="34" charset="0"/>
              </a:rPr>
              <a:t>  Occupancies containing the use of a building or structure, or a portion thereof, for office, professional or service-type transactions, including storage of records and accounts. Business occupancies shall include, but not be limited to, the following:</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Airport traffic control towers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Animal hospitals, kennels and pounds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Banks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Barber and beauty shops</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Professional services (architects, attorneys, dentists, physicians, engineers, etc.)</a:t>
            </a: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Dry cleaning and laundries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25034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4100" b="1">
                <a:latin typeface="+mj-lt"/>
                <a:cs typeface="+mj-cs"/>
              </a:rPr>
              <a:t>Occupancy Classifications and Use</a:t>
            </a:r>
          </a:p>
        </p:txBody>
      </p:sp>
      <p:sp>
        <p:nvSpPr>
          <p:cNvPr id="6" name="TextBox 5">
            <a:extLst>
              <a:ext uri="{FF2B5EF4-FFF2-40B4-BE49-F238E27FC236}">
                <a16:creationId xmlns:a16="http://schemas.microsoft.com/office/drawing/2014/main" id="{54C6447D-7733-B124-7A9D-10FE716AE68F}"/>
              </a:ext>
            </a:extLst>
          </p:cNvPr>
          <p:cNvSpPr txBox="1"/>
          <p:nvPr/>
        </p:nvSpPr>
        <p:spPr>
          <a:xfrm>
            <a:off x="838200" y="2333297"/>
            <a:ext cx="4619621" cy="3843666"/>
          </a:xfrm>
          <a:prstGeom prst="rect">
            <a:avLst/>
          </a:prstGeom>
        </p:spPr>
        <p:txBody>
          <a:bodyPr vert="horz" lIns="91440" tIns="45720" rIns="91440" bIns="45720" rtlCol="0">
            <a:normAutofit/>
          </a:bodyPr>
          <a:lstStyle/>
          <a:p>
            <a:pPr marR="0" fontAlgn="auto">
              <a:lnSpc>
                <a:spcPct val="90000"/>
              </a:lnSpc>
              <a:spcBef>
                <a:spcPts val="1000"/>
              </a:spcBef>
              <a:spcAft>
                <a:spcPts val="0"/>
              </a:spcAft>
              <a:buClrTx/>
              <a:buSzTx/>
              <a:tabLst/>
              <a:defRPr/>
            </a:pPr>
            <a:r>
              <a:rPr lang="en-US" sz="1900" b="1" dirty="0">
                <a:solidFill>
                  <a:srgbClr val="0070C0"/>
                </a:solidFill>
              </a:rPr>
              <a:t>Education: </a:t>
            </a:r>
            <a:r>
              <a:rPr lang="en-US" sz="1900" dirty="0"/>
              <a:t>A building or structure, or a portion thereof, by six or more persons at any one time for educational purposes through the 12th grade. It is common for a school to also have cafeterias (Group A-2), gymnasiums (Group A-3), auditoriums (Group A-1), libraries (Group A-3) and offices (Group B). </a:t>
            </a:r>
          </a:p>
        </p:txBody>
      </p:sp>
      <p:pic>
        <p:nvPicPr>
          <p:cNvPr id="3" name="Picture Placeholder 3" descr="High-School-Exterior.jpg">
            <a:extLst>
              <a:ext uri="{FF2B5EF4-FFF2-40B4-BE49-F238E27FC236}">
                <a16:creationId xmlns:a16="http://schemas.microsoft.com/office/drawing/2014/main" id="{6D714357-46DD-DCCB-BF21-DE70EA1ADB3F}"/>
              </a:ext>
            </a:extLst>
          </p:cNvPr>
          <p:cNvPicPr>
            <a:picLocks noChangeAspect="1"/>
          </p:cNvPicPr>
          <p:nvPr/>
        </p:nvPicPr>
        <p:blipFill>
          <a:blip r:embed="rId2" cstate="print"/>
          <a:srcRect l="24568" r="24569"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093342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4100" b="1">
                <a:latin typeface="+mj-lt"/>
                <a:cs typeface="+mj-cs"/>
              </a:rPr>
              <a:t>Occupancy Classifications and Use </a:t>
            </a:r>
          </a:p>
        </p:txBody>
      </p:sp>
      <p:sp>
        <p:nvSpPr>
          <p:cNvPr id="6" name="TextBox 5">
            <a:extLst>
              <a:ext uri="{FF2B5EF4-FFF2-40B4-BE49-F238E27FC236}">
                <a16:creationId xmlns:a16="http://schemas.microsoft.com/office/drawing/2014/main" id="{54C6447D-7733-B124-7A9D-10FE716AE68F}"/>
              </a:ext>
            </a:extLst>
          </p:cNvPr>
          <p:cNvSpPr txBox="1"/>
          <p:nvPr/>
        </p:nvSpPr>
        <p:spPr>
          <a:xfrm>
            <a:off x="838200" y="2333297"/>
            <a:ext cx="4619621" cy="3843666"/>
          </a:xfrm>
          <a:prstGeom prst="rect">
            <a:avLst/>
          </a:prstGeom>
        </p:spPr>
        <p:txBody>
          <a:bodyPr vert="horz" lIns="91440" tIns="45720" rIns="91440" bIns="45720" rtlCol="0">
            <a:normAutofit/>
          </a:bodyPr>
          <a:lstStyle/>
          <a:p>
            <a:pPr marR="0" fontAlgn="auto">
              <a:lnSpc>
                <a:spcPct val="90000"/>
              </a:lnSpc>
              <a:spcBef>
                <a:spcPts val="1000"/>
              </a:spcBef>
              <a:spcAft>
                <a:spcPts val="0"/>
              </a:spcAft>
              <a:buClrTx/>
              <a:buSzTx/>
              <a:tabLst/>
              <a:defRPr/>
            </a:pPr>
            <a:r>
              <a:rPr lang="en-US" sz="1900" b="1" dirty="0">
                <a:solidFill>
                  <a:srgbClr val="0070C0"/>
                </a:solidFill>
              </a:rPr>
              <a:t>Mercantile:</a:t>
            </a:r>
            <a:r>
              <a:rPr lang="en-US" sz="1900" b="1" dirty="0"/>
              <a:t> </a:t>
            </a:r>
            <a:r>
              <a:rPr lang="en-US" sz="1900" dirty="0"/>
              <a:t>A building or a portion thereof for the display and sale of merchandise, and involves stocks of goods, wares or merchandise incidental to such purposes and where the public has access. Mercantile occupancies shall include, but not be limited to, the following:</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lang="en-US" sz="1900" dirty="0"/>
              <a:t>Department stores</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lang="en-US" sz="1900" dirty="0"/>
              <a:t>Drug stores</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lang="en-US" sz="1900" dirty="0"/>
              <a:t>Markets</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lang="en-US" sz="1900" dirty="0"/>
              <a:t>Retail or wholesale stores  </a:t>
            </a:r>
            <a:r>
              <a:rPr lang="en-US" sz="1900" dirty="0">
                <a:highlight>
                  <a:srgbClr val="FFFF00"/>
                </a:highlight>
              </a:rPr>
              <a:t> </a:t>
            </a:r>
            <a:endParaRPr kumimoji="0" lang="en-US" sz="1900" i="0" u="none" strike="noStrike" cap="none" spc="0" normalizeH="0" baseline="0" noProof="0" dirty="0">
              <a:ln>
                <a:noFill/>
              </a:ln>
              <a:effectLst/>
              <a:uLnTx/>
              <a:uFillTx/>
            </a:endParaRPr>
          </a:p>
          <a:p>
            <a:pPr marR="0" indent="-228600" fontAlgn="auto">
              <a:lnSpc>
                <a:spcPct val="90000"/>
              </a:lnSpc>
              <a:spcBef>
                <a:spcPts val="1000"/>
              </a:spcBef>
              <a:spcAft>
                <a:spcPts val="0"/>
              </a:spcAft>
              <a:buClrTx/>
              <a:buSzTx/>
              <a:buFont typeface="Arial" panose="020B0604020202020204" pitchFamily="34" charset="0"/>
              <a:buChar char="•"/>
              <a:tabLst/>
              <a:defRPr/>
            </a:pPr>
            <a:endParaRPr kumimoji="0" lang="en-US" sz="1900" b="0" i="0" u="none" strike="noStrike" cap="none" spc="0" normalizeH="0" baseline="0" noProof="0" dirty="0">
              <a:ln>
                <a:noFill/>
              </a:ln>
              <a:effectLst/>
              <a:uLnTx/>
              <a:uFillTx/>
            </a:endParaRPr>
          </a:p>
        </p:txBody>
      </p:sp>
      <p:pic>
        <p:nvPicPr>
          <p:cNvPr id="3" name="Picture Placeholder 3">
            <a:extLst>
              <a:ext uri="{FF2B5EF4-FFF2-40B4-BE49-F238E27FC236}">
                <a16:creationId xmlns:a16="http://schemas.microsoft.com/office/drawing/2014/main" id="{20D5EBA7-59B7-FBA7-3E12-F878FCC5EA18}"/>
              </a:ext>
            </a:extLst>
          </p:cNvPr>
          <p:cNvPicPr>
            <a:picLocks noChangeAspect="1"/>
          </p:cNvPicPr>
          <p:nvPr/>
        </p:nvPicPr>
        <p:blipFill>
          <a:blip r:embed="rId2">
            <a:extLst>
              <a:ext uri="{28A0092B-C50C-407E-A947-70E740481C1C}">
                <a14:useLocalDpi xmlns:a14="http://schemas.microsoft.com/office/drawing/2010/main" val="0"/>
              </a:ext>
            </a:extLst>
          </a:blip>
          <a:srcRect l="20982" r="20980"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609927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4100" b="1">
                <a:latin typeface="+mj-lt"/>
                <a:cs typeface="+mj-cs"/>
              </a:rPr>
              <a:t>Occupancy Classifications and Use </a:t>
            </a:r>
          </a:p>
        </p:txBody>
      </p:sp>
      <p:sp>
        <p:nvSpPr>
          <p:cNvPr id="6" name="TextBox 5">
            <a:extLst>
              <a:ext uri="{FF2B5EF4-FFF2-40B4-BE49-F238E27FC236}">
                <a16:creationId xmlns:a16="http://schemas.microsoft.com/office/drawing/2014/main" id="{54C6447D-7733-B124-7A9D-10FE716AE68F}"/>
              </a:ext>
            </a:extLst>
          </p:cNvPr>
          <p:cNvSpPr txBox="1"/>
          <p:nvPr/>
        </p:nvSpPr>
        <p:spPr>
          <a:xfrm>
            <a:off x="838200" y="2333297"/>
            <a:ext cx="4619621" cy="3843666"/>
          </a:xfrm>
          <a:prstGeom prst="rect">
            <a:avLst/>
          </a:prstGeom>
        </p:spPr>
        <p:txBody>
          <a:bodyPr vert="horz" lIns="91440" tIns="45720" rIns="91440" bIns="45720" rtlCol="0">
            <a:normAutofit/>
          </a:bodyPr>
          <a:lstStyle/>
          <a:p>
            <a:pPr marR="0" fontAlgn="auto">
              <a:lnSpc>
                <a:spcPct val="90000"/>
              </a:lnSpc>
              <a:spcBef>
                <a:spcPts val="1000"/>
              </a:spcBef>
              <a:spcAft>
                <a:spcPts val="0"/>
              </a:spcAft>
              <a:buClrTx/>
              <a:buSzTx/>
              <a:tabLst/>
              <a:defRPr/>
            </a:pPr>
            <a:r>
              <a:rPr lang="en-US" sz="2000" b="1" dirty="0">
                <a:solidFill>
                  <a:srgbClr val="0070C0"/>
                </a:solidFill>
              </a:rPr>
              <a:t>Assisted Living Facilities:</a:t>
            </a:r>
            <a:r>
              <a:rPr lang="en-US" sz="2000" b="1" dirty="0"/>
              <a:t> </a:t>
            </a:r>
            <a:r>
              <a:rPr lang="en-US" sz="2000" dirty="0"/>
              <a:t>A buildings or portions thereof for more than 16 persons, excluding staff, who reside on a 24-hour basis in a supervised environment and receive custodial care. </a:t>
            </a:r>
            <a:r>
              <a:rPr lang="en-US" sz="2000" dirty="0">
                <a:highlight>
                  <a:srgbClr val="FFFF00"/>
                </a:highlight>
              </a:rPr>
              <a:t> </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kumimoji="0" lang="en-US" sz="2000" i="0" u="none" strike="noStrike" cap="none" spc="0" normalizeH="0" baseline="0" noProof="0" dirty="0">
                <a:ln>
                  <a:noFill/>
                </a:ln>
                <a:effectLst/>
                <a:uLnTx/>
                <a:uFillTx/>
              </a:rPr>
              <a:t>Alcohol and drug centers</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kumimoji="0" lang="en-US" sz="2000" i="0" u="none" strike="noStrike" cap="none" spc="0" normalizeH="0" baseline="0" noProof="0" dirty="0">
                <a:ln>
                  <a:noFill/>
                </a:ln>
                <a:effectLst/>
                <a:uLnTx/>
                <a:uFillTx/>
              </a:rPr>
              <a:t>Congregate care facilities</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kumimoji="0" lang="en-US" sz="2000" i="0" u="none" strike="noStrike" cap="none" spc="0" normalizeH="0" baseline="0" noProof="0" dirty="0">
                <a:ln>
                  <a:noFill/>
                </a:ln>
                <a:effectLst/>
                <a:uLnTx/>
                <a:uFillTx/>
              </a:rPr>
              <a:t>Group homes Halfway houses</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kumimoji="0" lang="en-US" sz="2000" i="0" u="none" strike="noStrike" cap="none" spc="0" normalizeH="0" baseline="0" noProof="0" dirty="0">
                <a:ln>
                  <a:noFill/>
                </a:ln>
                <a:effectLst/>
                <a:uLnTx/>
                <a:uFillTx/>
              </a:rPr>
              <a:t>Residential board and care facilities</a:t>
            </a:r>
          </a:p>
          <a:p>
            <a:pPr marL="342900" marR="0" indent="-228600" fontAlgn="auto">
              <a:lnSpc>
                <a:spcPct val="90000"/>
              </a:lnSpc>
              <a:spcBef>
                <a:spcPts val="1000"/>
              </a:spcBef>
              <a:spcAft>
                <a:spcPts val="0"/>
              </a:spcAft>
              <a:buClrTx/>
              <a:buSzTx/>
              <a:buFont typeface="Arial" panose="020B0604020202020204" pitchFamily="34" charset="0"/>
              <a:buChar char="•"/>
              <a:tabLst/>
              <a:defRPr/>
            </a:pPr>
            <a:r>
              <a:rPr kumimoji="0" lang="en-US" sz="2000" i="0" u="none" strike="noStrike" cap="none" spc="0" normalizeH="0" baseline="0" noProof="0" dirty="0">
                <a:ln>
                  <a:noFill/>
                </a:ln>
                <a:effectLst/>
                <a:uLnTx/>
                <a:uFillTx/>
              </a:rPr>
              <a:t>Social rehabilitation facilities</a:t>
            </a:r>
          </a:p>
          <a:p>
            <a:pPr marR="0" indent="-228600" fontAlgn="auto">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p:txBody>
      </p:sp>
      <p:pic>
        <p:nvPicPr>
          <p:cNvPr id="5" name="Picture Placeholder 4">
            <a:extLst>
              <a:ext uri="{FF2B5EF4-FFF2-40B4-BE49-F238E27FC236}">
                <a16:creationId xmlns:a16="http://schemas.microsoft.com/office/drawing/2014/main" id="{1B110C5A-ACE3-54EF-65A1-D07B1E85FF82}"/>
              </a:ext>
            </a:extLst>
          </p:cNvPr>
          <p:cNvPicPr>
            <a:picLocks noChangeAspect="1"/>
          </p:cNvPicPr>
          <p:nvPr/>
        </p:nvPicPr>
        <p:blipFill>
          <a:blip r:embed="rId2">
            <a:extLst>
              <a:ext uri="{28A0092B-C50C-407E-A947-70E740481C1C}">
                <a14:useLocalDpi xmlns:a14="http://schemas.microsoft.com/office/drawing/2010/main" val="0"/>
              </a:ext>
            </a:extLst>
          </a:blip>
          <a:srcRect l="14883" r="27297"/>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Tree>
    <p:extLst>
      <p:ext uri="{BB962C8B-B14F-4D97-AF65-F5344CB8AC3E}">
        <p14:creationId xmlns:p14="http://schemas.microsoft.com/office/powerpoint/2010/main" val="1399977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9712120" cy="756414"/>
          </a:xfrm>
        </p:spPr>
        <p:txBody>
          <a:bodyPr>
            <a:noAutofit/>
          </a:bodyPr>
          <a:lstStyle/>
          <a:p>
            <a:r>
              <a:rPr lang="en-US" b="1" dirty="0"/>
              <a:t>Occupancy Classifications and Use </a:t>
            </a: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9712120" cy="4289679"/>
          </a:xfrm>
          <a:prstGeom prst="rect">
            <a:avLst/>
          </a:prstGeom>
        </p:spPr>
        <p:txBody>
          <a:bodyPr rtlCol="0">
            <a:noAutofit/>
          </a:bodyPr>
          <a:lstStyle/>
          <a:p>
            <a:pPr marR="0" fontAlgn="auto">
              <a:lnSpc>
                <a:spcPct val="90000"/>
              </a:lnSpc>
              <a:spcBef>
                <a:spcPts val="1000"/>
              </a:spcBef>
              <a:spcAft>
                <a:spcPts val="0"/>
              </a:spcAft>
              <a:buClrTx/>
              <a:buSzTx/>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Hospitals and Nursing Homes:</a:t>
            </a:r>
            <a:r>
              <a:rPr lang="en-US"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B</a:t>
            </a:r>
            <a:r>
              <a:rPr lang="en-US" sz="2000" dirty="0" err="1">
                <a:latin typeface="Open Sans" panose="020B0606030504020204" pitchFamily="34" charset="0"/>
                <a:ea typeface="Open Sans" panose="020B0606030504020204" pitchFamily="34" charset="0"/>
                <a:cs typeface="Open Sans" panose="020B0606030504020204" pitchFamily="34" charset="0"/>
              </a:rPr>
              <a:t>uildings</a:t>
            </a:r>
            <a:r>
              <a:rPr lang="en-US" sz="2000" dirty="0">
                <a:latin typeface="Open Sans" panose="020B0606030504020204" pitchFamily="34" charset="0"/>
                <a:ea typeface="Open Sans" panose="020B0606030504020204" pitchFamily="34" charset="0"/>
                <a:cs typeface="Open Sans" panose="020B0606030504020204" pitchFamily="34" charset="0"/>
              </a:rPr>
              <a:t> used for medical care on a 24-hour basis for more than five persons who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are incapable of self-preservation. This group shall include, but not be limited to, the following:</a:t>
            </a:r>
          </a:p>
          <a:p>
            <a:pPr marL="342900" marR="0" indent="-34290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Foster care facilities</a:t>
            </a:r>
          </a:p>
          <a:p>
            <a:pPr marL="342900" marR="0" indent="-34290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Detoxification facilities</a:t>
            </a:r>
          </a:p>
          <a:p>
            <a:pPr marL="342900" marR="0" indent="-34290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Hospitals</a:t>
            </a:r>
          </a:p>
          <a:p>
            <a:pPr marL="342900" marR="0" indent="-34290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Nursing homes</a:t>
            </a:r>
          </a:p>
        </p:txBody>
      </p:sp>
    </p:spTree>
    <p:extLst>
      <p:ext uri="{BB962C8B-B14F-4D97-AF65-F5344CB8AC3E}">
        <p14:creationId xmlns:p14="http://schemas.microsoft.com/office/powerpoint/2010/main" val="1736098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p:txBody>
          <a:bodyPr/>
          <a:lstStyle/>
          <a:p>
            <a:r>
              <a:rPr lang="es-ES" b="1" dirty="0" err="1"/>
              <a:t>Presenter’s</a:t>
            </a:r>
            <a:r>
              <a:rPr lang="es-ES" b="1" dirty="0"/>
              <a:t> </a:t>
            </a:r>
            <a:r>
              <a:rPr lang="es-ES" b="1" dirty="0" err="1"/>
              <a:t>Disclaimer</a:t>
            </a: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a:defRPr/>
            </a:pPr>
            <a:r>
              <a:rPr lang="en-US" sz="2000" dirty="0">
                <a:latin typeface="Open Sans" panose="020B0606030504020204" pitchFamily="34" charset="0"/>
                <a:ea typeface="Open Sans" panose="020B0606030504020204" pitchFamily="34" charset="0"/>
                <a:cs typeface="Open Sans" panose="020B0606030504020204" pitchFamily="34" charset="0"/>
              </a:rPr>
              <a:t>The information contained in the following slides:</a:t>
            </a:r>
          </a:p>
          <a:p>
            <a:pPr marL="342900" indent="-342900">
              <a:buFont typeface="Arial" panose="020B0604020202020204" pitchFamily="34" charset="0"/>
              <a:buChar char="•"/>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Do Not </a:t>
            </a:r>
            <a:r>
              <a:rPr lang="en-US" sz="2000" dirty="0">
                <a:latin typeface="Open Sans" panose="020B0606030504020204" pitchFamily="34" charset="0"/>
                <a:ea typeface="Open Sans" panose="020B0606030504020204" pitchFamily="34" charset="0"/>
                <a:cs typeface="Open Sans" panose="020B0606030504020204" pitchFamily="34" charset="0"/>
              </a:rPr>
              <a:t>provide a comprehensive explanation of all the applicable requirements, and exceptions to the requirements. </a:t>
            </a:r>
          </a:p>
          <a:p>
            <a:pPr marL="342900" indent="-342900">
              <a:buFont typeface="Arial" panose="020B0604020202020204" pitchFamily="34" charset="0"/>
              <a:buChar char="•"/>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Do not </a:t>
            </a:r>
            <a:r>
              <a:rPr lang="en-US" sz="2000" dirty="0">
                <a:latin typeface="Open Sans" panose="020B0606030504020204" pitchFamily="34" charset="0"/>
                <a:ea typeface="Open Sans" panose="020B0606030504020204" pitchFamily="34" charset="0"/>
                <a:cs typeface="Open Sans" panose="020B0606030504020204" pitchFamily="34" charset="0"/>
              </a:rPr>
              <a:t>cover the differences between the ICC and NFPA model codes. </a:t>
            </a:r>
          </a:p>
          <a:p>
            <a:pPr marL="342900" indent="-342900">
              <a:buFont typeface="Arial" panose="020B0604020202020204" pitchFamily="34" charset="0"/>
              <a:buChar char="•"/>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Do</a:t>
            </a:r>
            <a:r>
              <a:rPr lang="en-US" sz="2000" dirty="0">
                <a:latin typeface="Open Sans" panose="020B0606030504020204" pitchFamily="34" charset="0"/>
                <a:ea typeface="Open Sans" panose="020B0606030504020204" pitchFamily="34" charset="0"/>
                <a:cs typeface="Open Sans" panose="020B0606030504020204" pitchFamily="34" charset="0"/>
              </a:rPr>
              <a:t> provide a high-level summary!  Also, the requirements in NFPA 72, National Fire Alarm and Signaling Code®, are not covered.</a:t>
            </a:r>
          </a:p>
          <a:p>
            <a:pPr marL="342900" indent="-342900">
              <a:buFont typeface="Arial" panose="020B0604020202020204" pitchFamily="34" charset="0"/>
              <a:buChar char="•"/>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Highly recommend </a:t>
            </a:r>
            <a:r>
              <a:rPr lang="en-US" sz="2000" dirty="0">
                <a:latin typeface="Open Sans" panose="020B0606030504020204" pitchFamily="34" charset="0"/>
                <a:ea typeface="Open Sans" panose="020B0606030504020204" pitchFamily="34" charset="0"/>
                <a:cs typeface="Open Sans" panose="020B0606030504020204" pitchFamily="34" charset="0"/>
              </a:rPr>
              <a:t>purchasing a copy of the ICC or NFPA Code or  the Handbook for all the changes, requirements and details:</a:t>
            </a:r>
          </a:p>
          <a:p>
            <a:pPr>
              <a:defRPr/>
            </a:pPr>
            <a:r>
              <a:rPr lang="en-US" sz="2000" dirty="0">
                <a:latin typeface="Open Sans" panose="020B0606030504020204" pitchFamily="34" charset="0"/>
                <a:ea typeface="Open Sans" panose="020B0606030504020204" pitchFamily="34" charset="0"/>
                <a:cs typeface="Open Sans" panose="020B0606030504020204" pitchFamily="34" charset="0"/>
              </a:rPr>
              <a:t>	www.nfpa.org  </a:t>
            </a:r>
          </a:p>
          <a:p>
            <a:pPr>
              <a:defRPr/>
            </a:pPr>
            <a:r>
              <a:rPr lang="en-US" sz="2000" dirty="0">
                <a:latin typeface="Open Sans" panose="020B0606030504020204" pitchFamily="34" charset="0"/>
                <a:ea typeface="Open Sans" panose="020B0606030504020204" pitchFamily="34" charset="0"/>
                <a:cs typeface="Open Sans" panose="020B0606030504020204" pitchFamily="34" charset="0"/>
              </a:rPr>
              <a:t>	www.iccsafe.org</a:t>
            </a:r>
          </a:p>
          <a:p>
            <a:pPr marL="0" indent="0">
              <a:buNone/>
            </a:pPr>
            <a:endParaRPr lang="en-US" sz="2400" kern="0" dirty="0">
              <a:solidFill>
                <a:srgbClr val="16204F"/>
              </a:solidFill>
            </a:endParaRPr>
          </a:p>
        </p:txBody>
      </p:sp>
    </p:spTree>
    <p:extLst>
      <p:ext uri="{BB962C8B-B14F-4D97-AF65-F5344CB8AC3E}">
        <p14:creationId xmlns:p14="http://schemas.microsoft.com/office/powerpoint/2010/main" val="2305063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10030619" cy="756414"/>
          </a:xfrm>
        </p:spPr>
        <p:txBody>
          <a:bodyPr>
            <a:noAutofit/>
          </a:bodyPr>
          <a:lstStyle/>
          <a:p>
            <a:r>
              <a:rPr lang="en-US" sz="3200" b="1" dirty="0"/>
              <a:t>Applicable Model Codes – 2024 </a:t>
            </a:r>
            <a:r>
              <a:rPr lang="en-US" sz="3200" b="1" dirty="0">
                <a:solidFill>
                  <a:srgbClr val="0070C0"/>
                </a:solidFill>
              </a:rPr>
              <a:t>New</a:t>
            </a:r>
            <a:r>
              <a:rPr lang="en-US" sz="3200" b="1" dirty="0"/>
              <a:t> Construction  </a:t>
            </a:r>
            <a:br>
              <a:rPr lang="en-US" sz="4000" b="1" dirty="0"/>
            </a:br>
            <a:r>
              <a:rPr lang="es-ES" b="1" dirty="0"/>
              <a:t> </a:t>
            </a:r>
            <a:br>
              <a:rPr lang="es-ES" b="1" dirty="0"/>
            </a:b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L="342900" marR="0" indent="-34290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International Fire Code (IFC)</a:t>
            </a:r>
          </a:p>
          <a:p>
            <a:pPr marL="285750" marR="0" indent="-285750" fontAlgn="auto">
              <a:lnSpc>
                <a:spcPct val="90000"/>
              </a:lnSpc>
              <a:spcBef>
                <a:spcPts val="1000"/>
              </a:spcBef>
              <a:spcAft>
                <a:spcPts val="0"/>
              </a:spcAft>
              <a:buClrTx/>
              <a:buSzTx/>
              <a:buFont typeface="Arial" panose="020B0604020202020204" pitchFamily="34" charset="0"/>
              <a:buChar char="•"/>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International Building Code (IBC)</a:t>
            </a:r>
          </a:p>
          <a:p>
            <a:pPr marL="285750" marR="0" indent="-285750" fontAlgn="auto">
              <a:lnSpc>
                <a:spcPct val="90000"/>
              </a:lnSpc>
              <a:spcBef>
                <a:spcPts val="1000"/>
              </a:spcBef>
              <a:spcAft>
                <a:spcPts val="0"/>
              </a:spcAft>
              <a:buClrTx/>
              <a:buSzTx/>
              <a:buFont typeface="Arial" panose="020B0604020202020204" pitchFamily="34" charset="0"/>
              <a:buChar char="•"/>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NFPA 1,</a:t>
            </a:r>
            <a:r>
              <a:rPr kumimoji="0" lang="en-US" sz="2000" b="0" i="1"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Fire Code</a:t>
            </a:r>
            <a:r>
              <a:rPr kumimoji="0" lang="en-US" sz="2000" b="0" i="0" u="none" strike="noStrike" cap="none" spc="0" normalizeH="0" baseline="3000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NFPA 101, </a:t>
            </a:r>
            <a:r>
              <a:rPr lang="en-US" sz="2000" i="1" dirty="0">
                <a:latin typeface="Open Sans" panose="020B0606030504020204" pitchFamily="34" charset="0"/>
                <a:ea typeface="Open Sans" panose="020B0606030504020204" pitchFamily="34" charset="0"/>
                <a:cs typeface="Open Sans" panose="020B0606030504020204" pitchFamily="34" charset="0"/>
              </a:rPr>
              <a:t>Life Safety Code</a:t>
            </a:r>
            <a:r>
              <a:rPr kumimoji="0" lang="en-US" sz="2000" b="0" i="0" u="none" strike="noStrike" cap="none" spc="0" normalizeH="0" baseline="3000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NFPA 5000, </a:t>
            </a:r>
            <a:r>
              <a:rPr kumimoji="0" lang="en-US" sz="2000" b="0" i="1"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Building Construction and Safety Code</a:t>
            </a:r>
            <a:r>
              <a:rPr kumimoji="0" lang="en-US" sz="2000" b="0" i="0" u="none" strike="noStrike" cap="none" spc="0" normalizeH="0" baseline="3000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p>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ICC Global - International Code Council - ICC Global">
            <a:extLst>
              <a:ext uri="{FF2B5EF4-FFF2-40B4-BE49-F238E27FC236}">
                <a16:creationId xmlns:a16="http://schemas.microsoft.com/office/drawing/2014/main" id="{06BDECFD-5406-086E-A7C5-21814A9AAF7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32946" y="2205859"/>
            <a:ext cx="3336658" cy="12231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NFPA | The National Fire Protection Association">
            <a:extLst>
              <a:ext uri="{FF2B5EF4-FFF2-40B4-BE49-F238E27FC236}">
                <a16:creationId xmlns:a16="http://schemas.microsoft.com/office/drawing/2014/main" id="{FFE081CA-78B5-FE71-5246-424F7AF51A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92619" y="3598514"/>
            <a:ext cx="1636676" cy="1764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529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9322792" cy="4549862"/>
          </a:xfrm>
        </p:spPr>
        <p:txBody>
          <a:bodyPr/>
          <a:lstStyle/>
          <a:p>
            <a:pPr>
              <a:lnSpc>
                <a:spcPct val="90000"/>
              </a:lnSpc>
              <a:spcBef>
                <a:spcPts val="1000"/>
              </a:spcBef>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General Requirement: </a:t>
            </a:r>
            <a:r>
              <a:rPr lang="en-US" sz="2000" dirty="0">
                <a:latin typeface="Open Sans" panose="020B0606030504020204" pitchFamily="34" charset="0"/>
                <a:ea typeface="Open Sans" panose="020B0606030504020204" pitchFamily="34" charset="0"/>
                <a:cs typeface="Open Sans" panose="020B0606030504020204" pitchFamily="34" charset="0"/>
              </a:rPr>
              <a:t>Fire alarm systems required by the code shall be installed, tested, and maintained in accordance with the applicable requirements of </a:t>
            </a: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NFPA 70 and NFPA 72</a:t>
            </a:r>
          </a:p>
          <a:p>
            <a:pPr>
              <a:lnSpc>
                <a:spcPct val="90000"/>
              </a:lnSpc>
              <a:spcBef>
                <a:spcPts val="1000"/>
              </a:spcBef>
              <a:defRPr/>
            </a:pPr>
            <a:endParaRPr lang="en-US" sz="800" dirty="0">
              <a:latin typeface="Open Sans" panose="020B0606030504020204" pitchFamily="34" charset="0"/>
              <a:ea typeface="Open Sans" panose="020B0606030504020204" pitchFamily="34" charset="0"/>
              <a:cs typeface="Open Sans" panose="020B0606030504020204" pitchFamily="34" charset="0"/>
            </a:endParaRPr>
          </a:p>
          <a:p>
            <a:pPr>
              <a:lnSpc>
                <a:spcPct val="90000"/>
              </a:lnSpc>
              <a:spcBef>
                <a:spcPts val="1000"/>
              </a:spcBef>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Signal Initiation:</a:t>
            </a:r>
            <a:r>
              <a:rPr lang="en-US" sz="2000" dirty="0">
                <a:latin typeface="Open Sans" panose="020B0606030504020204" pitchFamily="34" charset="0"/>
                <a:ea typeface="Open Sans" panose="020B0606030504020204" pitchFamily="34" charset="0"/>
                <a:cs typeface="Open Sans" panose="020B0606030504020204" pitchFamily="34" charset="0"/>
              </a:rPr>
              <a:t> Fire alarm system actuation shall occur by any or all the following means of initiation:</a:t>
            </a:r>
          </a:p>
          <a:p>
            <a:pPr marL="800100" lvl="1"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Manual fire alarm initiation</a:t>
            </a:r>
          </a:p>
          <a:p>
            <a:pPr marL="800100" lvl="1"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Automatic detection</a:t>
            </a:r>
          </a:p>
          <a:p>
            <a:pPr marL="800100" lvl="1"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Extinguishing system operation</a:t>
            </a:r>
          </a:p>
          <a:p>
            <a:pPr>
              <a:defRPr/>
            </a:pPr>
            <a:endParaRPr lang="en-US" sz="8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IFC/IBC Initiating Device Identification: </a:t>
            </a:r>
            <a:r>
              <a:rPr lang="en-US" sz="2000" dirty="0">
                <a:latin typeface="Open Sans" panose="020B0606030504020204" pitchFamily="34" charset="0"/>
                <a:ea typeface="Open Sans" panose="020B0606030504020204" pitchFamily="34" charset="0"/>
                <a:cs typeface="Open Sans" panose="020B0606030504020204" pitchFamily="34" charset="0"/>
              </a:rPr>
              <a:t>The fire alarm system shall identify the specific initiating device address, location, device type, floor level where applicable and status including indication of normal, alarm, trouble and supervisory status, as appropriate.</a:t>
            </a:r>
          </a:p>
          <a:p>
            <a:pPr>
              <a:defRPr/>
            </a:pPr>
            <a:endParaRPr lang="en-US" sz="2400" kern="0" dirty="0">
              <a:solidFill>
                <a:srgbClr val="16204F"/>
              </a:solidFill>
            </a:endParaRPr>
          </a:p>
        </p:txBody>
      </p:sp>
    </p:spTree>
    <p:extLst>
      <p:ext uri="{BB962C8B-B14F-4D97-AF65-F5344CB8AC3E}">
        <p14:creationId xmlns:p14="http://schemas.microsoft.com/office/powerpoint/2010/main" val="663804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marR="0" fontAlgn="auto">
              <a:lnSpc>
                <a:spcPct val="90000"/>
              </a:lnSpc>
              <a:spcBef>
                <a:spcPts val="1000"/>
              </a:spcBef>
              <a:spcAft>
                <a:spcPts val="0"/>
              </a:spcAft>
              <a:buClrTx/>
              <a:buSzTx/>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Occupant Notification: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Upon activation of the fire alarm system, the system shall initiate occupant notification using audible and visual appliances to alert occupants of a fire or other emergency.</a:t>
            </a:r>
          </a:p>
          <a:p>
            <a:pPr marL="342900" marR="0" indent="-342900" fontAlgn="auto">
              <a:lnSpc>
                <a:spcPct val="90000"/>
              </a:lnSpc>
              <a:spcBef>
                <a:spcPts val="1000"/>
              </a:spcBef>
              <a:spcAft>
                <a:spcPts val="0"/>
              </a:spcAft>
              <a:buClrTx/>
              <a:buSzTx/>
              <a:buFont typeface="Arial" panose="020B0604020202020204" pitchFamily="34" charset="0"/>
              <a:buChar char="•"/>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Audible Notification Requirements: </a:t>
            </a:r>
            <a:r>
              <a:rPr lang="en-US" sz="2000" dirty="0">
                <a:latin typeface="Open Sans" panose="020B0606030504020204" pitchFamily="34" charset="0"/>
                <a:ea typeface="Open Sans" panose="020B0606030504020204" pitchFamily="34" charset="0"/>
                <a:cs typeface="Open Sans" panose="020B0606030504020204" pitchFamily="34" charset="0"/>
              </a:rPr>
              <a:t>Shall be used to notify the occupants of an alarm condition. </a:t>
            </a:r>
          </a:p>
          <a:p>
            <a:pPr marL="342900" marR="0" indent="-342900" fontAlgn="auto">
              <a:lnSpc>
                <a:spcPct val="90000"/>
              </a:lnSpc>
              <a:spcBef>
                <a:spcPts val="1000"/>
              </a:spcBef>
              <a:spcAft>
                <a:spcPts val="0"/>
              </a:spcAft>
              <a:buClrTx/>
              <a:buSzTx/>
              <a:buFont typeface="Arial" panose="020B0604020202020204" pitchFamily="34" charset="0"/>
              <a:buChar char="•"/>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342900" marR="0" indent="-342900" fontAlgn="auto">
              <a:lnSpc>
                <a:spcPct val="90000"/>
              </a:lnSpc>
              <a:spcBef>
                <a:spcPts val="1000"/>
              </a:spcBef>
              <a:spcAft>
                <a:spcPts val="0"/>
              </a:spcAft>
              <a:buClrTx/>
              <a:buSzTx/>
              <a:buFont typeface="Arial" panose="020B0604020202020204" pitchFamily="34" charset="0"/>
              <a:buChar char="•"/>
              <a:tabLst/>
              <a:defRPr/>
            </a:pP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Visual (strobes) Requirements: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Shall be provided in public use areas and common use areas including corridors, public restrooms, shared offices, classrooms, medical exam rooms, etc. Visible alarm notification appliances are to be installed in conjunction with the audible devices and located and oriented so that they will display alarm signals throughout a space.</a:t>
            </a:r>
          </a:p>
          <a:p>
            <a:pPr marR="0" fontAlgn="auto">
              <a:lnSpc>
                <a:spcPct val="90000"/>
              </a:lnSpc>
              <a:spcBef>
                <a:spcPts val="1000"/>
              </a:spcBef>
              <a:spcAft>
                <a:spcPts val="0"/>
              </a:spcAft>
              <a:buClrTx/>
              <a:buSzTx/>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a:lnSpc>
                <a:spcPct val="90000"/>
              </a:lnSpc>
              <a:spcBef>
                <a:spcPts val="1000"/>
              </a:spcBef>
              <a:defRPr/>
            </a:pPr>
            <a:endParaRPr lang="en-US" sz="2400" kern="0" dirty="0">
              <a:solidFill>
                <a:srgbClr val="16204F"/>
              </a:solidFill>
            </a:endParaRPr>
          </a:p>
        </p:txBody>
      </p:sp>
    </p:spTree>
    <p:extLst>
      <p:ext uri="{BB962C8B-B14F-4D97-AF65-F5344CB8AC3E}">
        <p14:creationId xmlns:p14="http://schemas.microsoft.com/office/powerpoint/2010/main" val="3794508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3702828" cy="3732213"/>
          </a:xfrm>
        </p:spPr>
        <p:txBody>
          <a:bodyPr/>
          <a:lstStyle/>
          <a:p>
            <a:pPr marR="0" fontAlgn="auto">
              <a:lnSpc>
                <a:spcPct val="90000"/>
              </a:lnSpc>
              <a:spcBef>
                <a:spcPts val="1000"/>
              </a:spcBef>
              <a:spcAft>
                <a:spcPts val="0"/>
              </a:spcAft>
              <a:buClrTx/>
              <a:buSzTx/>
              <a:tabLst/>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Visual Requirements</a:t>
            </a:r>
            <a:r>
              <a:rPr kumimoji="0" lang="en-US" sz="2000" b="1" i="0" u="none" strike="noStrike"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Habitable spaces in dwelling units and sleeping units in Group I-1 and R-1 occupancies in accordance with Table 907.5.2.3.2 shall be provided. </a:t>
            </a:r>
            <a:endParaRPr lang="en-US" sz="2000" kern="0" dirty="0">
              <a:solidFill>
                <a:srgbClr val="16204F"/>
              </a:solidFill>
            </a:endParaRPr>
          </a:p>
        </p:txBody>
      </p:sp>
      <p:pic>
        <p:nvPicPr>
          <p:cNvPr id="4" name="Picture 3">
            <a:extLst>
              <a:ext uri="{FF2B5EF4-FFF2-40B4-BE49-F238E27FC236}">
                <a16:creationId xmlns:a16="http://schemas.microsoft.com/office/drawing/2014/main" id="{6A68A580-1D30-88A5-BA72-478282B94C59}"/>
              </a:ext>
            </a:extLst>
          </p:cNvPr>
          <p:cNvPicPr>
            <a:picLocks noChangeAspect="1"/>
          </p:cNvPicPr>
          <p:nvPr/>
        </p:nvPicPr>
        <p:blipFill>
          <a:blip r:embed="rId2"/>
          <a:stretch>
            <a:fillRect/>
          </a:stretch>
        </p:blipFill>
        <p:spPr>
          <a:xfrm>
            <a:off x="4705565" y="2470391"/>
            <a:ext cx="5712432" cy="4049952"/>
          </a:xfrm>
          <a:prstGeom prst="rect">
            <a:avLst/>
          </a:prstGeom>
        </p:spPr>
      </p:pic>
      <p:sp>
        <p:nvSpPr>
          <p:cNvPr id="6" name="TextBox 5">
            <a:extLst>
              <a:ext uri="{FF2B5EF4-FFF2-40B4-BE49-F238E27FC236}">
                <a16:creationId xmlns:a16="http://schemas.microsoft.com/office/drawing/2014/main" id="{DA116A83-D7C0-F42F-0AD6-195F998EC1E2}"/>
              </a:ext>
            </a:extLst>
          </p:cNvPr>
          <p:cNvSpPr txBox="1"/>
          <p:nvPr/>
        </p:nvSpPr>
        <p:spPr>
          <a:xfrm>
            <a:off x="5198724" y="2017644"/>
            <a:ext cx="4798031" cy="615553"/>
          </a:xfrm>
          <a:prstGeom prst="rect">
            <a:avLst/>
          </a:prstGeom>
          <a:noFill/>
        </p:spPr>
        <p:txBody>
          <a:bodyPr wrap="square" rtlCol="0">
            <a:spAutoFit/>
          </a:bodyPr>
          <a:lstStyle/>
          <a:p>
            <a:r>
              <a:rPr lang="en-US" sz="2000" b="1" i="0" dirty="0">
                <a:solidFill>
                  <a:srgbClr val="0070C0"/>
                </a:solidFill>
                <a:effectLst/>
                <a:highlight>
                  <a:srgbClr val="FFFFFF"/>
                </a:highlight>
                <a:latin typeface="Source Sans Pro" panose="020B0503030403020204" pitchFamily="34" charset="0"/>
              </a:rPr>
              <a:t>TABLE 907.5.2.3.2 VISIBLE ALARMS</a:t>
            </a:r>
          </a:p>
          <a:p>
            <a:pPr algn="l"/>
            <a:endParaRPr lang="en-US" sz="1400" b="0" i="0" dirty="0" err="1">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2993888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a:lnSpc>
                <a:spcPct val="90000"/>
              </a:lnSpc>
              <a:spcBef>
                <a:spcPts val="1000"/>
              </a:spcBef>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Emergency Control Functions:  </a:t>
            </a:r>
            <a:r>
              <a:rPr lang="en-US" sz="2000" dirty="0">
                <a:latin typeface="Open Sans" panose="020B0606030504020204" pitchFamily="34" charset="0"/>
                <a:ea typeface="Open Sans" panose="020B0606030504020204" pitchFamily="34" charset="0"/>
                <a:cs typeface="Open Sans" panose="020B0606030504020204" pitchFamily="34" charset="0"/>
              </a:rPr>
              <a:t>Where required by another section of this Code, the following functions shall be actuated in accordance with NFPA 72:</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Release of hold-open devices for doors or other opening protectives</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Stairwell or elevator shaft pressurization</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Smoke management or smoke control systems</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Unlocking of doors</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Elevator recall and shutdown</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HVAC shutdown</a:t>
            </a:r>
          </a:p>
          <a:p>
            <a:pPr marR="0" fontAlgn="auto">
              <a:lnSpc>
                <a:spcPct val="90000"/>
              </a:lnSpc>
              <a:spcBef>
                <a:spcPts val="1000"/>
              </a:spcBef>
              <a:spcAft>
                <a:spcPts val="0"/>
              </a:spcAft>
              <a:buClrTx/>
              <a:buSzTx/>
              <a:tabLst/>
              <a:defRPr/>
            </a:pPr>
            <a:endParaRPr lang="en-US" sz="2400" kern="0" dirty="0">
              <a:solidFill>
                <a:srgbClr val="16204F"/>
              </a:solidFill>
            </a:endParaRPr>
          </a:p>
        </p:txBody>
      </p:sp>
    </p:spTree>
    <p:extLst>
      <p:ext uri="{BB962C8B-B14F-4D97-AF65-F5344CB8AC3E}">
        <p14:creationId xmlns:p14="http://schemas.microsoft.com/office/powerpoint/2010/main" val="1588994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a:lnSpc>
                <a:spcPct val="90000"/>
              </a:lnSpc>
              <a:spcBef>
                <a:spcPts val="1000"/>
              </a:spcBef>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Annunciation:</a:t>
            </a:r>
            <a:r>
              <a:rPr lang="en-US" sz="2000" dirty="0">
                <a:latin typeface="Open Sans" panose="020B0606030504020204" pitchFamily="34" charset="0"/>
                <a:ea typeface="Open Sans" panose="020B0606030504020204" pitchFamily="34" charset="0"/>
                <a:cs typeface="Open Sans" panose="020B0606030504020204" pitchFamily="34" charset="0"/>
              </a:rPr>
              <a:t> Initiating device status shall be annunciated at an approved on-site location and shall be as follows:</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Each floor shall constitute a single zone</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A single zone shall not exceed 22,500 square feet (2090 m2).</a:t>
            </a:r>
          </a:p>
          <a:p>
            <a:pPr marL="342900" indent="-342900">
              <a:lnSpc>
                <a:spcPct val="90000"/>
              </a:lnSpc>
              <a:spcBef>
                <a:spcPts val="1000"/>
              </a:spcBef>
              <a:buFont typeface="+mj-lt"/>
              <a:buAutoNum type="arabicPeriod"/>
              <a:defRPr/>
            </a:pPr>
            <a:r>
              <a:rPr lang="en-US" sz="2000" dirty="0">
                <a:latin typeface="Open Sans" panose="020B0606030504020204" pitchFamily="34" charset="0"/>
                <a:ea typeface="Open Sans" panose="020B0606030504020204" pitchFamily="34" charset="0"/>
                <a:cs typeface="Open Sans" panose="020B0606030504020204" pitchFamily="34" charset="0"/>
              </a:rPr>
              <a:t>The length of any zone shall not exceed 300 feet (91 440 mm) in any direction.</a:t>
            </a:r>
          </a:p>
          <a:p>
            <a:pPr>
              <a:lnSpc>
                <a:spcPct val="90000"/>
              </a:lnSpc>
              <a:spcBef>
                <a:spcPts val="1000"/>
              </a:spcBef>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08983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a:lnSpc>
                <a:spcPct val="90000"/>
              </a:lnSpc>
              <a:spcBef>
                <a:spcPts val="1000"/>
              </a:spcBef>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Initial Installation Acceptance Test: </a:t>
            </a:r>
            <a:r>
              <a:rPr lang="en-US" sz="2000" dirty="0">
                <a:latin typeface="Open Sans" panose="020B0606030504020204" pitchFamily="34" charset="0"/>
                <a:ea typeface="Open Sans" panose="020B0606030504020204" pitchFamily="34" charset="0"/>
                <a:cs typeface="Open Sans" panose="020B0606030504020204" pitchFamily="34" charset="0"/>
              </a:rPr>
              <a:t>Upon completion of the installation, the fire alarm system and all fire alarm components shall be tested in accordance with NFPA 72.</a:t>
            </a:r>
          </a:p>
          <a:p>
            <a:pPr>
              <a:lnSpc>
                <a:spcPct val="90000"/>
              </a:lnSpc>
              <a:spcBef>
                <a:spcPts val="1000"/>
              </a:spcBef>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a:lnSpc>
                <a:spcPct val="90000"/>
              </a:lnSpc>
              <a:spcBef>
                <a:spcPts val="1000"/>
              </a:spcBef>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Periodic Inspection, Testing and Maintenance: </a:t>
            </a:r>
            <a:r>
              <a:rPr lang="en-US" sz="2000" dirty="0">
                <a:latin typeface="Open Sans" panose="020B0606030504020204" pitchFamily="34" charset="0"/>
                <a:ea typeface="Open Sans" panose="020B0606030504020204" pitchFamily="34" charset="0"/>
                <a:cs typeface="Open Sans" panose="020B0606030504020204" pitchFamily="34" charset="0"/>
              </a:rPr>
              <a:t>The maintenance and testing schedules and procedures for fire alarm systems shall be in accordance NFPA 72.</a:t>
            </a:r>
          </a:p>
          <a:p>
            <a:pPr>
              <a:lnSpc>
                <a:spcPct val="90000"/>
              </a:lnSpc>
              <a:spcBef>
                <a:spcPts val="1000"/>
              </a:spcBef>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a:lnSpc>
                <a:spcPct val="90000"/>
              </a:lnSpc>
              <a:spcBef>
                <a:spcPts val="1000"/>
              </a:spcBef>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Emergency Forces Notification: </a:t>
            </a:r>
            <a:r>
              <a:rPr lang="en-US" sz="2000" dirty="0">
                <a:latin typeface="Open Sans" panose="020B0606030504020204" pitchFamily="34" charset="0"/>
                <a:ea typeface="Open Sans" panose="020B0606030504020204" pitchFamily="34" charset="0"/>
                <a:cs typeface="Open Sans" panose="020B0606030504020204" pitchFamily="34" charset="0"/>
              </a:rPr>
              <a:t>Fire alarm system shall be monitored by an approved supervising station. </a:t>
            </a:r>
          </a:p>
          <a:p>
            <a:pPr>
              <a:lnSpc>
                <a:spcPct val="90000"/>
              </a:lnSpc>
              <a:spcBef>
                <a:spcPts val="1000"/>
              </a:spcBef>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7165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3100" b="1">
                <a:latin typeface="+mj-lt"/>
                <a:cs typeface="+mj-cs"/>
              </a:rPr>
              <a:t>Summary of Fire Alarm System Requirements </a:t>
            </a:r>
            <a:br>
              <a:rPr lang="en-US" sz="3100" b="1">
                <a:latin typeface="+mj-lt"/>
                <a:cs typeface="+mj-cs"/>
              </a:rPr>
            </a:br>
            <a:endParaRPr lang="en-US" sz="3100" b="1">
              <a:latin typeface="+mj-lt"/>
              <a:cs typeface="+mj-cs"/>
            </a:endParaRPr>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838200" y="2333297"/>
            <a:ext cx="5685890" cy="3843666"/>
          </a:xfrm>
        </p:spPr>
        <p:txBody>
          <a:bodyPr vert="horz" lIns="91440" tIns="45720" rIns="91440" bIns="45720" rtlCol="0">
            <a:normAutofit/>
          </a:bodyPr>
          <a:lstStyle/>
          <a:p>
            <a:pPr>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Hotels and Motels: </a:t>
            </a:r>
            <a:r>
              <a:rPr lang="en-US" sz="2000" dirty="0">
                <a:latin typeface="Open Sans" panose="020B0606030504020204" pitchFamily="34" charset="0"/>
                <a:ea typeface="Open Sans" panose="020B0606030504020204" pitchFamily="34" charset="0"/>
                <a:cs typeface="Open Sans" panose="020B0606030504020204" pitchFamily="34" charset="0"/>
              </a:rPr>
              <a:t>A fire alarm system that activates the occupant notification system is required in buildings three or more stories in height:</a:t>
            </a:r>
          </a:p>
          <a:p>
            <a:pPr marL="285750" indent="-228600">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Pull stations </a:t>
            </a:r>
          </a:p>
          <a:p>
            <a:pPr marL="285750" indent="-228600">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Smoke detectors in interior corridors, waiting areas open to corridors and habitable spaces other than kitchens</a:t>
            </a:r>
          </a:p>
          <a:p>
            <a:pPr marL="285750" indent="-228600">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Smoke detection inside all sleeping rooms</a:t>
            </a:r>
          </a:p>
          <a:p>
            <a:pPr marL="285750" indent="-228600">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indent="-228600">
              <a:spcBef>
                <a:spcPts val="1000"/>
              </a:spcBef>
              <a:buFont typeface="Arial" panose="020B0604020202020204" pitchFamily="34" charset="0"/>
              <a:buChar char="•"/>
              <a:defRPr/>
            </a:pPr>
            <a:endParaRPr lang="en-US" sz="1900" dirty="0"/>
          </a:p>
        </p:txBody>
      </p:sp>
      <p:pic>
        <p:nvPicPr>
          <p:cNvPr id="4" name="Picture Placeholder 4">
            <a:extLst>
              <a:ext uri="{FF2B5EF4-FFF2-40B4-BE49-F238E27FC236}">
                <a16:creationId xmlns:a16="http://schemas.microsoft.com/office/drawing/2014/main" id="{C2D166E6-A547-6809-1FF0-44FCC80B1AFF}"/>
              </a:ext>
            </a:extLst>
          </p:cNvPr>
          <p:cNvPicPr>
            <a:picLocks noChangeAspect="1"/>
          </p:cNvPicPr>
          <p:nvPr/>
        </p:nvPicPr>
        <p:blipFill>
          <a:blip r:embed="rId2" cstate="print">
            <a:extLst>
              <a:ext uri="{28A0092B-C50C-407E-A947-70E740481C1C}">
                <a14:useLocalDpi xmlns:a14="http://schemas.microsoft.com/office/drawing/2010/main" val="0"/>
              </a:ext>
            </a:extLst>
          </a:blip>
          <a:srcRect r="51093"/>
          <a:stretch/>
        </p:blipFill>
        <p:spPr>
          <a:xfrm>
            <a:off x="7993296" y="2333589"/>
            <a:ext cx="3429101" cy="3943919"/>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Tree>
    <p:extLst>
      <p:ext uri="{BB962C8B-B14F-4D97-AF65-F5344CB8AC3E}">
        <p14:creationId xmlns:p14="http://schemas.microsoft.com/office/powerpoint/2010/main" val="20357162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100" b="1">
                <a:latin typeface="+mj-lt"/>
                <a:cs typeface="+mj-cs"/>
              </a:rPr>
              <a:t>Summary of Fire Alarm System Requirements </a:t>
            </a:r>
            <a:br>
              <a:rPr lang="en-US" sz="3100" b="1">
                <a:latin typeface="+mj-lt"/>
                <a:cs typeface="+mj-cs"/>
              </a:rPr>
            </a:br>
            <a:endParaRPr lang="en-US" sz="3100" b="1">
              <a:latin typeface="+mj-lt"/>
              <a:cs typeface="+mj-cs"/>
            </a:endParaRPr>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838201" y="2013625"/>
            <a:ext cx="6744127" cy="4163337"/>
          </a:xfrm>
        </p:spPr>
        <p:txBody>
          <a:bodyPr vert="horz" lIns="91440" tIns="45720" rIns="91440" bIns="45720" rtlCol="0">
            <a:normAutofit/>
          </a:bodyPr>
          <a:lstStyle/>
          <a:p>
            <a:pPr>
              <a:defRPr/>
            </a:pPr>
            <a:r>
              <a:rPr lang="en-US"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Apartment and Dormitory Buildings: </a:t>
            </a:r>
            <a:r>
              <a:rPr lang="en-US" sz="2000" dirty="0">
                <a:latin typeface="Open Sans" panose="020B0606030504020204" pitchFamily="34" charset="0"/>
                <a:ea typeface="Open Sans" panose="020B0606030504020204" pitchFamily="34" charset="0"/>
                <a:cs typeface="Open Sans" panose="020B0606030504020204" pitchFamily="34" charset="0"/>
              </a:rPr>
              <a:t>A fire alarm system that activates the occupant notification system is required in buildings that are three or more stories in heigh. Below are the initiating and monitoring requirements:</a:t>
            </a:r>
          </a:p>
          <a:p>
            <a:pPr marL="342900" indent="-342900">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Pull stations </a:t>
            </a:r>
          </a:p>
          <a:p>
            <a:pPr marL="342900" indent="-342900">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Smoke detectors throughout all interior corridors serving sleeping units.</a:t>
            </a:r>
          </a:p>
          <a:p>
            <a:pPr marL="342900" indent="-342900">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Smoke detection (smoke alarms or smoke detectors) inside all sleeping rooms</a:t>
            </a:r>
          </a:p>
          <a:p>
            <a:pPr marL="342900" indent="-342900">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indent="-228600">
              <a:spcBef>
                <a:spcPts val="1000"/>
              </a:spcBef>
              <a:buFont typeface="Arial" panose="020B0604020202020204" pitchFamily="34" charset="0"/>
              <a:buChar char="•"/>
              <a:defRPr/>
            </a:pPr>
            <a:endParaRPr lang="en-US" sz="1700" dirty="0"/>
          </a:p>
        </p:txBody>
      </p:sp>
      <p:pic>
        <p:nvPicPr>
          <p:cNvPr id="4" name="Picture 2">
            <a:extLst>
              <a:ext uri="{FF2B5EF4-FFF2-40B4-BE49-F238E27FC236}">
                <a16:creationId xmlns:a16="http://schemas.microsoft.com/office/drawing/2014/main" id="{157C3BC8-5006-8327-A42E-883FC99B96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468" r="-2" b="-2"/>
          <a:stretch/>
        </p:blipFill>
        <p:spPr bwMode="auto">
          <a:xfrm>
            <a:off x="7410191" y="2013625"/>
            <a:ext cx="3943608" cy="3142459"/>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0535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1136398" y="502021"/>
            <a:ext cx="5427525" cy="1667997"/>
          </a:xfrm>
        </p:spPr>
        <p:txBody>
          <a:bodyPr vert="horz" lIns="91440" tIns="45720" rIns="91440" bIns="45720" rtlCol="0" anchor="b">
            <a:normAutofit/>
          </a:bodyPr>
          <a:lstStyle/>
          <a:p>
            <a:r>
              <a:rPr lang="en-US" sz="3100" b="1" dirty="0">
                <a:latin typeface="+mj-lt"/>
                <a:cs typeface="+mj-cs"/>
              </a:rPr>
              <a:t>Summary of Fire Alarm System Requirements </a:t>
            </a:r>
            <a:br>
              <a:rPr lang="en-US" sz="3100" b="1" dirty="0">
                <a:latin typeface="+mj-lt"/>
                <a:cs typeface="+mj-cs"/>
              </a:rPr>
            </a:br>
            <a:endParaRPr lang="en-US" sz="3100" b="1" dirty="0">
              <a:latin typeface="+mj-lt"/>
              <a:cs typeface="+mj-cs"/>
            </a:endParaRPr>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34948" y="2170019"/>
            <a:ext cx="7993295" cy="3770532"/>
          </a:xfrm>
        </p:spPr>
        <p:txBody>
          <a:bodyPr vert="horz" lIns="91440" tIns="45720" rIns="91440" bIns="45720" rtlCol="0" anchor="t">
            <a:noAutofit/>
          </a:bodyPr>
          <a:lstStyle/>
          <a:p>
            <a:pPr>
              <a:spcBef>
                <a:spcPts val="1000"/>
              </a:spcBef>
              <a:defRPr/>
            </a:pPr>
            <a:r>
              <a:rPr lang="en-US" sz="18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Assembly:</a:t>
            </a:r>
            <a:r>
              <a:rPr lang="en-US" sz="1800" b="1" dirty="0">
                <a:latin typeface="Open Sans" panose="020B0606030504020204" pitchFamily="34" charset="0"/>
                <a:ea typeface="Open Sans" panose="020B0606030504020204" pitchFamily="34" charset="0"/>
                <a:cs typeface="Open Sans" panose="020B0606030504020204" pitchFamily="34" charset="0"/>
              </a:rPr>
              <a:t> </a:t>
            </a:r>
            <a:r>
              <a:rPr lang="en-US" sz="1800" dirty="0">
                <a:latin typeface="Open Sans" panose="020B0606030504020204" pitchFamily="34" charset="0"/>
                <a:ea typeface="Open Sans" panose="020B0606030504020204" pitchFamily="34" charset="0"/>
                <a:cs typeface="Open Sans" panose="020B0606030504020204" pitchFamily="34" charset="0"/>
              </a:rPr>
              <a:t>A fire alarm system that activates the occupant notification system is required in buildings with an occupant load of 300 or more, or where the assembly occupancy where an occupant load is more than 100 persons above or below the lowest level of exit discharge. Below are the initiating and monitoring requirements:</a:t>
            </a:r>
          </a:p>
          <a:p>
            <a:pPr marL="285750" indent="-228600">
              <a:spcBef>
                <a:spcPts val="1000"/>
              </a:spcBef>
              <a:buFont typeface="Arial" panose="020B0604020202020204" pitchFamily="34" charset="0"/>
              <a:buChar char="•"/>
              <a:defRPr/>
            </a:pPr>
            <a:r>
              <a:rPr lang="en-US" sz="1800" dirty="0">
                <a:latin typeface="Open Sans" panose="020B0606030504020204" pitchFamily="34" charset="0"/>
                <a:ea typeface="Open Sans" panose="020B0606030504020204" pitchFamily="34" charset="0"/>
                <a:cs typeface="Open Sans" panose="020B0606030504020204" pitchFamily="34" charset="0"/>
              </a:rPr>
              <a:t>Pull stations that activates </a:t>
            </a:r>
          </a:p>
          <a:p>
            <a:pPr marL="742950" lvl="1">
              <a:spcBef>
                <a:spcPts val="1000"/>
              </a:spcBef>
              <a:defRPr/>
            </a:pPr>
            <a:r>
              <a:rPr lang="en-US" sz="1800" dirty="0">
                <a:latin typeface="Open Sans" panose="020B0606030504020204" pitchFamily="34" charset="0"/>
                <a:ea typeface="Open Sans" panose="020B0606030504020204" pitchFamily="34" charset="0"/>
                <a:cs typeface="Open Sans" panose="020B0606030504020204" pitchFamily="34" charset="0"/>
              </a:rPr>
              <a:t>Pull stations are not required where the building is equipped throughout with an automatic sprinkler system and activates the occupant notification system upon sprinkler water flow.</a:t>
            </a:r>
          </a:p>
          <a:p>
            <a:pPr marL="285750" indent="-228600">
              <a:spcBef>
                <a:spcPts val="1000"/>
              </a:spcBef>
              <a:buFont typeface="Arial" panose="020B0604020202020204" pitchFamily="34" charset="0"/>
              <a:buChar char="•"/>
              <a:defRPr/>
            </a:pPr>
            <a:r>
              <a:rPr lang="en-US" sz="1800" dirty="0">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marL="285750" indent="-228600">
              <a:spcBef>
                <a:spcPts val="1000"/>
              </a:spcBef>
              <a:buFont typeface="Arial" panose="020B0604020202020204" pitchFamily="34" charset="0"/>
              <a:buChar char="•"/>
              <a:defRPr/>
            </a:pPr>
            <a:r>
              <a:rPr lang="en-US" sz="1800" dirty="0">
                <a:latin typeface="Open Sans" panose="020B0606030504020204" pitchFamily="34" charset="0"/>
                <a:ea typeface="Open Sans" panose="020B0606030504020204" pitchFamily="34" charset="0"/>
                <a:cs typeface="Open Sans" panose="020B0606030504020204" pitchFamily="34" charset="0"/>
              </a:rPr>
              <a:t>Assembly occupancies with an occupant load of 1,000 or more shall utilize an emergency voice/alarm communications system (EVACS) for occupant notification.</a:t>
            </a:r>
          </a:p>
        </p:txBody>
      </p:sp>
      <p:pic>
        <p:nvPicPr>
          <p:cNvPr id="5" name="Picture 2" descr="40,000+ Free Church &amp; Cathedral Images - Pixabay">
            <a:extLst>
              <a:ext uri="{FF2B5EF4-FFF2-40B4-BE49-F238E27FC236}">
                <a16:creationId xmlns:a16="http://schemas.microsoft.com/office/drawing/2014/main" id="{CC798417-0F9D-09CF-EF33-E99503A15D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1"/>
          <a:stretch/>
        </p:blipFill>
        <p:spPr bwMode="auto">
          <a:xfrm>
            <a:off x="8928243" y="2558265"/>
            <a:ext cx="2562716" cy="2562716"/>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1822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3100" b="1">
                <a:latin typeface="+mj-lt"/>
                <a:cs typeface="+mj-cs"/>
              </a:rPr>
              <a:t>Summary of Fire Alarm System Requirements </a:t>
            </a:r>
            <a:br>
              <a:rPr lang="en-US" sz="3100" b="1">
                <a:latin typeface="+mj-lt"/>
                <a:cs typeface="+mj-cs"/>
              </a:rPr>
            </a:br>
            <a:endParaRPr lang="en-US" sz="3100" b="1">
              <a:latin typeface="+mj-lt"/>
              <a:cs typeface="+mj-cs"/>
            </a:endParaRPr>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838200" y="2172430"/>
            <a:ext cx="5572874" cy="4495497"/>
          </a:xfrm>
        </p:spPr>
        <p:txBody>
          <a:bodyPr vert="horz" lIns="91440" tIns="45720" rIns="91440" bIns="45720" rtlCol="0">
            <a:normAutofit fontScale="85000" lnSpcReduction="10000"/>
          </a:bodyPr>
          <a:lstStyle/>
          <a:p>
            <a:pPr>
              <a:spcBef>
                <a:spcPts val="1000"/>
              </a:spcBef>
              <a:defRPr/>
            </a:pPr>
            <a:r>
              <a:rPr lang="en-US" sz="19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Business: </a:t>
            </a:r>
            <a:r>
              <a:rPr lang="en-US" sz="1900" dirty="0">
                <a:latin typeface="Open Sans" panose="020B0606030504020204" pitchFamily="34" charset="0"/>
                <a:ea typeface="Open Sans" panose="020B0606030504020204" pitchFamily="34" charset="0"/>
                <a:cs typeface="Open Sans" panose="020B0606030504020204" pitchFamily="34" charset="0"/>
              </a:rPr>
              <a:t>A fire alarm system that activates the occupant notification system is required where one of the following conditions exists:</a:t>
            </a:r>
          </a:p>
          <a:p>
            <a:pPr marL="342900" indent="-228600">
              <a:spcBef>
                <a:spcPts val="1000"/>
              </a:spcBef>
              <a:buFont typeface="Arial" panose="020B0604020202020204" pitchFamily="34" charset="0"/>
              <a:buChar char="•"/>
              <a:defRPr/>
            </a:pPr>
            <a:r>
              <a:rPr lang="en-US" sz="1900" dirty="0">
                <a:latin typeface="Open Sans" panose="020B0606030504020204" pitchFamily="34" charset="0"/>
                <a:ea typeface="Open Sans" panose="020B0606030504020204" pitchFamily="34" charset="0"/>
                <a:cs typeface="Open Sans" panose="020B0606030504020204" pitchFamily="34" charset="0"/>
              </a:rPr>
              <a:t>The combined occupant load of all floors is 500 or more persons.</a:t>
            </a:r>
          </a:p>
          <a:p>
            <a:pPr marL="342900" indent="-228600">
              <a:spcBef>
                <a:spcPts val="1000"/>
              </a:spcBef>
              <a:buFont typeface="Arial" panose="020B0604020202020204" pitchFamily="34" charset="0"/>
              <a:buChar char="•"/>
              <a:defRPr/>
            </a:pPr>
            <a:r>
              <a:rPr lang="en-US" sz="1900" dirty="0">
                <a:latin typeface="Open Sans" panose="020B0606030504020204" pitchFamily="34" charset="0"/>
                <a:ea typeface="Open Sans" panose="020B0606030504020204" pitchFamily="34" charset="0"/>
                <a:cs typeface="Open Sans" panose="020B0606030504020204" pitchFamily="34" charset="0"/>
              </a:rPr>
              <a:t>The occupant load is more than 100 persons above or below the lowest level of exit discharge.</a:t>
            </a:r>
          </a:p>
          <a:p>
            <a:pPr>
              <a:spcBef>
                <a:spcPts val="1000"/>
              </a:spcBef>
              <a:defRPr/>
            </a:pPr>
            <a:endParaRPr lang="en-US" sz="900" dirty="0">
              <a:latin typeface="Open Sans" panose="020B0606030504020204" pitchFamily="34" charset="0"/>
              <a:ea typeface="Open Sans" panose="020B0606030504020204" pitchFamily="34" charset="0"/>
              <a:cs typeface="Open Sans" panose="020B0606030504020204" pitchFamily="34" charset="0"/>
            </a:endParaRPr>
          </a:p>
          <a:p>
            <a:pPr>
              <a:defRPr/>
            </a:pPr>
            <a:r>
              <a:rPr lang="en-US" sz="1900" dirty="0">
                <a:latin typeface="Open Sans" panose="020B0606030504020204" pitchFamily="34" charset="0"/>
                <a:ea typeface="Open Sans" panose="020B0606030504020204" pitchFamily="34" charset="0"/>
                <a:cs typeface="Open Sans" panose="020B0606030504020204" pitchFamily="34" charset="0"/>
              </a:rPr>
              <a:t>Initiation shall be provided by:</a:t>
            </a:r>
          </a:p>
          <a:p>
            <a:pPr marL="285750" indent="-228600">
              <a:buFont typeface="Arial" panose="020B0604020202020204" pitchFamily="34" charset="0"/>
              <a:buChar char="•"/>
              <a:defRPr/>
            </a:pPr>
            <a:r>
              <a:rPr lang="en-US" sz="1900" dirty="0">
                <a:latin typeface="Open Sans" panose="020B0606030504020204" pitchFamily="34" charset="0"/>
                <a:ea typeface="Open Sans" panose="020B0606030504020204" pitchFamily="34" charset="0"/>
                <a:cs typeface="Open Sans" panose="020B0606030504020204" pitchFamily="34" charset="0"/>
              </a:rPr>
              <a:t>Pull Stations</a:t>
            </a:r>
          </a:p>
          <a:p>
            <a:pPr marL="285750" indent="-228600">
              <a:buFont typeface="Arial" panose="020B0604020202020204" pitchFamily="34" charset="0"/>
              <a:buChar char="•"/>
              <a:defRPr/>
            </a:pPr>
            <a:r>
              <a:rPr lang="en-US" sz="1900" dirty="0">
                <a:latin typeface="Open Sans" panose="020B0606030504020204" pitchFamily="34" charset="0"/>
                <a:ea typeface="Open Sans" panose="020B0606030504020204" pitchFamily="34" charset="0"/>
                <a:cs typeface="Open Sans" panose="020B0606030504020204" pitchFamily="34" charset="0"/>
              </a:rPr>
              <a:t>Pull stations are not required where the building is equipped throughout with an automatic sprinkler system and activates the occupant notification system upon sprinkler water flow.</a:t>
            </a:r>
          </a:p>
          <a:p>
            <a:pPr>
              <a:defRPr/>
            </a:pPr>
            <a:endParaRPr lang="en-US" sz="900" dirty="0">
              <a:latin typeface="Open Sans" panose="020B0606030504020204" pitchFamily="34" charset="0"/>
              <a:ea typeface="Open Sans" panose="020B0606030504020204" pitchFamily="34" charset="0"/>
              <a:cs typeface="Open Sans" panose="020B0606030504020204" pitchFamily="34" charset="0"/>
            </a:endParaRPr>
          </a:p>
          <a:p>
            <a:pPr>
              <a:defRPr/>
            </a:pPr>
            <a:r>
              <a:rPr lang="en-US" sz="1900" dirty="0">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indent="-228600">
              <a:spcBef>
                <a:spcPts val="1000"/>
              </a:spcBef>
              <a:buFont typeface="Arial" panose="020B0604020202020204" pitchFamily="34" charset="0"/>
              <a:buChar char="•"/>
              <a:defRPr/>
            </a:pPr>
            <a:endParaRPr lang="en-US" sz="1100" dirty="0"/>
          </a:p>
          <a:p>
            <a:pPr indent="-228600">
              <a:spcBef>
                <a:spcPts val="1000"/>
              </a:spcBef>
              <a:buFont typeface="Arial" panose="020B0604020202020204" pitchFamily="34" charset="0"/>
              <a:buChar char="•"/>
              <a:defRPr/>
            </a:pPr>
            <a:endParaRPr lang="en-US" sz="1100" dirty="0"/>
          </a:p>
        </p:txBody>
      </p:sp>
      <p:pic>
        <p:nvPicPr>
          <p:cNvPr id="4" name="Picture Placeholder 7">
            <a:extLst>
              <a:ext uri="{FF2B5EF4-FFF2-40B4-BE49-F238E27FC236}">
                <a16:creationId xmlns:a16="http://schemas.microsoft.com/office/drawing/2014/main" id="{7DA1FF2D-1B29-6B3F-AA70-69DD803922CF}"/>
              </a:ext>
            </a:extLst>
          </p:cNvPr>
          <p:cNvPicPr>
            <a:picLocks noChangeAspect="1"/>
          </p:cNvPicPr>
          <p:nvPr/>
        </p:nvPicPr>
        <p:blipFill>
          <a:blip r:embed="rId2">
            <a:extLst>
              <a:ext uri="{28A0092B-C50C-407E-A947-70E740481C1C}">
                <a14:useLocalDpi xmlns:a14="http://schemas.microsoft.com/office/drawing/2010/main" val="0"/>
              </a:ext>
            </a:extLst>
          </a:blip>
          <a:srcRect l="20982" r="20980"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741709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marR="0" fontAlgn="auto">
              <a:lnSpc>
                <a:spcPct val="90000"/>
              </a:lnSpc>
              <a:spcBef>
                <a:spcPts val="1000"/>
              </a:spcBef>
              <a:spcAft>
                <a:spcPts val="0"/>
              </a:spcAft>
              <a:buClrTx/>
              <a:buSzTx/>
              <a:tabLst/>
              <a:defRPr/>
            </a:pPr>
            <a:r>
              <a:rPr kumimoji="0" lang="en-US" sz="1800" b="1" i="0" u="none" strike="noStrike" kern="1200"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Education:</a:t>
            </a: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 A fire alarm system that activates the occupant notification system utilizing an emergency voice/alarm communication system (EVACS) is required with an occupant load of 50 or less persons. Below are the initiating and monitoring requirements: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Pull stations. Pull stations are not required where:</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The building is equipped throughout with a sprinkler system and activates the EVACS occupant notification system upon sprinkler water flow.</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Interior corridors are protected by smoke detectors.</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Auditoriums, cafeterias, gymnasiums areas are protected by heat detectors or other approved detection devices.</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Shops &amp; laboratories involving dusts or vapors are protected by heat detectors or other approved detection devices.</a:t>
            </a:r>
          </a:p>
          <a:p>
            <a:pPr marL="285750" marR="0" lvl="1"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marR="0" fontAlgn="auto">
              <a:lnSpc>
                <a:spcPct val="90000"/>
              </a:lnSpc>
              <a:spcBef>
                <a:spcPts val="1000"/>
              </a:spcBef>
              <a:spcAft>
                <a:spcPts val="0"/>
              </a:spcAft>
              <a:buClrTx/>
              <a:buSzTx/>
              <a:tabLst/>
              <a:defRPr/>
            </a:pPr>
            <a:endParaRPr lang="en-US" sz="2400" kern="0" dirty="0">
              <a:solidFill>
                <a:srgbClr val="16204F"/>
              </a:solidFill>
            </a:endParaRPr>
          </a:p>
        </p:txBody>
      </p:sp>
    </p:spTree>
    <p:extLst>
      <p:ext uri="{BB962C8B-B14F-4D97-AF65-F5344CB8AC3E}">
        <p14:creationId xmlns:p14="http://schemas.microsoft.com/office/powerpoint/2010/main" val="3675217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marR="0" fontAlgn="auto">
              <a:lnSpc>
                <a:spcPct val="90000"/>
              </a:lnSpc>
              <a:spcBef>
                <a:spcPts val="1000"/>
              </a:spcBef>
              <a:spcAft>
                <a:spcPts val="0"/>
              </a:spcAft>
              <a:buClrTx/>
              <a:buSzTx/>
              <a:tabLst/>
              <a:defRPr/>
            </a:pPr>
            <a:r>
              <a:rPr kumimoji="0" lang="en-US" sz="1800" b="1" i="0" u="none" strike="noStrike" kern="1200"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Mercantile:</a:t>
            </a: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 A fire alarm system that activates the occupant notification system is required where one of the following conditions exists:</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The combined occupant load of all floors is 500 or more persons.</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The occupant load is more than 100 persons above or below the lowest level of exit discharge.</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Fire alarm system Initiation shall be provided by:</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Pull stations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Pull stations are not required where the building is equipped throughout with an automatic sprinkler system and activates the occupant notification system upon sprinkler water flow.</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marR="0" fontAlgn="auto">
              <a:lnSpc>
                <a:spcPct val="90000"/>
              </a:lnSpc>
              <a:spcBef>
                <a:spcPts val="1000"/>
              </a:spcBef>
              <a:spcAft>
                <a:spcPts val="0"/>
              </a:spcAft>
              <a:buClrTx/>
              <a:buSzTx/>
              <a:tabLst/>
              <a:defRPr/>
            </a:pPr>
            <a:endParaRPr lang="en-US" sz="2400" kern="0" dirty="0">
              <a:solidFill>
                <a:srgbClr val="16204F"/>
              </a:solidFill>
            </a:endParaRPr>
          </a:p>
        </p:txBody>
      </p:sp>
    </p:spTree>
    <p:extLst>
      <p:ext uri="{BB962C8B-B14F-4D97-AF65-F5344CB8AC3E}">
        <p14:creationId xmlns:p14="http://schemas.microsoft.com/office/powerpoint/2010/main" val="2884540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marR="0" fontAlgn="auto">
              <a:lnSpc>
                <a:spcPct val="90000"/>
              </a:lnSpc>
              <a:spcBef>
                <a:spcPts val="1000"/>
              </a:spcBef>
              <a:spcAft>
                <a:spcPts val="0"/>
              </a:spcAft>
              <a:buClrTx/>
              <a:buSzTx/>
              <a:tabLst/>
              <a:defRPr/>
            </a:pPr>
            <a:r>
              <a:rPr kumimoji="0" lang="en-US" sz="1800" b="1" i="0" u="none" strike="noStrike" kern="1200"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Assisted Living Facilities:</a:t>
            </a:r>
            <a:r>
              <a:rPr kumimoji="0" lang="en-US" sz="1800" b="1"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A fire alarm system that activates the occupant notification system is required. Below are the initiating and monitoring requirements: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Pull stations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Smoke detection </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Required in corridors, waiting areas open to corridors and habitable spaces other than sleeping units and kitchens.</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Required in sleeping rooms</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Where patients care capable of self rescue, smoke detection </a:t>
            </a:r>
            <a:r>
              <a:rPr kumimoji="0" lang="en-US" sz="1800" b="1" i="0" u="none" strike="noStrike" kern="1200"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is not </a:t>
            </a: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required where the building is equipped throughout with an automatic sprinkler system and activates the occupant notification system upon sprinkler water flow.</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marR="0" fontAlgn="auto">
              <a:lnSpc>
                <a:spcPct val="90000"/>
              </a:lnSpc>
              <a:spcBef>
                <a:spcPts val="1000"/>
              </a:spcBef>
              <a:spcAft>
                <a:spcPts val="0"/>
              </a:spcAft>
              <a:buClrTx/>
              <a:buSzTx/>
              <a:tabLst/>
              <a:defRPr/>
            </a:pPr>
            <a:endParaRPr lang="en-US" sz="2400" kern="0" dirty="0">
              <a:solidFill>
                <a:srgbClr val="16204F"/>
              </a:solidFill>
            </a:endParaRPr>
          </a:p>
        </p:txBody>
      </p:sp>
    </p:spTree>
    <p:extLst>
      <p:ext uri="{BB962C8B-B14F-4D97-AF65-F5344CB8AC3E}">
        <p14:creationId xmlns:p14="http://schemas.microsoft.com/office/powerpoint/2010/main" val="23640467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0" y="1261230"/>
            <a:ext cx="10677892" cy="756414"/>
          </a:xfrm>
        </p:spPr>
        <p:txBody>
          <a:bodyPr>
            <a:normAutofit fontScale="90000"/>
          </a:bodyPr>
          <a:lstStyle/>
          <a:p>
            <a:r>
              <a:rPr lang="en-US" b="1" kern="1200" dirty="0">
                <a:latin typeface="Open Sans" panose="020B0606030504020204" pitchFamily="34" charset="0"/>
                <a:ea typeface="Open Sans" panose="020B0606030504020204" pitchFamily="34" charset="0"/>
                <a:cs typeface="Open Sans" panose="020B0606030504020204" pitchFamily="34" charset="0"/>
              </a:rPr>
              <a:t>Summary of </a:t>
            </a:r>
            <a:r>
              <a:rPr lang="en-US" b="1" dirty="0">
                <a:latin typeface="Open Sans" panose="020B0606030504020204" pitchFamily="34" charset="0"/>
                <a:ea typeface="Open Sans" panose="020B0606030504020204" pitchFamily="34" charset="0"/>
                <a:cs typeface="Open Sans" panose="020B0606030504020204" pitchFamily="34" charset="0"/>
              </a:rPr>
              <a:t>Fire Alarm System Requirements </a:t>
            </a:r>
            <a:br>
              <a:rPr lang="en-US" b="1" kern="1200" dirty="0">
                <a:latin typeface="Open Sans" panose="020B0606030504020204" pitchFamily="34" charset="0"/>
                <a:ea typeface="Open Sans" panose="020B0606030504020204" pitchFamily="34" charset="0"/>
                <a:cs typeface="Open Sans" panose="020B0606030504020204" pitchFamily="34" charset="0"/>
              </a:rPr>
            </a:br>
            <a:endParaRPr lang="es-MX" b="1" dirty="0"/>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920543" y="2189985"/>
            <a:ext cx="8665246" cy="3732213"/>
          </a:xfrm>
        </p:spPr>
        <p:txBody>
          <a:bodyPr/>
          <a:lstStyle/>
          <a:p>
            <a:pPr marR="0" fontAlgn="auto">
              <a:lnSpc>
                <a:spcPct val="90000"/>
              </a:lnSpc>
              <a:spcBef>
                <a:spcPts val="1000"/>
              </a:spcBef>
              <a:spcAft>
                <a:spcPts val="0"/>
              </a:spcAft>
              <a:buClrTx/>
              <a:buSzTx/>
              <a:tabLst/>
              <a:defRPr/>
            </a:pPr>
            <a:r>
              <a:rPr kumimoji="0" lang="en-US" sz="1800" b="1" i="0" u="none" strike="noStrike" kern="1200"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Hospitals and Nursing Homes:</a:t>
            </a: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 A fire alarm system that activates the occupant notification system is required. Below are the initiating and monitoring requirements: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Pull stations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Smoke detection </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Required in corridors, waiting areas open to corridors and habitable spaces other than sleeping units and kitchens.</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Required in sleeping rooms</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Where patients care capable of self rescue, smoke detection </a:t>
            </a:r>
            <a:r>
              <a:rPr kumimoji="0" lang="en-US" sz="1800" b="1" i="0" u="none" strike="noStrike" kern="1200"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is not </a:t>
            </a: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required where the building is equipped throughout with an automatic sprinkler system and activates the occupant notification system upon sprinkler water flow.</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marR="0" fontAlgn="auto">
              <a:lnSpc>
                <a:spcPct val="90000"/>
              </a:lnSpc>
              <a:spcBef>
                <a:spcPts val="1000"/>
              </a:spcBef>
              <a:spcAft>
                <a:spcPts val="0"/>
              </a:spcAft>
              <a:buClrTx/>
              <a:buSzTx/>
              <a:tabLst/>
              <a:defRPr/>
            </a:pPr>
            <a:endParaRPr lang="en-US" sz="2400" kern="0" dirty="0">
              <a:solidFill>
                <a:srgbClr val="16204F"/>
              </a:solidFill>
            </a:endParaRPr>
          </a:p>
        </p:txBody>
      </p:sp>
    </p:spTree>
    <p:extLst>
      <p:ext uri="{BB962C8B-B14F-4D97-AF65-F5344CB8AC3E}">
        <p14:creationId xmlns:p14="http://schemas.microsoft.com/office/powerpoint/2010/main" val="3113349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3100" b="1">
                <a:latin typeface="+mj-lt"/>
                <a:cs typeface="+mj-cs"/>
              </a:rPr>
              <a:t>Summary of Fire Alarm System Requirements </a:t>
            </a:r>
            <a:br>
              <a:rPr lang="en-US" sz="3100" b="1">
                <a:latin typeface="+mj-lt"/>
                <a:cs typeface="+mj-cs"/>
              </a:rPr>
            </a:br>
            <a:endParaRPr lang="en-US" sz="3100" b="1">
              <a:latin typeface="+mj-lt"/>
              <a:cs typeface="+mj-cs"/>
            </a:endParaRPr>
          </a:p>
        </p:txBody>
      </p:sp>
      <p:sp>
        <p:nvSpPr>
          <p:cNvPr id="3" name="Marcador de texto 2">
            <a:extLst>
              <a:ext uri="{FF2B5EF4-FFF2-40B4-BE49-F238E27FC236}">
                <a16:creationId xmlns:a16="http://schemas.microsoft.com/office/drawing/2014/main" id="{7394E5F0-E0CA-75AE-FF53-63D06C09B42A}"/>
              </a:ext>
            </a:extLst>
          </p:cNvPr>
          <p:cNvSpPr>
            <a:spLocks noGrp="1"/>
          </p:cNvSpPr>
          <p:nvPr>
            <p:ph type="body" sz="quarter" idx="13"/>
          </p:nvPr>
        </p:nvSpPr>
        <p:spPr>
          <a:xfrm>
            <a:off x="838200" y="2333297"/>
            <a:ext cx="5251316" cy="4365454"/>
          </a:xfrm>
        </p:spPr>
        <p:txBody>
          <a:bodyPr vert="horz" lIns="91440" tIns="45720" rIns="91440" bIns="45720" rtlCol="0">
            <a:normAutofit fontScale="92500" lnSpcReduction="10000"/>
          </a:bodyPr>
          <a:lstStyle/>
          <a:p>
            <a:pPr marR="0" fontAlgn="auto">
              <a:spcAft>
                <a:spcPts val="0"/>
              </a:spcAft>
              <a:buClrTx/>
              <a:buSzTx/>
              <a:tabLst/>
              <a:defRPr/>
            </a:pPr>
            <a:r>
              <a:rPr lang="en-US" sz="18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High-Rise Buildings: </a:t>
            </a:r>
            <a:r>
              <a:rPr lang="en-US" sz="1800" dirty="0">
                <a:latin typeface="Open Sans" panose="020B0606030504020204" pitchFamily="34" charset="0"/>
                <a:ea typeface="Open Sans" panose="020B0606030504020204" pitchFamily="34" charset="0"/>
                <a:cs typeface="Open Sans" panose="020B0606030504020204" pitchFamily="34" charset="0"/>
              </a:rPr>
              <a:t>High-rise buildings shall be provided with an automatic smoke detection system utilizes an emergency voice/alarm communication system (EVACS) for occupant notification. </a:t>
            </a:r>
          </a:p>
          <a:p>
            <a:pPr marR="0" lvl="0" indent="-228600" fontAlgn="auto">
              <a:spcAft>
                <a:spcPts val="0"/>
              </a:spcAft>
              <a:buClrTx/>
              <a:buSzTx/>
              <a:buFont typeface="Arial" panose="020B0604020202020204" pitchFamily="34" charset="0"/>
              <a:buChar char="•"/>
              <a:tabLst/>
              <a:defRPr/>
            </a:pPr>
            <a:r>
              <a:rPr lang="en-US" sz="1800" dirty="0">
                <a:latin typeface="Open Sans" panose="020B0606030504020204" pitchFamily="34" charset="0"/>
                <a:ea typeface="Open Sans" panose="020B0606030504020204" pitchFamily="34" charset="0"/>
                <a:cs typeface="Open Sans" panose="020B0606030504020204" pitchFamily="34" charset="0"/>
              </a:rPr>
              <a:t>In addition to pull station and smoke detection requirements specific for the specific occupancy classification smoke detectors shall be located as follows:</a:t>
            </a:r>
          </a:p>
          <a:p>
            <a:pPr marL="0" marR="0" lvl="1" fontAlgn="auto">
              <a:spcBef>
                <a:spcPts val="1000"/>
              </a:spcBef>
              <a:spcAft>
                <a:spcPts val="0"/>
              </a:spcAft>
              <a:buClrTx/>
              <a:buSzTx/>
              <a:tabLst/>
              <a:defRPr/>
            </a:pPr>
            <a:r>
              <a:rPr lang="en-US" sz="1800" dirty="0">
                <a:latin typeface="Open Sans" panose="020B0606030504020204" pitchFamily="34" charset="0"/>
                <a:ea typeface="Open Sans" panose="020B0606030504020204" pitchFamily="34" charset="0"/>
                <a:cs typeface="Open Sans" panose="020B0606030504020204" pitchFamily="34" charset="0"/>
              </a:rPr>
              <a:t>In each mechanical equipment, electrical, transformer, telephone equipment or similar room that is not provided with sprinkler protection.</a:t>
            </a:r>
          </a:p>
          <a:p>
            <a:pPr marL="0" marR="0" lvl="1" fontAlgn="auto">
              <a:spcBef>
                <a:spcPts val="1000"/>
              </a:spcBef>
              <a:spcAft>
                <a:spcPts val="0"/>
              </a:spcAft>
              <a:buClrTx/>
              <a:buSzTx/>
              <a:tabLst/>
              <a:defRPr/>
            </a:pPr>
            <a:r>
              <a:rPr lang="en-US" sz="1800" dirty="0">
                <a:latin typeface="Open Sans" panose="020B0606030504020204" pitchFamily="34" charset="0"/>
                <a:ea typeface="Open Sans" panose="020B0606030504020204" pitchFamily="34" charset="0"/>
                <a:cs typeface="Open Sans" panose="020B0606030504020204" pitchFamily="34" charset="0"/>
              </a:rPr>
              <a:t>In each elevator machine room, machinery space, control room and control space and in elevator lobbies.</a:t>
            </a:r>
          </a:p>
          <a:p>
            <a:pPr marL="0" marR="0" lvl="1" fontAlgn="auto">
              <a:spcBef>
                <a:spcPts val="1000"/>
              </a:spcBef>
              <a:spcAft>
                <a:spcPts val="0"/>
              </a:spcAft>
              <a:buClrTx/>
              <a:buSzTx/>
              <a:tabLst/>
              <a:defRPr/>
            </a:pPr>
            <a:r>
              <a:rPr lang="en-US" sz="1800" dirty="0">
                <a:latin typeface="Open Sans" panose="020B0606030504020204" pitchFamily="34" charset="0"/>
                <a:ea typeface="Open Sans" panose="020B0606030504020204" pitchFamily="34" charset="0"/>
                <a:cs typeface="Open Sans" panose="020B0606030504020204" pitchFamily="34" charset="0"/>
              </a:rPr>
              <a:t>The fire alarm system shall be monitored by a supervising station</a:t>
            </a:r>
          </a:p>
          <a:p>
            <a:pPr marR="0" indent="-228600" fontAlgn="auto">
              <a:spcAft>
                <a:spcPts val="0"/>
              </a:spcAft>
              <a:buClrTx/>
              <a:buSzTx/>
              <a:buFont typeface="Arial" panose="020B0604020202020204" pitchFamily="34" charset="0"/>
              <a:buChar char="•"/>
              <a:tabLst/>
              <a:defRPr/>
            </a:pP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R="0" indent="-228600" fontAlgn="auto">
              <a:spcBef>
                <a:spcPts val="1000"/>
              </a:spcBef>
              <a:spcAft>
                <a:spcPts val="0"/>
              </a:spcAft>
              <a:buClrTx/>
              <a:buSzTx/>
              <a:buFont typeface="Arial" panose="020B0604020202020204" pitchFamily="34" charset="0"/>
              <a:buChar char="•"/>
              <a:tabLst/>
              <a:defRPr/>
            </a:pPr>
            <a:endParaRPr lang="en-US" sz="1300" dirty="0"/>
          </a:p>
          <a:p>
            <a:pPr marR="0" indent="-228600" fontAlgn="auto">
              <a:spcBef>
                <a:spcPts val="1000"/>
              </a:spcBef>
              <a:spcAft>
                <a:spcPts val="0"/>
              </a:spcAft>
              <a:buClrTx/>
              <a:buSzTx/>
              <a:buFont typeface="Arial" panose="020B0604020202020204" pitchFamily="34" charset="0"/>
              <a:buChar char="•"/>
              <a:tabLst/>
              <a:defRPr/>
            </a:pPr>
            <a:endParaRPr lang="en-US" sz="1300" dirty="0"/>
          </a:p>
        </p:txBody>
      </p:sp>
      <p:pic>
        <p:nvPicPr>
          <p:cNvPr id="4" name="Picture Placeholder 2">
            <a:extLst>
              <a:ext uri="{FF2B5EF4-FFF2-40B4-BE49-F238E27FC236}">
                <a16:creationId xmlns:a16="http://schemas.microsoft.com/office/drawing/2014/main" id="{311D7AB6-54AE-4B12-FF35-BCE1563DB239}"/>
              </a:ext>
            </a:extLst>
          </p:cNvPr>
          <p:cNvPicPr>
            <a:picLocks noChangeAspect="1"/>
          </p:cNvPicPr>
          <p:nvPr/>
        </p:nvPicPr>
        <p:blipFill>
          <a:blip r:embed="rId2">
            <a:extLst>
              <a:ext uri="{28A0092B-C50C-407E-A947-70E740481C1C}">
                <a14:useLocalDpi xmlns:a14="http://schemas.microsoft.com/office/drawing/2010/main" val="0"/>
              </a:ext>
            </a:extLst>
          </a:blip>
          <a:srcRect l="19243" r="19242"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5760253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B4E6-0AFD-01F7-99E8-C4CB79D5DE23}"/>
              </a:ext>
            </a:extLst>
          </p:cNvPr>
          <p:cNvSpPr>
            <a:spLocks noGrp="1"/>
          </p:cNvSpPr>
          <p:nvPr>
            <p:ph type="title"/>
          </p:nvPr>
        </p:nvSpPr>
        <p:spPr>
          <a:xfrm>
            <a:off x="572311" y="1343422"/>
            <a:ext cx="11191599" cy="756414"/>
          </a:xfrm>
        </p:spPr>
        <p:txBody>
          <a:bodyPr>
            <a:noAutofit/>
          </a:bodyPr>
          <a:lstStyle/>
          <a:p>
            <a:r>
              <a:rPr lang="en-US" sz="3200" b="1" dirty="0"/>
              <a:t>Applicable Model Codes – 2024 </a:t>
            </a:r>
            <a:r>
              <a:rPr lang="en-US" sz="3200" b="1" dirty="0">
                <a:solidFill>
                  <a:srgbClr val="0070C0"/>
                </a:solidFill>
              </a:rPr>
              <a:t>Existing</a:t>
            </a:r>
            <a:r>
              <a:rPr lang="en-US" sz="3200" b="1" dirty="0"/>
              <a:t> Construction  </a:t>
            </a:r>
            <a:br>
              <a:rPr lang="es-ES" b="1" dirty="0"/>
            </a:br>
            <a:endParaRPr lang="es-MX" b="1" dirty="0"/>
          </a:p>
        </p:txBody>
      </p:sp>
      <p:sp>
        <p:nvSpPr>
          <p:cNvPr id="6" name="TextBox 5">
            <a:extLst>
              <a:ext uri="{FF2B5EF4-FFF2-40B4-BE49-F238E27FC236}">
                <a16:creationId xmlns:a16="http://schemas.microsoft.com/office/drawing/2014/main" id="{54C6447D-7733-B124-7A9D-10FE716AE68F}"/>
              </a:ext>
            </a:extLst>
          </p:cNvPr>
          <p:cNvSpPr txBox="1"/>
          <p:nvPr/>
        </p:nvSpPr>
        <p:spPr>
          <a:xfrm>
            <a:off x="1024415" y="2191494"/>
            <a:ext cx="8232598" cy="4289679"/>
          </a:xfrm>
          <a:prstGeom prst="rect">
            <a:avLst/>
          </a:prstGeom>
        </p:spPr>
        <p:txBody>
          <a:bodyPr rtlCol="0">
            <a:noAutofit/>
          </a:bodyPr>
          <a:lstStyle/>
          <a:p>
            <a:pPr marR="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ICC Global - International Code Council - ICC Global">
            <a:extLst>
              <a:ext uri="{FF2B5EF4-FFF2-40B4-BE49-F238E27FC236}">
                <a16:creationId xmlns:a16="http://schemas.microsoft.com/office/drawing/2014/main" id="{06BDECFD-5406-086E-A7C5-21814A9AAF7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32946" y="2205859"/>
            <a:ext cx="3336658" cy="12231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NFPA | The National Fire Protection Association">
            <a:extLst>
              <a:ext uri="{FF2B5EF4-FFF2-40B4-BE49-F238E27FC236}">
                <a16:creationId xmlns:a16="http://schemas.microsoft.com/office/drawing/2014/main" id="{FFE081CA-78B5-FE71-5246-424F7AF51A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92619" y="3598514"/>
            <a:ext cx="1636676" cy="17646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8C36AF1-41FD-A959-4712-209F8B559BF0}"/>
              </a:ext>
            </a:extLst>
          </p:cNvPr>
          <p:cNvSpPr txBox="1"/>
          <p:nvPr/>
        </p:nvSpPr>
        <p:spPr>
          <a:xfrm>
            <a:off x="1176815" y="2343894"/>
            <a:ext cx="8232598" cy="4289679"/>
          </a:xfrm>
          <a:prstGeom prst="rect">
            <a:avLst/>
          </a:prstGeom>
        </p:spPr>
        <p:txBody>
          <a:bodyPr rtlCol="0">
            <a:noAutofit/>
          </a:bodyPr>
          <a:lstStyle/>
          <a:p>
            <a:pPr marL="342900" marR="0" indent="-34290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International Fire Code (IFC)</a:t>
            </a:r>
          </a:p>
          <a:p>
            <a:pPr marL="742950" lvl="1" indent="-285750">
              <a:lnSpc>
                <a:spcPct val="90000"/>
              </a:lnSpc>
              <a:spcBef>
                <a:spcPts val="1000"/>
              </a:spcBef>
              <a:buFont typeface="Arial" panose="020B0604020202020204" pitchFamily="34" charset="0"/>
              <a:buChar char="•"/>
              <a:defRPr/>
            </a:pPr>
            <a:r>
              <a:rPr lang="en-US" sz="2000" dirty="0">
                <a:latin typeface="Open Sans" panose="020B0606030504020204" pitchFamily="34" charset="0"/>
                <a:ea typeface="Open Sans" panose="020B0606030504020204" pitchFamily="34" charset="0"/>
                <a:cs typeface="Open Sans" panose="020B0606030504020204" pitchFamily="34" charset="0"/>
              </a:rPr>
              <a:t>Chapter 11: Retroactive requirements</a:t>
            </a:r>
          </a:p>
          <a:p>
            <a:pPr marL="285750" marR="0" indent="-285750" fontAlgn="auto">
              <a:lnSpc>
                <a:spcPct val="90000"/>
              </a:lnSpc>
              <a:spcBef>
                <a:spcPts val="1000"/>
              </a:spcBef>
              <a:spcAft>
                <a:spcPts val="0"/>
              </a:spcAft>
              <a:buClrTx/>
              <a:buSzTx/>
              <a:buFont typeface="Arial" panose="020B0604020202020204" pitchFamily="34" charset="0"/>
              <a:buChar char="•"/>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International Existing Building Code (IEBC)</a:t>
            </a:r>
          </a:p>
          <a:p>
            <a:pPr marL="742950" marR="0" lvl="1"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14256"/>
                </a:solidFill>
                <a:effectLst/>
                <a:uLnTx/>
                <a:uFillTx/>
                <a:latin typeface="Open Sans" panose="020B0606030504020204" pitchFamily="34" charset="0"/>
                <a:ea typeface="Open Sans" panose="020B0606030504020204" pitchFamily="34" charset="0"/>
                <a:cs typeface="Open Sans" panose="020B0606030504020204" pitchFamily="34" charset="0"/>
              </a:rPr>
              <a:t>Scope covers the repair, alteration, change of occupancy, addition to and relocation of existing buildings.</a:t>
            </a:r>
          </a:p>
          <a:p>
            <a:pPr marL="285750" marR="0" indent="-285750" fontAlgn="auto">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NFPA 1,</a:t>
            </a:r>
            <a:r>
              <a:rPr kumimoji="0" lang="en-US" sz="2000" b="0" i="1"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Fire Code</a:t>
            </a:r>
            <a:r>
              <a:rPr kumimoji="0" lang="en-US" sz="2000" b="0" i="0" u="none" strike="noStrike" cap="none" spc="0" normalizeH="0" baseline="3000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2000" b="0" i="0" u="none" strike="noStrike"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marR="0" indent="-285750" fontAlgn="auto">
              <a:lnSpc>
                <a:spcPct val="90000"/>
              </a:lnSpc>
              <a:spcBef>
                <a:spcPts val="1000"/>
              </a:spcBef>
              <a:spcAft>
                <a:spcPts val="0"/>
              </a:spcAft>
              <a:buClrTx/>
              <a:buSzTx/>
              <a:buFont typeface="Arial" panose="020B0604020202020204" pitchFamily="34" charset="0"/>
              <a:buChar char="•"/>
              <a:tabLst/>
              <a:defRPr/>
            </a:pPr>
            <a:r>
              <a:rPr lang="en-US" sz="2000" dirty="0">
                <a:latin typeface="Open Sans" panose="020B0606030504020204" pitchFamily="34" charset="0"/>
                <a:ea typeface="Open Sans" panose="020B0606030504020204" pitchFamily="34" charset="0"/>
                <a:cs typeface="Open Sans" panose="020B0606030504020204" pitchFamily="34" charset="0"/>
              </a:rPr>
              <a:t>NFPA 101, </a:t>
            </a:r>
            <a:r>
              <a:rPr lang="en-US" sz="2000" i="1" dirty="0">
                <a:latin typeface="Open Sans" panose="020B0606030504020204" pitchFamily="34" charset="0"/>
                <a:ea typeface="Open Sans" panose="020B0606030504020204" pitchFamily="34" charset="0"/>
                <a:cs typeface="Open Sans" panose="020B0606030504020204" pitchFamily="34" charset="0"/>
              </a:rPr>
              <a:t>Life Safety Code</a:t>
            </a:r>
            <a:r>
              <a:rPr kumimoji="0" lang="en-US" sz="2000" b="0" i="0" u="none" strike="noStrike" cap="none" spc="0" normalizeH="0" baseline="3000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81458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023E8F9-C391-A230-7514-3D1FCC69E542}"/>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4955" r="4955"/>
          <a:stretch>
            <a:fillRect/>
          </a:stretch>
        </p:blipFill>
        <p:spPr/>
      </p:pic>
      <p:sp>
        <p:nvSpPr>
          <p:cNvPr id="3" name="Título 2">
            <a:extLst>
              <a:ext uri="{FF2B5EF4-FFF2-40B4-BE49-F238E27FC236}">
                <a16:creationId xmlns:a16="http://schemas.microsoft.com/office/drawing/2014/main" id="{E4A5EE83-1552-78A8-52B6-FAF93C56ED51}"/>
              </a:ext>
            </a:extLst>
          </p:cNvPr>
          <p:cNvSpPr>
            <a:spLocks noGrp="1"/>
          </p:cNvSpPr>
          <p:nvPr>
            <p:ph type="title"/>
          </p:nvPr>
        </p:nvSpPr>
        <p:spPr/>
        <p:txBody>
          <a:bodyPr/>
          <a:lstStyle/>
          <a:p>
            <a:r>
              <a:rPr lang="es-ES" sz="4800" b="1" dirty="0">
                <a:solidFill>
                  <a:srgbClr val="C00000"/>
                </a:solidFill>
              </a:rPr>
              <a:t>Richard Roberts.</a:t>
            </a:r>
            <a:endParaRPr lang="es-MX" dirty="0"/>
          </a:p>
        </p:txBody>
      </p:sp>
      <p:sp>
        <p:nvSpPr>
          <p:cNvPr id="4" name="Marcador de contenido 3">
            <a:extLst>
              <a:ext uri="{FF2B5EF4-FFF2-40B4-BE49-F238E27FC236}">
                <a16:creationId xmlns:a16="http://schemas.microsoft.com/office/drawing/2014/main" id="{5373525A-0A96-BC96-7CCF-CAB0312245FF}"/>
              </a:ext>
            </a:extLst>
          </p:cNvPr>
          <p:cNvSpPr>
            <a:spLocks noGrp="1"/>
          </p:cNvSpPr>
          <p:nvPr>
            <p:ph sz="quarter" idx="15"/>
          </p:nvPr>
        </p:nvSpPr>
        <p:spPr>
          <a:xfrm>
            <a:off x="5888038" y="3802063"/>
            <a:ext cx="5269697" cy="461962"/>
          </a:xfrm>
        </p:spPr>
        <p:txBody>
          <a:bodyPr/>
          <a:lstStyle/>
          <a:p>
            <a:r>
              <a:rPr lang="es-MX" dirty="0"/>
              <a:t>Richard.roberts@systemsensor.com</a:t>
            </a:r>
          </a:p>
        </p:txBody>
      </p:sp>
      <p:sp>
        <p:nvSpPr>
          <p:cNvPr id="5" name="Marcador de contenido 4">
            <a:extLst>
              <a:ext uri="{FF2B5EF4-FFF2-40B4-BE49-F238E27FC236}">
                <a16:creationId xmlns:a16="http://schemas.microsoft.com/office/drawing/2014/main" id="{60280417-45B1-32F2-5C40-95DD3DD81268}"/>
              </a:ext>
            </a:extLst>
          </p:cNvPr>
          <p:cNvSpPr>
            <a:spLocks noGrp="1"/>
          </p:cNvSpPr>
          <p:nvPr>
            <p:ph sz="quarter" idx="16"/>
          </p:nvPr>
        </p:nvSpPr>
        <p:spPr/>
        <p:txBody>
          <a:bodyPr/>
          <a:lstStyle/>
          <a:p>
            <a:r>
              <a:rPr lang="es-MX" dirty="0"/>
              <a:t>1-630-338-7025</a:t>
            </a:r>
          </a:p>
        </p:txBody>
      </p:sp>
      <p:sp>
        <p:nvSpPr>
          <p:cNvPr id="7" name="Marcador de texto 6">
            <a:extLst>
              <a:ext uri="{FF2B5EF4-FFF2-40B4-BE49-F238E27FC236}">
                <a16:creationId xmlns:a16="http://schemas.microsoft.com/office/drawing/2014/main" id="{F831AF79-A4AB-EC0B-ECFC-D0527C286B28}"/>
              </a:ext>
            </a:extLst>
          </p:cNvPr>
          <p:cNvSpPr>
            <a:spLocks noGrp="1"/>
          </p:cNvSpPr>
          <p:nvPr>
            <p:ph type="body" sz="quarter" idx="18"/>
          </p:nvPr>
        </p:nvSpPr>
        <p:spPr>
          <a:xfrm>
            <a:off x="5118410" y="2789419"/>
            <a:ext cx="6835697" cy="532935"/>
          </a:xfrm>
        </p:spPr>
        <p:txBody>
          <a:bodyPr/>
          <a:lstStyle/>
          <a:p>
            <a:r>
              <a:rPr lang="en-US" sz="2400" b="1" dirty="0">
                <a:solidFill>
                  <a:srgbClr val="C00000"/>
                </a:solidFill>
              </a:rPr>
              <a:t>Senior Industry Affairs Manager</a:t>
            </a:r>
          </a:p>
          <a:p>
            <a:r>
              <a:rPr lang="en-US" sz="2400" b="1" dirty="0">
                <a:solidFill>
                  <a:srgbClr val="C00000"/>
                </a:solidFill>
              </a:rPr>
              <a:t>Honeywell Fire Safety </a:t>
            </a:r>
          </a:p>
          <a:p>
            <a:r>
              <a:rPr lang="es-ES" sz="4800" b="1" dirty="0">
                <a:solidFill>
                  <a:srgbClr val="C00000"/>
                </a:solidFill>
              </a:rPr>
              <a:t>.</a:t>
            </a:r>
            <a:endParaRPr lang="es-MX" dirty="0"/>
          </a:p>
        </p:txBody>
      </p:sp>
    </p:spTree>
    <p:extLst>
      <p:ext uri="{BB962C8B-B14F-4D97-AF65-F5344CB8AC3E}">
        <p14:creationId xmlns:p14="http://schemas.microsoft.com/office/powerpoint/2010/main" val="2300066190"/>
      </p:ext>
    </p:extLst>
  </p:cSld>
  <p:clrMapOvr>
    <a:masterClrMapping/>
  </p:clrMapOvr>
</p:sld>
</file>

<file path=ppt/theme/theme1.xml><?xml version="1.0" encoding="utf-8"?>
<a:theme xmlns:a="http://schemas.openxmlformats.org/drawingml/2006/main" name="Master Class 2024">
  <a:themeElements>
    <a:clrScheme name="Personalizado 1">
      <a:dk1>
        <a:sysClr val="windowText" lastClr="000000"/>
      </a:dk1>
      <a:lt1>
        <a:sysClr val="window" lastClr="FFFFFF"/>
      </a:lt1>
      <a:dk2>
        <a:srgbClr val="323232"/>
      </a:dk2>
      <a:lt2>
        <a:srgbClr val="EAEAEA"/>
      </a:lt2>
      <a:accent1>
        <a:srgbClr val="C00000"/>
      </a:accent1>
      <a:accent2>
        <a:srgbClr val="FF0000"/>
      </a:accent2>
      <a:accent3>
        <a:srgbClr val="989898"/>
      </a:accent3>
      <a:accent4>
        <a:srgbClr val="464646"/>
      </a:accent4>
      <a:accent5>
        <a:srgbClr val="4EA5D8"/>
      </a:accent5>
      <a:accent6>
        <a:srgbClr val="0D2C3E"/>
      </a:accent6>
      <a:hlink>
        <a:srgbClr val="E3DED1"/>
      </a:hlink>
      <a:folHlink>
        <a:srgbClr val="FF000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formacion">
  <a:themeElements>
    <a:clrScheme name="Personalizado 1">
      <a:dk1>
        <a:sysClr val="windowText" lastClr="000000"/>
      </a:dk1>
      <a:lt1>
        <a:sysClr val="window" lastClr="FFFFFF"/>
      </a:lt1>
      <a:dk2>
        <a:srgbClr val="323232"/>
      </a:dk2>
      <a:lt2>
        <a:srgbClr val="EAEAEA"/>
      </a:lt2>
      <a:accent1>
        <a:srgbClr val="C00000"/>
      </a:accent1>
      <a:accent2>
        <a:srgbClr val="FF0000"/>
      </a:accent2>
      <a:accent3>
        <a:srgbClr val="989898"/>
      </a:accent3>
      <a:accent4>
        <a:srgbClr val="464646"/>
      </a:accent4>
      <a:accent5>
        <a:srgbClr val="4EA5D8"/>
      </a:accent5>
      <a:accent6>
        <a:srgbClr val="0D2C3E"/>
      </a:accent6>
      <a:hlink>
        <a:srgbClr val="E3DED1"/>
      </a:hlink>
      <a:folHlink>
        <a:srgbClr val="FF000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400" b="0" i="0" dirty="0" err="1" smtClean="0">
            <a:solidFill>
              <a:srgbClr val="000000"/>
            </a:solidFill>
            <a:effectLst/>
            <a:latin typeface="Open Sans" panose="020B06060305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in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546e5e1-5d42-4630-bacd-c69bfdcbd5e8}" enabled="1" method="Standard" siteId="{96ece526-9c7d-48b0-8daf-8b93c90a5d18}" removed="0"/>
</clbl:labelList>
</file>

<file path=docProps/app.xml><?xml version="1.0" encoding="utf-8"?>
<Properties xmlns="http://schemas.openxmlformats.org/officeDocument/2006/extended-properties" xmlns:vt="http://schemas.openxmlformats.org/officeDocument/2006/docPropsVTypes">
  <TotalTime>495</TotalTime>
  <Words>3068</Words>
  <Application>Microsoft Office PowerPoint</Application>
  <PresentationFormat>Widescreen</PresentationFormat>
  <Paragraphs>300</Paragraphs>
  <Slides>47</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47</vt:i4>
      </vt:variant>
    </vt:vector>
  </HeadingPairs>
  <TitlesOfParts>
    <vt:vector size="56" baseType="lpstr">
      <vt:lpstr>Arial</vt:lpstr>
      <vt:lpstr>Franklin Gothic Book</vt:lpstr>
      <vt:lpstr>Open Sans</vt:lpstr>
      <vt:lpstr>Source Sans Pro</vt:lpstr>
      <vt:lpstr>Verdana</vt:lpstr>
      <vt:lpstr>Wingdings</vt:lpstr>
      <vt:lpstr>Master Class 2024</vt:lpstr>
      <vt:lpstr>Informacion</vt:lpstr>
      <vt:lpstr>Final</vt:lpstr>
      <vt:lpstr>PowerPoint Presentation</vt:lpstr>
      <vt:lpstr>PowerPoint Presentation</vt:lpstr>
      <vt:lpstr>PowerPoint Presentation</vt:lpstr>
      <vt:lpstr>Learning Objectives</vt:lpstr>
      <vt:lpstr>Presenter’s Disclaimer</vt:lpstr>
      <vt:lpstr>Model Construction Codes Explained</vt:lpstr>
      <vt:lpstr>History of Model Codes</vt:lpstr>
      <vt:lpstr>Contemporary Model Codes</vt:lpstr>
      <vt:lpstr>Contemporary Model Codes</vt:lpstr>
      <vt:lpstr>Necessity of Model Codes  </vt:lpstr>
      <vt:lpstr>Benefits of Model Codes  </vt:lpstr>
      <vt:lpstr>Model Code Development Process</vt:lpstr>
      <vt:lpstr>Model Code Development Process</vt:lpstr>
      <vt:lpstr>Model Code Development Process</vt:lpstr>
      <vt:lpstr>Model Code Development Process</vt:lpstr>
      <vt:lpstr>Model Code Development Process</vt:lpstr>
      <vt:lpstr>Model Code Development Process</vt:lpstr>
      <vt:lpstr>How Model Codes Become Law</vt:lpstr>
      <vt:lpstr>Adoption of Model Codes </vt:lpstr>
      <vt:lpstr>Enforcement of Jurisdictional Codes </vt:lpstr>
      <vt:lpstr>Occupancy Classifications and Use   </vt:lpstr>
      <vt:lpstr>Occupancy Classifications and Use   </vt:lpstr>
      <vt:lpstr>Occupancy Classifications and Use   </vt:lpstr>
      <vt:lpstr>Occupancy Classifications and Use   </vt:lpstr>
      <vt:lpstr>Occupancy Classifications and Use</vt:lpstr>
      <vt:lpstr>Occupancy Classifications and Use </vt:lpstr>
      <vt:lpstr>Occupancy Classifications and Use </vt:lpstr>
      <vt:lpstr>Occupancy Classifications and Use </vt:lpstr>
      <vt:lpstr>Presenter’s Disclaimer</vt:lpstr>
      <vt:lpstr>Applicable Model Codes – 2024 New Construction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Summary of Fire Alarm System Requirements  </vt:lpstr>
      <vt:lpstr>Applicable Model Codes – 2024 Existing Construction   </vt:lpstr>
      <vt:lpstr>Richard Roberts.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 Karen Rodriguez</dc:creator>
  <cp:lastModifiedBy>Roberts, Richard (IL14)</cp:lastModifiedBy>
  <cp:revision>7</cp:revision>
  <dcterms:created xsi:type="dcterms:W3CDTF">2024-05-08T16:39:27Z</dcterms:created>
  <dcterms:modified xsi:type="dcterms:W3CDTF">2024-08-28T15:39:56Z</dcterms:modified>
</cp:coreProperties>
</file>