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  <p:sldMasterId id="2147483664" r:id="rId3"/>
  </p:sldMasterIdLst>
  <p:sldIdLst>
    <p:sldId id="256" r:id="rId4"/>
    <p:sldId id="257" r:id="rId5"/>
    <p:sldId id="262" r:id="rId6"/>
    <p:sldId id="258" r:id="rId7"/>
    <p:sldId id="265" r:id="rId8"/>
    <p:sldId id="259" r:id="rId9"/>
    <p:sldId id="263" r:id="rId10"/>
    <p:sldId id="267" r:id="rId11"/>
    <p:sldId id="266" r:id="rId12"/>
    <p:sldId id="264" r:id="rId13"/>
    <p:sldId id="268" r:id="rId14"/>
    <p:sldId id="269" r:id="rId15"/>
    <p:sldId id="270" r:id="rId16"/>
    <p:sldId id="271" r:id="rId17"/>
    <p:sldId id="261" r:id="rId18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6" autoAdjust="0"/>
    <p:restoredTop sz="94040"/>
  </p:normalViewPr>
  <p:slideViewPr>
    <p:cSldViewPr snapToGrid="0">
      <p:cViewPr varScale="1">
        <p:scale>
          <a:sx n="65" d="100"/>
          <a:sy n="65" d="100"/>
        </p:scale>
        <p:origin x="678" y="3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0041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7090A2-F4ED-5E86-00DC-BE5E6B13BA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70312" y="4057637"/>
            <a:ext cx="8080073" cy="1813098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10000" b="1" u="none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SUBTÍTULO.</a:t>
            </a:r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9E6D83F-9A42-00BE-15AD-5EDC97BC2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97242" y="6082029"/>
            <a:ext cx="663633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09619235-417C-487D-A61D-14C662427479}" type="slidenum">
              <a:rPr lang="es-MX" smtClean="0"/>
              <a:pPr/>
              <a:t>‹#›</a:t>
            </a:fld>
            <a:endParaRPr lang="es-MX" dirty="0"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FC216957-F8D4-3ECA-FD10-730C837D6B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9938" y="2800363"/>
            <a:ext cx="7450137" cy="16129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419" dirty="0"/>
              <a:t>TÍTULO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15509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15">
            <a:extLst>
              <a:ext uri="{FF2B5EF4-FFF2-40B4-BE49-F238E27FC236}">
                <a16:creationId xmlns:a16="http://schemas.microsoft.com/office/drawing/2014/main" id="{A18D89B0-21DE-247F-47F5-51A23D6E98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311" y="1261230"/>
            <a:ext cx="7836193" cy="75641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sz="4400" dirty="0"/>
              <a:t>TÍTULO </a:t>
            </a:r>
            <a:r>
              <a:rPr lang="es-ES" sz="4400" b="1" dirty="0"/>
              <a:t>SUBTÍTULO</a:t>
            </a:r>
            <a:r>
              <a:rPr lang="es-ES" sz="5400" b="1" dirty="0">
                <a:solidFill>
                  <a:srgbClr val="C00000"/>
                </a:solidFill>
              </a:rPr>
              <a:t>.</a:t>
            </a:r>
            <a:endParaRPr lang="es-MX" sz="4400" b="1" dirty="0">
              <a:solidFill>
                <a:srgbClr val="C00000"/>
              </a:solidFill>
            </a:endParaRPr>
          </a:p>
        </p:txBody>
      </p:sp>
      <p:sp>
        <p:nvSpPr>
          <p:cNvPr id="18" name="Marcador de texto 17">
            <a:extLst>
              <a:ext uri="{FF2B5EF4-FFF2-40B4-BE49-F238E27FC236}">
                <a16:creationId xmlns:a16="http://schemas.microsoft.com/office/drawing/2014/main" id="{3E2A6C38-2E90-9D0C-5E01-F7107341CD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0543" y="2385191"/>
            <a:ext cx="9307512" cy="37322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s-MX" sz="2400" dirty="0"/>
            </a:lvl1pPr>
          </a:lstStyle>
          <a:p>
            <a:endParaRPr lang="es-MX" sz="2800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2" name="Marcador de número de diapositiva 5">
            <a:extLst>
              <a:ext uri="{FF2B5EF4-FFF2-40B4-BE49-F238E27FC236}">
                <a16:creationId xmlns:a16="http://schemas.microsoft.com/office/drawing/2014/main" id="{2C29E50C-07A5-AF78-09B7-B33506AF3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97242" y="6082029"/>
            <a:ext cx="663633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09619235-417C-487D-A61D-14C662427479}" type="slidenum">
              <a:rPr lang="es-MX" smtClean="0"/>
              <a:pPr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99946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B046D8D-2D67-72B1-AE99-A1016450C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97242" y="6082029"/>
            <a:ext cx="663633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09619235-417C-487D-A61D-14C662427479}" type="slidenum">
              <a:rPr lang="es-MX" smtClean="0"/>
              <a:pPr/>
              <a:t>‹#›</a:t>
            </a:fld>
            <a:endParaRPr lang="es-MX" dirty="0"/>
          </a:p>
        </p:txBody>
      </p:sp>
      <p:sp>
        <p:nvSpPr>
          <p:cNvPr id="18" name="Título 15">
            <a:extLst>
              <a:ext uri="{FF2B5EF4-FFF2-40B4-BE49-F238E27FC236}">
                <a16:creationId xmlns:a16="http://schemas.microsoft.com/office/drawing/2014/main" id="{8EFF2E27-5884-3B18-BD97-A5A4F3290B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311" y="1261230"/>
            <a:ext cx="7836193" cy="75641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sz="4400" dirty="0"/>
              <a:t>TÍTULO </a:t>
            </a:r>
            <a:r>
              <a:rPr lang="es-ES" sz="4400" b="1" dirty="0"/>
              <a:t>SUBTÍTULO</a:t>
            </a:r>
            <a:r>
              <a:rPr lang="es-ES" sz="5400" b="1" dirty="0">
                <a:solidFill>
                  <a:srgbClr val="C00000"/>
                </a:solidFill>
              </a:rPr>
              <a:t>.</a:t>
            </a:r>
            <a:endParaRPr lang="es-MX" sz="4400" b="1" dirty="0">
              <a:solidFill>
                <a:srgbClr val="C00000"/>
              </a:solidFill>
            </a:endParaRPr>
          </a:p>
        </p:txBody>
      </p:sp>
      <p:sp>
        <p:nvSpPr>
          <p:cNvPr id="21" name="Marcador de texto 20">
            <a:extLst>
              <a:ext uri="{FF2B5EF4-FFF2-40B4-BE49-F238E27FC236}">
                <a16:creationId xmlns:a16="http://schemas.microsoft.com/office/drawing/2014/main" id="{0BA5A8F8-8EB8-BF8F-67FF-BCB7BD48FE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3925" y="2444750"/>
            <a:ext cx="9372600" cy="400208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SzPct val="200000"/>
              <a:buFont typeface="Wingdings" panose="05000000000000000000" pitchFamily="2" charset="2"/>
              <a:buChar char="§"/>
              <a:defRPr/>
            </a:lvl1pPr>
            <a:lvl2pPr marL="685800" indent="-228600">
              <a:buClr>
                <a:schemeClr val="accent1"/>
              </a:buClr>
              <a:buSzPct val="200000"/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accent1"/>
              </a:buClr>
              <a:buSzPct val="200000"/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chemeClr val="accent1"/>
              </a:buClr>
              <a:buSzPct val="200000"/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chemeClr val="accent1"/>
              </a:buClr>
              <a:buSzPct val="200000"/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10572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BEB135-82A1-6043-8731-7AD749225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97242" y="6082029"/>
            <a:ext cx="663633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09619235-417C-487D-A61D-14C662427479}" type="slidenum">
              <a:rPr lang="es-MX" smtClean="0"/>
              <a:pPr/>
              <a:t>‹#›</a:t>
            </a:fld>
            <a:endParaRPr lang="es-MX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42FD4DF-00E9-161E-12AF-264669D319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604" y="1215513"/>
            <a:ext cx="3579887" cy="5049078"/>
          </a:xfrm>
          <a:prstGeom prst="rect">
            <a:avLst/>
          </a:prstGeom>
        </p:spPr>
      </p:pic>
      <p:sp>
        <p:nvSpPr>
          <p:cNvPr id="12" name="Título 15">
            <a:extLst>
              <a:ext uri="{FF2B5EF4-FFF2-40B4-BE49-F238E27FC236}">
                <a16:creationId xmlns:a16="http://schemas.microsoft.com/office/drawing/2014/main" id="{5D766D84-C13B-2DB2-D8A5-7386C43EC6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2251" y="1258126"/>
            <a:ext cx="5808039" cy="75641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sz="4400" dirty="0"/>
              <a:t>TÍTULO </a:t>
            </a:r>
            <a:r>
              <a:rPr lang="es-ES" sz="4400" b="1" dirty="0"/>
              <a:t>SUBTÍTULO</a:t>
            </a:r>
            <a:r>
              <a:rPr lang="es-ES" sz="5400" b="1" dirty="0">
                <a:solidFill>
                  <a:srgbClr val="C00000"/>
                </a:solidFill>
              </a:rPr>
              <a:t>.</a:t>
            </a:r>
            <a:endParaRPr lang="es-MX" sz="4400" b="1" dirty="0">
              <a:solidFill>
                <a:srgbClr val="C00000"/>
              </a:solidFill>
            </a:endParaRPr>
          </a:p>
        </p:txBody>
      </p:sp>
      <p:sp>
        <p:nvSpPr>
          <p:cNvPr id="13" name="Marcador de texto 17">
            <a:extLst>
              <a:ext uri="{FF2B5EF4-FFF2-40B4-BE49-F238E27FC236}">
                <a16:creationId xmlns:a16="http://schemas.microsoft.com/office/drawing/2014/main" id="{BC68CA29-D757-9370-4822-F11A5B92AC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0543" y="2385191"/>
            <a:ext cx="5360987" cy="37322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s-MX" sz="2400" dirty="0"/>
            </a:lvl1pPr>
          </a:lstStyle>
          <a:p>
            <a:endParaRPr lang="es-MX" sz="2800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5" name="Marcador de posición de imagen 14">
            <a:extLst>
              <a:ext uri="{FF2B5EF4-FFF2-40B4-BE49-F238E27FC236}">
                <a16:creationId xmlns:a16="http://schemas.microsoft.com/office/drawing/2014/main" id="{77D59320-BF1B-E3B4-C4E5-6CF90ED87D9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53609" y="1215513"/>
            <a:ext cx="3063875" cy="4249738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30061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14">
            <a:extLst>
              <a:ext uri="{FF2B5EF4-FFF2-40B4-BE49-F238E27FC236}">
                <a16:creationId xmlns:a16="http://schemas.microsoft.com/office/drawing/2014/main" id="{47BCE812-51BC-B28C-F12E-9E7EB3234A7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343205" y="1304131"/>
            <a:ext cx="3063875" cy="4249738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9" name="Título 15">
            <a:extLst>
              <a:ext uri="{FF2B5EF4-FFF2-40B4-BE49-F238E27FC236}">
                <a16:creationId xmlns:a16="http://schemas.microsoft.com/office/drawing/2014/main" id="{7E54E620-76AE-CD12-A997-2E5DFF5CDB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8410" y="2086233"/>
            <a:ext cx="6835697" cy="75641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sz="4400" dirty="0"/>
              <a:t>NOMBRE APELLIDO</a:t>
            </a:r>
            <a:r>
              <a:rPr lang="es-ES" sz="5400" b="1" dirty="0">
                <a:solidFill>
                  <a:srgbClr val="C00000"/>
                </a:solidFill>
              </a:rPr>
              <a:t>.</a:t>
            </a:r>
            <a:endParaRPr lang="es-MX" sz="4400" b="1" dirty="0">
              <a:solidFill>
                <a:srgbClr val="C00000"/>
              </a:solidFill>
            </a:endParaRPr>
          </a:p>
        </p:txBody>
      </p:sp>
      <p:sp>
        <p:nvSpPr>
          <p:cNvPr id="12" name="Marcador de contenido 11">
            <a:extLst>
              <a:ext uri="{FF2B5EF4-FFF2-40B4-BE49-F238E27FC236}">
                <a16:creationId xmlns:a16="http://schemas.microsoft.com/office/drawing/2014/main" id="{A534AE83-52A9-461C-2ADC-BAB47A4FCF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888038" y="3802063"/>
            <a:ext cx="4683125" cy="46196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ct val="202000"/>
              <a:buFont typeface="Wingdings" panose="05000000000000000000" pitchFamily="2" charset="2"/>
              <a:buNone/>
              <a:tabLst/>
              <a:defRPr/>
            </a:pPr>
            <a:r>
              <a:rPr lang="es-419" sz="2800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  <a:cs typeface="Courier New" panose="02070309020205020404" pitchFamily="49" charset="0"/>
              </a:rPr>
              <a:t>contacto@correo.com</a:t>
            </a:r>
            <a:endParaRPr lang="es-MX" sz="2800" b="0" i="0" dirty="0">
              <a:solidFill>
                <a:srgbClr val="000000"/>
              </a:solidFill>
              <a:effectLst/>
              <a:latin typeface="Franklin Gothic Book" panose="020B0503020102020204" pitchFamily="34" charset="0"/>
              <a:cs typeface="Courier New" panose="02070309020205020404" pitchFamily="49" charset="0"/>
            </a:endParaRPr>
          </a:p>
        </p:txBody>
      </p:sp>
      <p:sp>
        <p:nvSpPr>
          <p:cNvPr id="13" name="Marcador de contenido 11">
            <a:extLst>
              <a:ext uri="{FF2B5EF4-FFF2-40B4-BE49-F238E27FC236}">
                <a16:creationId xmlns:a16="http://schemas.microsoft.com/office/drawing/2014/main" id="{37E9EC96-89B1-DD1C-A55D-3113AA0B551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888038" y="4383932"/>
            <a:ext cx="4683125" cy="46196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ct val="202000"/>
              <a:buFont typeface="Wingdings" panose="05000000000000000000" pitchFamily="2" charset="2"/>
              <a:buNone/>
              <a:tabLst/>
              <a:defRPr/>
            </a:pPr>
            <a:r>
              <a:rPr lang="es-419" sz="2800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  <a:cs typeface="Courier New" panose="02070309020205020404" pitchFamily="49" charset="0"/>
              </a:rPr>
              <a:t>0000 - 0000</a:t>
            </a:r>
            <a:endParaRPr lang="es-MX" sz="2800" b="0" i="0" dirty="0">
              <a:solidFill>
                <a:srgbClr val="000000"/>
              </a:solidFill>
              <a:effectLst/>
              <a:latin typeface="Franklin Gothic Book" panose="020B0503020102020204" pitchFamily="34" charset="0"/>
              <a:cs typeface="Courier New" panose="02070309020205020404" pitchFamily="49" charset="0"/>
            </a:endParaRPr>
          </a:p>
        </p:txBody>
      </p:sp>
      <p:sp>
        <p:nvSpPr>
          <p:cNvPr id="14" name="Marcador de contenido 11">
            <a:extLst>
              <a:ext uri="{FF2B5EF4-FFF2-40B4-BE49-F238E27FC236}">
                <a16:creationId xmlns:a16="http://schemas.microsoft.com/office/drawing/2014/main" id="{89DD60E0-27C0-CDF2-BB2D-56D20354D984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888037" y="4965801"/>
            <a:ext cx="4683125" cy="46196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ct val="202000"/>
              <a:buFont typeface="Wingdings" panose="05000000000000000000" pitchFamily="2" charset="2"/>
              <a:buNone/>
              <a:tabLst/>
              <a:defRPr/>
            </a:pPr>
            <a:r>
              <a:rPr lang="es-419" sz="2800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  <a:cs typeface="Courier New" panose="02070309020205020404" pitchFamily="49" charset="0"/>
              </a:rPr>
              <a:t>www.paginaweb.com</a:t>
            </a:r>
            <a:endParaRPr lang="es-MX" sz="2800" b="0" i="0" dirty="0">
              <a:solidFill>
                <a:srgbClr val="000000"/>
              </a:solidFill>
              <a:effectLst/>
              <a:latin typeface="Franklin Gothic Book" panose="020B0503020102020204" pitchFamily="34" charset="0"/>
              <a:cs typeface="Courier New" panose="02070309020205020404" pitchFamily="49" charset="0"/>
            </a:endParaRPr>
          </a:p>
        </p:txBody>
      </p:sp>
      <p:sp>
        <p:nvSpPr>
          <p:cNvPr id="19" name="Marcador de texto 18">
            <a:extLst>
              <a:ext uri="{FF2B5EF4-FFF2-40B4-BE49-F238E27FC236}">
                <a16:creationId xmlns:a16="http://schemas.microsoft.com/office/drawing/2014/main" id="{A3E64976-2F12-D197-DFF5-D9C2C751582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18099" y="3011488"/>
            <a:ext cx="6835697" cy="5329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5pPr marL="1828800" indent="0">
              <a:buNone/>
              <a:defRPr/>
            </a:lvl5pPr>
          </a:lstStyle>
          <a:p>
            <a:pPr lvl="0"/>
            <a:r>
              <a:rPr lang="es-ES" sz="2400" dirty="0"/>
              <a:t>INSTITUCIÓN</a:t>
            </a:r>
            <a:r>
              <a:rPr lang="es-ES" sz="3200" b="1" dirty="0">
                <a:solidFill>
                  <a:srgbClr val="C00000"/>
                </a:solidFill>
              </a:rPr>
              <a:t>.</a:t>
            </a:r>
            <a:endParaRPr lang="es-MX" dirty="0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B65639E3-935B-854F-95AB-DDB50806A9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223" y="5080548"/>
            <a:ext cx="333220" cy="324214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774A1857-FA32-D48C-FC29-3295E2C91A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007" y="4447135"/>
            <a:ext cx="229652" cy="337723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8F145BCB-D090-0B77-D367-349620CCA84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223" y="3894775"/>
            <a:ext cx="333220" cy="256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661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14">
            <a:extLst>
              <a:ext uri="{FF2B5EF4-FFF2-40B4-BE49-F238E27FC236}">
                <a16:creationId xmlns:a16="http://schemas.microsoft.com/office/drawing/2014/main" id="{47BCE812-51BC-B28C-F12E-9E7EB3234A7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343205" y="1304131"/>
            <a:ext cx="3063875" cy="4249738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9" name="Título 15">
            <a:extLst>
              <a:ext uri="{FF2B5EF4-FFF2-40B4-BE49-F238E27FC236}">
                <a16:creationId xmlns:a16="http://schemas.microsoft.com/office/drawing/2014/main" id="{7E54E620-76AE-CD12-A997-2E5DFF5CDB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8410" y="2086233"/>
            <a:ext cx="6835697" cy="75641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sz="4400" dirty="0"/>
              <a:t>NOMBRE APELLIDO</a:t>
            </a:r>
            <a:r>
              <a:rPr lang="es-ES" sz="5400" b="1" dirty="0">
                <a:solidFill>
                  <a:srgbClr val="C00000"/>
                </a:solidFill>
              </a:rPr>
              <a:t>.</a:t>
            </a:r>
            <a:endParaRPr lang="es-MX" sz="4400" b="1" dirty="0">
              <a:solidFill>
                <a:srgbClr val="C00000"/>
              </a:solidFill>
            </a:endParaRPr>
          </a:p>
        </p:txBody>
      </p:sp>
      <p:sp>
        <p:nvSpPr>
          <p:cNvPr id="12" name="Marcador de contenido 11">
            <a:extLst>
              <a:ext uri="{FF2B5EF4-FFF2-40B4-BE49-F238E27FC236}">
                <a16:creationId xmlns:a16="http://schemas.microsoft.com/office/drawing/2014/main" id="{A534AE83-52A9-461C-2ADC-BAB47A4FCF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888038" y="3802063"/>
            <a:ext cx="4683125" cy="46196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ct val="202000"/>
              <a:buFont typeface="Wingdings" panose="05000000000000000000" pitchFamily="2" charset="2"/>
              <a:buNone/>
              <a:tabLst/>
              <a:defRPr/>
            </a:pPr>
            <a:r>
              <a:rPr lang="es-419" sz="2800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  <a:cs typeface="Courier New" panose="02070309020205020404" pitchFamily="49" charset="0"/>
              </a:rPr>
              <a:t>contacto@correo.com</a:t>
            </a:r>
            <a:endParaRPr lang="es-MX" sz="2800" b="0" i="0" dirty="0">
              <a:solidFill>
                <a:srgbClr val="000000"/>
              </a:solidFill>
              <a:effectLst/>
              <a:latin typeface="Franklin Gothic Book" panose="020B0503020102020204" pitchFamily="34" charset="0"/>
              <a:cs typeface="Courier New" panose="02070309020205020404" pitchFamily="49" charset="0"/>
            </a:endParaRPr>
          </a:p>
        </p:txBody>
      </p:sp>
      <p:sp>
        <p:nvSpPr>
          <p:cNvPr id="13" name="Marcador de contenido 11">
            <a:extLst>
              <a:ext uri="{FF2B5EF4-FFF2-40B4-BE49-F238E27FC236}">
                <a16:creationId xmlns:a16="http://schemas.microsoft.com/office/drawing/2014/main" id="{37E9EC96-89B1-DD1C-A55D-3113AA0B551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888038" y="4383932"/>
            <a:ext cx="4683125" cy="46196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ct val="202000"/>
              <a:buFont typeface="Wingdings" panose="05000000000000000000" pitchFamily="2" charset="2"/>
              <a:buNone/>
              <a:tabLst/>
              <a:defRPr/>
            </a:pPr>
            <a:r>
              <a:rPr lang="es-419" sz="2800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  <a:cs typeface="Courier New" panose="02070309020205020404" pitchFamily="49" charset="0"/>
              </a:rPr>
              <a:t>0000 - 0000</a:t>
            </a:r>
            <a:endParaRPr lang="es-MX" sz="2800" b="0" i="0" dirty="0">
              <a:solidFill>
                <a:srgbClr val="000000"/>
              </a:solidFill>
              <a:effectLst/>
              <a:latin typeface="Franklin Gothic Book" panose="020B0503020102020204" pitchFamily="34" charset="0"/>
              <a:cs typeface="Courier New" panose="02070309020205020404" pitchFamily="49" charset="0"/>
            </a:endParaRPr>
          </a:p>
        </p:txBody>
      </p:sp>
      <p:sp>
        <p:nvSpPr>
          <p:cNvPr id="14" name="Marcador de contenido 11">
            <a:extLst>
              <a:ext uri="{FF2B5EF4-FFF2-40B4-BE49-F238E27FC236}">
                <a16:creationId xmlns:a16="http://schemas.microsoft.com/office/drawing/2014/main" id="{89DD60E0-27C0-CDF2-BB2D-56D20354D984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888037" y="4965801"/>
            <a:ext cx="4683125" cy="46196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ct val="202000"/>
              <a:buFont typeface="Wingdings" panose="05000000000000000000" pitchFamily="2" charset="2"/>
              <a:buNone/>
              <a:tabLst/>
              <a:defRPr/>
            </a:pPr>
            <a:r>
              <a:rPr lang="es-419" sz="2800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  <a:cs typeface="Courier New" panose="02070309020205020404" pitchFamily="49" charset="0"/>
              </a:rPr>
              <a:t>www.paginaweb.com</a:t>
            </a:r>
            <a:endParaRPr lang="es-MX" sz="2800" b="0" i="0" dirty="0">
              <a:solidFill>
                <a:srgbClr val="000000"/>
              </a:solidFill>
              <a:effectLst/>
              <a:latin typeface="Franklin Gothic Book" panose="020B0503020102020204" pitchFamily="34" charset="0"/>
              <a:cs typeface="Courier New" panose="02070309020205020404" pitchFamily="49" charset="0"/>
            </a:endParaRPr>
          </a:p>
        </p:txBody>
      </p:sp>
      <p:sp>
        <p:nvSpPr>
          <p:cNvPr id="19" name="Marcador de texto 18">
            <a:extLst>
              <a:ext uri="{FF2B5EF4-FFF2-40B4-BE49-F238E27FC236}">
                <a16:creationId xmlns:a16="http://schemas.microsoft.com/office/drawing/2014/main" id="{A3E64976-2F12-D197-DFF5-D9C2C751582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18099" y="3011488"/>
            <a:ext cx="6835697" cy="5329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5pPr marL="1828800" indent="0">
              <a:buNone/>
              <a:defRPr/>
            </a:lvl5pPr>
          </a:lstStyle>
          <a:p>
            <a:pPr lvl="0"/>
            <a:r>
              <a:rPr lang="es-ES" sz="2400" dirty="0"/>
              <a:t>INSTITUCIÓN</a:t>
            </a:r>
            <a:r>
              <a:rPr lang="es-ES" sz="3200" b="1" dirty="0">
                <a:solidFill>
                  <a:srgbClr val="C00000"/>
                </a:solidFill>
              </a:rPr>
              <a:t>.</a:t>
            </a:r>
            <a:endParaRPr lang="es-MX" dirty="0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B65639E3-935B-854F-95AB-DDB50806A9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223" y="5080548"/>
            <a:ext cx="333220" cy="324214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774A1857-FA32-D48C-FC29-3295E2C91A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007" y="4447135"/>
            <a:ext cx="229652" cy="337723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8F145BCB-D090-0B77-D367-349620CCA84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223" y="3894775"/>
            <a:ext cx="333220" cy="256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120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jp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B2EEB8F-3806-0B7F-4DCF-12DA49174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088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0B3DD692-224B-7734-0C1E-B8A381F50D0D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" y="0"/>
            <a:ext cx="121865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541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1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3578C2E4-2B3D-73DB-340A-45573D0CB52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18CD0D2-D74C-9C2F-7320-8B8959B4AC7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397" y="1304026"/>
            <a:ext cx="3579887" cy="5049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812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lgian.com/" TargetMode="External"/><Relationship Id="rId2" Type="http://schemas.openxmlformats.org/officeDocument/2006/relationships/hyperlink" Target="mailto:Tparrish@telgian.com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g"/><Relationship Id="rId4" Type="http://schemas.openxmlformats.org/officeDocument/2006/relationships/hyperlink" Target="http://www.afaa.org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l.com/" TargetMode="External"/><Relationship Id="rId2" Type="http://schemas.openxmlformats.org/officeDocument/2006/relationships/hyperlink" Target="http://www.nfpa.org/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lgian.com/" TargetMode="External"/><Relationship Id="rId2" Type="http://schemas.openxmlformats.org/officeDocument/2006/relationships/hyperlink" Target="mailto:Tparrish@telgian.com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hyperlink" Target="http://www.afaa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1318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0B4957-F09A-D235-C6CA-7CF812AF35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dirty="0"/>
              <a:t>Aspirating</a:t>
            </a:r>
            <a:r>
              <a:rPr lang="es-MX" dirty="0"/>
              <a:t> </a:t>
            </a:r>
            <a:r>
              <a:rPr lang="en-US" dirty="0"/>
              <a:t>Smoke</a:t>
            </a:r>
            <a:r>
              <a:rPr lang="es-MX" dirty="0"/>
              <a:t> </a:t>
            </a:r>
            <a:r>
              <a:rPr lang="en-US" dirty="0"/>
              <a:t>Detection</a:t>
            </a:r>
            <a:r>
              <a:rPr lang="es-MX" dirty="0"/>
              <a:t> </a:t>
            </a:r>
            <a:r>
              <a:rPr lang="es-MX" dirty="0" err="1"/>
              <a:t>for</a:t>
            </a:r>
            <a:r>
              <a:rPr lang="es-MX" dirty="0"/>
              <a:t> </a:t>
            </a:r>
            <a:r>
              <a:rPr lang="es-MX" dirty="0" err="1"/>
              <a:t>Lithium</a:t>
            </a:r>
            <a:r>
              <a:rPr lang="es-MX" dirty="0"/>
              <a:t> </a:t>
            </a:r>
            <a:r>
              <a:rPr lang="es-MX" dirty="0" err="1"/>
              <a:t>Battery</a:t>
            </a:r>
            <a:r>
              <a:rPr lang="es-MX" dirty="0"/>
              <a:t> Storage </a:t>
            </a:r>
            <a:r>
              <a:rPr lang="en-US" dirty="0"/>
              <a:t>Applications</a:t>
            </a:r>
          </a:p>
        </p:txBody>
      </p:sp>
    </p:spTree>
    <p:extLst>
      <p:ext uri="{BB962C8B-B14F-4D97-AF65-F5344CB8AC3E}">
        <p14:creationId xmlns:p14="http://schemas.microsoft.com/office/powerpoint/2010/main" val="3633938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E4A5EE83-1552-78A8-52B6-FAF93C56E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NOMBRE APELLIDO</a:t>
            </a:r>
            <a:r>
              <a:rPr lang="es-ES" sz="4800" b="1" dirty="0">
                <a:solidFill>
                  <a:srgbClr val="C00000"/>
                </a:solidFill>
              </a:rPr>
              <a:t>.</a:t>
            </a:r>
            <a:endParaRPr lang="es-MX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373525A-0A96-BC96-7CCF-CAB0312245F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s-MX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Tparrish@telgian.com</a:t>
            </a:r>
            <a:r>
              <a:rPr lang="es-MX" dirty="0"/>
              <a:t>		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60280417-45B1-32F2-5C40-95DD3DD81268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s-MX" dirty="0"/>
              <a:t>+</a:t>
            </a:r>
            <a:r>
              <a:rPr lang="es-MX" dirty="0">
                <a:solidFill>
                  <a:srgbClr val="0070C0"/>
                </a:solidFill>
              </a:rPr>
              <a:t>1-248-467-6663</a:t>
            </a:r>
            <a:r>
              <a:rPr lang="es-MX" dirty="0"/>
              <a:t>	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A279A06-FA3F-8F0C-15FE-4428D98272AB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738117" y="4965801"/>
            <a:ext cx="4998377" cy="461962"/>
          </a:xfrm>
        </p:spPr>
        <p:txBody>
          <a:bodyPr/>
          <a:lstStyle/>
          <a:p>
            <a:r>
              <a:rPr lang="es-MX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www.Telgian.com</a:t>
            </a:r>
            <a:r>
              <a:rPr lang="es-MX" dirty="0">
                <a:solidFill>
                  <a:srgbClr val="0070C0"/>
                </a:solidFill>
              </a:rPr>
              <a:t> / </a:t>
            </a:r>
            <a:r>
              <a:rPr lang="es-MX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www.afaa.org</a:t>
            </a:r>
            <a:r>
              <a:rPr lang="es-MX" dirty="0"/>
              <a:t>	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F831AF79-A4AB-EC0B-ECFC-D0527C286B2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18410" y="2789419"/>
            <a:ext cx="6835697" cy="532935"/>
          </a:xfrm>
        </p:spPr>
        <p:txBody>
          <a:bodyPr/>
          <a:lstStyle/>
          <a:p>
            <a:r>
              <a:rPr lang="es-ES" dirty="0"/>
              <a:t>INSTITUCIÓN</a:t>
            </a:r>
            <a:r>
              <a:rPr lang="es-ES" sz="4800" b="1" dirty="0">
                <a:solidFill>
                  <a:srgbClr val="C00000"/>
                </a:solidFill>
              </a:rPr>
              <a:t>.</a:t>
            </a:r>
            <a:endParaRPr lang="es-MX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E31FED-8830-056B-D8C4-6A27E9812F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056" y="1384598"/>
            <a:ext cx="3063875" cy="4169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789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B7B4E6-0AFD-01F7-99E8-C4CB79D5D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311" y="1261230"/>
            <a:ext cx="9786127" cy="756414"/>
          </a:xfrm>
        </p:spPr>
        <p:txBody>
          <a:bodyPr>
            <a:normAutofit fontScale="90000"/>
          </a:bodyPr>
          <a:lstStyle/>
          <a:p>
            <a:r>
              <a:rPr lang="es-MX" dirty="0" err="1"/>
              <a:t>Aspirating</a:t>
            </a:r>
            <a:r>
              <a:rPr lang="es-MX" dirty="0"/>
              <a:t> </a:t>
            </a:r>
            <a:r>
              <a:rPr lang="en-US" dirty="0"/>
              <a:t>Smoke</a:t>
            </a:r>
            <a:r>
              <a:rPr lang="es-MX" dirty="0"/>
              <a:t> </a:t>
            </a:r>
            <a:r>
              <a:rPr lang="es-MX" dirty="0" err="1"/>
              <a:t>Detection</a:t>
            </a:r>
            <a:r>
              <a:rPr lang="es-MX" dirty="0"/>
              <a:t> </a:t>
            </a:r>
            <a:r>
              <a:rPr lang="es-MX" dirty="0" err="1"/>
              <a:t>for</a:t>
            </a:r>
            <a:r>
              <a:rPr lang="es-MX" dirty="0"/>
              <a:t> </a:t>
            </a:r>
            <a:r>
              <a:rPr lang="es-MX" dirty="0" err="1"/>
              <a:t>Lithium</a:t>
            </a:r>
            <a:r>
              <a:rPr lang="es-MX" dirty="0"/>
              <a:t> </a:t>
            </a:r>
            <a:r>
              <a:rPr lang="es-MX" dirty="0" err="1"/>
              <a:t>Battery</a:t>
            </a:r>
            <a:r>
              <a:rPr lang="es-MX" dirty="0"/>
              <a:t> Storage </a:t>
            </a:r>
            <a:r>
              <a:rPr lang="es-MX" dirty="0" err="1"/>
              <a:t>Applications</a:t>
            </a:r>
            <a:endParaRPr lang="es-MX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394E5F0-E0CA-75AE-FF53-63D06C09B4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sz="2800" i="1" dirty="0">
                <a:solidFill>
                  <a:srgbClr val="152C7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Comments and opinions are those of the presenter and do not necessarily reflect any official position of UL or employees, nor NFPA or employees or technical committees.</a:t>
            </a:r>
          </a:p>
          <a:p>
            <a:pPr marL="0" lvl="0" indent="0">
              <a:buNone/>
            </a:pPr>
            <a:endParaRPr lang="en-US" sz="2800" i="1" dirty="0">
              <a:solidFill>
                <a:srgbClr val="152C7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buNone/>
            </a:pPr>
            <a:r>
              <a:rPr lang="en-US" sz="2800" dirty="0">
                <a:solidFill>
                  <a:srgbClr val="152C7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 presentation is not intended to cover all revisions, editorial changes, details, requirements or exceptions to any standards or codes.</a:t>
            </a:r>
          </a:p>
          <a:p>
            <a:pPr marL="0" lvl="0" indent="0">
              <a:buNone/>
            </a:pPr>
            <a:r>
              <a:rPr lang="en-US" sz="2800" dirty="0">
                <a:solidFill>
                  <a:srgbClr val="152C7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is always recommended to purchase and/or refer to relevant NFPA and UL publications.   </a:t>
            </a:r>
            <a:r>
              <a:rPr lang="en-US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www.nfpa.org</a:t>
            </a:r>
            <a:r>
              <a:rPr lang="en-US" dirty="0">
                <a:solidFill>
                  <a:srgbClr val="0070C0"/>
                </a:solidFill>
              </a:rPr>
              <a:t>    </a:t>
            </a:r>
            <a:r>
              <a:rPr lang="en-US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www.ul.com</a:t>
            </a:r>
            <a:r>
              <a:rPr lang="en-US" dirty="0">
                <a:solidFill>
                  <a:srgbClr val="0070C0"/>
                </a:solidFill>
              </a:rPr>
              <a:t>  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780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B7B4E6-0AFD-01F7-99E8-C4CB79D5D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311" y="1261230"/>
            <a:ext cx="9786127" cy="756414"/>
          </a:xfrm>
        </p:spPr>
        <p:txBody>
          <a:bodyPr>
            <a:normAutofit fontScale="90000"/>
          </a:bodyPr>
          <a:lstStyle/>
          <a:p>
            <a:r>
              <a:rPr lang="es-MX" dirty="0" err="1"/>
              <a:t>Aspirating</a:t>
            </a:r>
            <a:r>
              <a:rPr lang="es-MX" dirty="0"/>
              <a:t> </a:t>
            </a:r>
            <a:r>
              <a:rPr lang="en-US" dirty="0"/>
              <a:t>Smoke</a:t>
            </a:r>
            <a:r>
              <a:rPr lang="es-MX" dirty="0"/>
              <a:t> </a:t>
            </a:r>
            <a:r>
              <a:rPr lang="es-MX" dirty="0" err="1"/>
              <a:t>Detection</a:t>
            </a:r>
            <a:r>
              <a:rPr lang="es-MX" dirty="0"/>
              <a:t> </a:t>
            </a:r>
            <a:r>
              <a:rPr lang="es-MX" dirty="0" err="1"/>
              <a:t>for</a:t>
            </a:r>
            <a:r>
              <a:rPr lang="es-MX" dirty="0"/>
              <a:t> </a:t>
            </a:r>
            <a:r>
              <a:rPr lang="es-MX" dirty="0" err="1"/>
              <a:t>Lithium</a:t>
            </a:r>
            <a:r>
              <a:rPr lang="es-MX" dirty="0"/>
              <a:t> </a:t>
            </a:r>
            <a:r>
              <a:rPr lang="es-MX" dirty="0" err="1"/>
              <a:t>Battery</a:t>
            </a:r>
            <a:r>
              <a:rPr lang="es-MX" dirty="0"/>
              <a:t> Storage </a:t>
            </a:r>
            <a:r>
              <a:rPr lang="es-MX" dirty="0" err="1"/>
              <a:t>Applications</a:t>
            </a:r>
            <a:endParaRPr lang="es-MX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394E5F0-E0CA-75AE-FF53-63D06C09B4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MX" dirty="0"/>
              <a:t>Key </a:t>
            </a:r>
            <a:r>
              <a:rPr lang="es-MX" dirty="0" err="1"/>
              <a:t>Points</a:t>
            </a:r>
            <a:r>
              <a:rPr lang="es-MX" dirty="0"/>
              <a:t> </a:t>
            </a:r>
            <a:r>
              <a:rPr lang="es-MX" dirty="0" err="1"/>
              <a:t>for</a:t>
            </a:r>
            <a:r>
              <a:rPr lang="es-MX" dirty="0"/>
              <a:t> </a:t>
            </a:r>
            <a:r>
              <a:rPr lang="es-MX" dirty="0" err="1"/>
              <a:t>this</a:t>
            </a:r>
            <a:r>
              <a:rPr lang="es-MX" dirty="0"/>
              <a:t> sesión:</a:t>
            </a:r>
          </a:p>
          <a:p>
            <a:r>
              <a:rPr lang="es-MX" dirty="0"/>
              <a:t>	</a:t>
            </a:r>
          </a:p>
          <a:p>
            <a:pPr marL="1028700" lvl="1" indent="-342900"/>
            <a:r>
              <a:rPr lang="es-MX" dirty="0" err="1"/>
              <a:t>What</a:t>
            </a:r>
            <a:r>
              <a:rPr lang="es-MX" dirty="0"/>
              <a:t> </a:t>
            </a:r>
            <a:r>
              <a:rPr lang="es-MX" dirty="0" err="1"/>
              <a:t>is</a:t>
            </a:r>
            <a:r>
              <a:rPr lang="es-MX" dirty="0"/>
              <a:t> </a:t>
            </a:r>
            <a:r>
              <a:rPr lang="es-MX" dirty="0" err="1"/>
              <a:t>aspirating</a:t>
            </a:r>
            <a:r>
              <a:rPr lang="es-MX" dirty="0"/>
              <a:t> </a:t>
            </a:r>
            <a:r>
              <a:rPr lang="es-MX" dirty="0" err="1"/>
              <a:t>smoke</a:t>
            </a:r>
            <a:r>
              <a:rPr lang="es-MX" dirty="0"/>
              <a:t> </a:t>
            </a:r>
            <a:r>
              <a:rPr lang="es-MX" dirty="0" err="1"/>
              <a:t>detection</a:t>
            </a:r>
            <a:r>
              <a:rPr lang="es-MX" dirty="0"/>
              <a:t> ?</a:t>
            </a:r>
          </a:p>
          <a:p>
            <a:pPr marL="1028700" lvl="1" indent="-342900"/>
            <a:r>
              <a:rPr lang="es-MX" dirty="0" err="1"/>
              <a:t>What</a:t>
            </a:r>
            <a:r>
              <a:rPr lang="es-MX" dirty="0"/>
              <a:t> are </a:t>
            </a:r>
            <a:r>
              <a:rPr lang="es-MX" dirty="0" err="1"/>
              <a:t>the</a:t>
            </a:r>
            <a:r>
              <a:rPr lang="es-MX" dirty="0"/>
              <a:t> new </a:t>
            </a:r>
            <a:r>
              <a:rPr lang="es-MX" dirty="0" err="1"/>
              <a:t>maximuim</a:t>
            </a:r>
            <a:r>
              <a:rPr lang="es-MX" dirty="0"/>
              <a:t> </a:t>
            </a:r>
            <a:r>
              <a:rPr lang="es-MX" dirty="0" err="1"/>
              <a:t>sampling</a:t>
            </a:r>
            <a:r>
              <a:rPr lang="es-MX" dirty="0"/>
              <a:t> times </a:t>
            </a:r>
            <a:r>
              <a:rPr lang="es-MX" dirty="0" err="1"/>
              <a:t>allowed</a:t>
            </a:r>
            <a:r>
              <a:rPr lang="es-MX" dirty="0"/>
              <a:t> ?</a:t>
            </a:r>
          </a:p>
          <a:p>
            <a:pPr marL="1028700" lvl="1" indent="-342900"/>
            <a:r>
              <a:rPr lang="es-MX" dirty="0" err="1"/>
              <a:t>How</a:t>
            </a:r>
            <a:r>
              <a:rPr lang="es-MX" dirty="0"/>
              <a:t> do I </a:t>
            </a:r>
            <a:r>
              <a:rPr lang="es-MX" dirty="0" err="1"/>
              <a:t>apply</a:t>
            </a:r>
            <a:r>
              <a:rPr lang="es-MX" dirty="0"/>
              <a:t> </a:t>
            </a:r>
            <a:r>
              <a:rPr lang="es-MX" dirty="0" err="1"/>
              <a:t>these</a:t>
            </a:r>
            <a:r>
              <a:rPr lang="es-MX" dirty="0"/>
              <a:t> </a:t>
            </a:r>
            <a:r>
              <a:rPr lang="es-MX" dirty="0" err="1"/>
              <a:t>systems</a:t>
            </a:r>
            <a:r>
              <a:rPr lang="es-MX" dirty="0"/>
              <a:t> </a:t>
            </a:r>
            <a:r>
              <a:rPr lang="es-MX" dirty="0" err="1"/>
              <a:t>to</a:t>
            </a:r>
            <a:r>
              <a:rPr lang="es-MX" dirty="0"/>
              <a:t> Energy Storage ?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41987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7CD227-5C93-2A13-F071-640BEEC51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311" y="1261230"/>
            <a:ext cx="9803929" cy="756414"/>
          </a:xfrm>
        </p:spPr>
        <p:txBody>
          <a:bodyPr>
            <a:normAutofit fontScale="90000"/>
          </a:bodyPr>
          <a:lstStyle/>
          <a:p>
            <a:r>
              <a:rPr lang="es-MX" dirty="0" err="1"/>
              <a:t>Aspirating</a:t>
            </a:r>
            <a:r>
              <a:rPr lang="es-MX" dirty="0"/>
              <a:t> </a:t>
            </a:r>
            <a:r>
              <a:rPr lang="en-US" dirty="0"/>
              <a:t>Smoke</a:t>
            </a:r>
            <a:r>
              <a:rPr lang="es-MX" dirty="0"/>
              <a:t> </a:t>
            </a:r>
            <a:r>
              <a:rPr lang="es-MX" dirty="0" err="1"/>
              <a:t>Detection</a:t>
            </a:r>
            <a:r>
              <a:rPr lang="es-MX" dirty="0"/>
              <a:t> </a:t>
            </a:r>
            <a:r>
              <a:rPr lang="es-MX" dirty="0" err="1"/>
              <a:t>for</a:t>
            </a:r>
            <a:r>
              <a:rPr lang="es-MX" dirty="0"/>
              <a:t> </a:t>
            </a:r>
            <a:r>
              <a:rPr lang="es-MX" dirty="0" err="1"/>
              <a:t>Lithium</a:t>
            </a:r>
            <a:r>
              <a:rPr lang="es-MX" dirty="0"/>
              <a:t> </a:t>
            </a:r>
            <a:r>
              <a:rPr lang="es-MX" dirty="0" err="1"/>
              <a:t>Battery</a:t>
            </a:r>
            <a:r>
              <a:rPr lang="es-MX" dirty="0"/>
              <a:t> Storage </a:t>
            </a:r>
            <a:r>
              <a:rPr lang="es-MX" dirty="0" err="1"/>
              <a:t>Applications</a:t>
            </a:r>
            <a:endParaRPr lang="es-MX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25876B1-5A2D-FA3F-367B-996DDE4032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65731" y="2518774"/>
            <a:ext cx="3638295" cy="400208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A method of smoke detection, where a sample of air is continuously drawn from the protected area through a network of sampling pipes and passed through a high sensitivity laser detection chamber</a:t>
            </a:r>
          </a:p>
          <a:p>
            <a:endParaRPr lang="es-MX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E9EB6DF-D6D0-A822-E71E-14A4C71B9FC1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23420" y="2518774"/>
            <a:ext cx="5410200" cy="363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2177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7CD227-5C93-2A13-F071-640BEEC51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311" y="1261230"/>
            <a:ext cx="9803929" cy="756414"/>
          </a:xfrm>
        </p:spPr>
        <p:txBody>
          <a:bodyPr>
            <a:normAutofit fontScale="90000"/>
          </a:bodyPr>
          <a:lstStyle/>
          <a:p>
            <a:r>
              <a:rPr lang="es-MX" dirty="0" err="1"/>
              <a:t>Aspirating</a:t>
            </a:r>
            <a:r>
              <a:rPr lang="es-MX" dirty="0"/>
              <a:t> </a:t>
            </a:r>
            <a:r>
              <a:rPr lang="en-US" dirty="0"/>
              <a:t>Smoke</a:t>
            </a:r>
            <a:r>
              <a:rPr lang="es-MX" dirty="0"/>
              <a:t> </a:t>
            </a:r>
            <a:r>
              <a:rPr lang="es-MX" dirty="0" err="1"/>
              <a:t>Detection</a:t>
            </a:r>
            <a:r>
              <a:rPr lang="es-MX" dirty="0"/>
              <a:t> </a:t>
            </a:r>
            <a:r>
              <a:rPr lang="es-MX" dirty="0" err="1"/>
              <a:t>for</a:t>
            </a:r>
            <a:r>
              <a:rPr lang="es-MX" dirty="0"/>
              <a:t> </a:t>
            </a:r>
            <a:r>
              <a:rPr lang="es-MX" dirty="0" err="1"/>
              <a:t>Lithium</a:t>
            </a:r>
            <a:r>
              <a:rPr lang="es-MX" dirty="0"/>
              <a:t> </a:t>
            </a:r>
            <a:r>
              <a:rPr lang="es-MX" dirty="0" err="1"/>
              <a:t>Battery</a:t>
            </a:r>
            <a:r>
              <a:rPr lang="es-MX" dirty="0"/>
              <a:t> Storage </a:t>
            </a:r>
            <a:r>
              <a:rPr lang="es-MX" dirty="0" err="1"/>
              <a:t>Applications</a:t>
            </a:r>
            <a:endParaRPr lang="es-MX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0E7AF63-4BDC-A1DD-B390-6E05DB226733}"/>
              </a:ext>
            </a:extLst>
          </p:cNvPr>
          <p:cNvGrpSpPr/>
          <p:nvPr/>
        </p:nvGrpSpPr>
        <p:grpSpPr>
          <a:xfrm>
            <a:off x="347179" y="2254215"/>
            <a:ext cx="4989054" cy="4491317"/>
            <a:chOff x="4642039" y="2487354"/>
            <a:chExt cx="5793490" cy="5503890"/>
          </a:xfrm>
        </p:grpSpPr>
        <p:sp>
          <p:nvSpPr>
            <p:cNvPr id="6" name="Text Box 79">
              <a:extLst>
                <a:ext uri="{FF2B5EF4-FFF2-40B4-BE49-F238E27FC236}">
                  <a16:creationId xmlns:a16="http://schemas.microsoft.com/office/drawing/2014/main" id="{CC04B09B-83A3-3B38-DE2B-F3E888BE91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20401" y="7246507"/>
              <a:ext cx="1715128" cy="291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7976" tIns="43989" rIns="87976" bIns="43989" anchor="ctr">
              <a:spAutoFit/>
            </a:bodyPr>
            <a:lstStyle>
              <a:lvl1pPr defTabSz="10556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1pPr>
              <a:lvl2pPr marL="811213" indent="-311150" defTabSz="10556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2pPr>
              <a:lvl3pPr marL="1249363" indent="-250825" defTabSz="10556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3pPr>
              <a:lvl4pPr marL="1747838" indent="-249238" defTabSz="10556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4pPr>
              <a:lvl5pPr marL="2247900" indent="-249238" defTabSz="10556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5pPr>
              <a:lvl6pPr marL="2705100" indent="-249238" defTabSz="105568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6pPr>
              <a:lvl7pPr marL="3162300" indent="-249238" defTabSz="105568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7pPr>
              <a:lvl8pPr marL="3619500" indent="-249238" defTabSz="105568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8pPr>
              <a:lvl9pPr marL="4076700" indent="-249238" defTabSz="105568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GB" sz="1167" b="1">
                  <a:latin typeface="Arial" charset="0"/>
                </a:rPr>
                <a:t>Detection Chamber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6C4A509-3F63-62BF-6924-0B56A720483D}"/>
                </a:ext>
              </a:extLst>
            </p:cNvPr>
            <p:cNvGrpSpPr/>
            <p:nvPr/>
          </p:nvGrpSpPr>
          <p:grpSpPr>
            <a:xfrm>
              <a:off x="4642039" y="2487354"/>
              <a:ext cx="5652241" cy="5503890"/>
              <a:chOff x="4642039" y="2487354"/>
              <a:chExt cx="5652241" cy="5503890"/>
            </a:xfrm>
          </p:grpSpPr>
          <p:pic>
            <p:nvPicPr>
              <p:cNvPr id="8" name="Picture 2">
                <a:extLst>
                  <a:ext uri="{FF2B5EF4-FFF2-40B4-BE49-F238E27FC236}">
                    <a16:creationId xmlns:a16="http://schemas.microsoft.com/office/drawing/2014/main" id="{CDA8DB5E-7A96-AAB6-0E87-D73885E89C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87716" y="3125557"/>
                <a:ext cx="2116138" cy="48656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9" name="Text Box 10">
                <a:extLst>
                  <a:ext uri="{FF2B5EF4-FFF2-40B4-BE49-F238E27FC236}">
                    <a16:creationId xmlns:a16="http://schemas.microsoft.com/office/drawing/2014/main" id="{FA4FE8F3-7C21-1257-685F-5FCC000762F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498484" y="3048110"/>
                <a:ext cx="841437" cy="2919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87976" tIns="43989" rIns="87976" bIns="43989" anchor="ctr">
                <a:spAutoFit/>
              </a:bodyPr>
              <a:lstStyle>
                <a:lvl1pPr defTabSz="1055688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1pPr>
                <a:lvl2pPr marL="811213" indent="-311150" defTabSz="1055688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2pPr>
                <a:lvl3pPr marL="1249363" indent="-250825" defTabSz="1055688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3pPr>
                <a:lvl4pPr marL="1747838" indent="-249238" defTabSz="1055688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4pPr>
                <a:lvl5pPr marL="2247900" indent="-249238" defTabSz="1055688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5pPr>
                <a:lvl6pPr marL="2705100" indent="-249238" defTabSz="1055688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6pPr>
                <a:lvl7pPr marL="3162300" indent="-249238" defTabSz="1055688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7pPr>
                <a:lvl8pPr marL="3619500" indent="-249238" defTabSz="1055688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8pPr>
                <a:lvl9pPr marL="4076700" indent="-249238" defTabSz="1055688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9pPr>
              </a:lstStyle>
              <a:p>
                <a:pPr eaLnBrk="1" hangingPunct="1">
                  <a:buFontTx/>
                  <a:buNone/>
                </a:pPr>
                <a:r>
                  <a:rPr lang="en-GB" sz="1167" b="1">
                    <a:latin typeface="Arial" charset="0"/>
                  </a:rPr>
                  <a:t>Exhaust</a:t>
                </a:r>
              </a:p>
            </p:txBody>
          </p:sp>
          <p:sp>
            <p:nvSpPr>
              <p:cNvPr id="10" name="Text Box 73">
                <a:extLst>
                  <a:ext uri="{FF2B5EF4-FFF2-40B4-BE49-F238E27FC236}">
                    <a16:creationId xmlns:a16="http://schemas.microsoft.com/office/drawing/2014/main" id="{CC61D734-C5FD-AEDF-2F61-4BDA962B3A4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824811" y="3140466"/>
                <a:ext cx="933778" cy="2919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87976" tIns="43989" rIns="87976" bIns="43989" anchor="ctr">
                <a:spAutoFit/>
              </a:bodyPr>
              <a:lstStyle>
                <a:lvl1pPr defTabSz="1055688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1pPr>
                <a:lvl2pPr marL="811213" indent="-311150" defTabSz="1055688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2pPr>
                <a:lvl3pPr marL="1249363" indent="-250825" defTabSz="1055688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3pPr>
                <a:lvl4pPr marL="1747838" indent="-249238" defTabSz="1055688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4pPr>
                <a:lvl5pPr marL="2247900" indent="-249238" defTabSz="1055688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5pPr>
                <a:lvl6pPr marL="2705100" indent="-249238" defTabSz="1055688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6pPr>
                <a:lvl7pPr marL="3162300" indent="-249238" defTabSz="1055688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7pPr>
                <a:lvl8pPr marL="3619500" indent="-249238" defTabSz="1055688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8pPr>
                <a:lvl9pPr marL="4076700" indent="-249238" defTabSz="1055688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9pPr>
              </a:lstStyle>
              <a:p>
                <a:pPr eaLnBrk="1" hangingPunct="1">
                  <a:buFontTx/>
                  <a:buNone/>
                </a:pPr>
                <a:r>
                  <a:rPr lang="en-GB" sz="1167" b="1">
                    <a:latin typeface="Arial" charset="0"/>
                  </a:rPr>
                  <a:t>Pipe Inlet</a:t>
                </a:r>
              </a:p>
            </p:txBody>
          </p:sp>
          <p:sp>
            <p:nvSpPr>
              <p:cNvPr id="11" name="Text Box 76">
                <a:extLst>
                  <a:ext uri="{FF2B5EF4-FFF2-40B4-BE49-F238E27FC236}">
                    <a16:creationId xmlns:a16="http://schemas.microsoft.com/office/drawing/2014/main" id="{CD6920E3-8ED0-5221-CBA8-31767287A9A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10277" y="6954649"/>
                <a:ext cx="638996" cy="2919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87976" tIns="43989" rIns="87976" bIns="43989" anchor="ctr">
                <a:spAutoFit/>
              </a:bodyPr>
              <a:lstStyle>
                <a:lvl1pPr defTabSz="1055688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1pPr>
                <a:lvl2pPr marL="811213" indent="-311150" defTabSz="1055688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2pPr>
                <a:lvl3pPr marL="1249363" indent="-250825" defTabSz="1055688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3pPr>
                <a:lvl4pPr marL="1747838" indent="-249238" defTabSz="1055688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4pPr>
                <a:lvl5pPr marL="2247900" indent="-249238" defTabSz="1055688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5pPr>
                <a:lvl6pPr marL="2705100" indent="-249238" defTabSz="1055688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6pPr>
                <a:lvl7pPr marL="3162300" indent="-249238" defTabSz="1055688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7pPr>
                <a:lvl8pPr marL="3619500" indent="-249238" defTabSz="1055688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8pPr>
                <a:lvl9pPr marL="4076700" indent="-249238" defTabSz="1055688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9pPr>
              </a:lstStyle>
              <a:p>
                <a:pPr eaLnBrk="1" hangingPunct="1">
                  <a:buFontTx/>
                  <a:buNone/>
                </a:pPr>
                <a:r>
                  <a:rPr lang="en-GB" sz="1167" b="1">
                    <a:latin typeface="Arial" charset="0"/>
                  </a:rPr>
                  <a:t>Laser</a:t>
                </a:r>
              </a:p>
            </p:txBody>
          </p:sp>
          <p:sp>
            <p:nvSpPr>
              <p:cNvPr id="12" name="Line 77">
                <a:extLst>
                  <a:ext uri="{FF2B5EF4-FFF2-40B4-BE49-F238E27FC236}">
                    <a16:creationId xmlns:a16="http://schemas.microsoft.com/office/drawing/2014/main" id="{E0C4C7FA-3E94-1ECA-D540-2C8767E9AC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601930" y="6580480"/>
                <a:ext cx="1453897" cy="432479"/>
              </a:xfrm>
              <a:prstGeom prst="line">
                <a:avLst/>
              </a:prstGeom>
              <a:noFill/>
              <a:ln w="28575">
                <a:solidFill>
                  <a:srgbClr val="F211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76197" tIns="38098" rIns="76197" bIns="38098" anchor="ctr"/>
              <a:lstStyle/>
              <a:p>
                <a:endParaRPr lang="en-GB" sz="1500"/>
              </a:p>
            </p:txBody>
          </p:sp>
          <p:sp>
            <p:nvSpPr>
              <p:cNvPr id="13" name="Text Box 88">
                <a:extLst>
                  <a:ext uri="{FF2B5EF4-FFF2-40B4-BE49-F238E27FC236}">
                    <a16:creationId xmlns:a16="http://schemas.microsoft.com/office/drawing/2014/main" id="{30150F77-DD00-E8F8-C747-87A1AFB685D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720401" y="5861811"/>
                <a:ext cx="876952" cy="2919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87976" tIns="43989" rIns="87976" bIns="43989" anchor="ctr">
                <a:spAutoFit/>
              </a:bodyPr>
              <a:lstStyle>
                <a:lvl1pPr defTabSz="1055688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1pPr>
                <a:lvl2pPr marL="811213" indent="-311150" defTabSz="1055688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2pPr>
                <a:lvl3pPr marL="1249363" indent="-250825" defTabSz="1055688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3pPr>
                <a:lvl4pPr marL="1747838" indent="-249238" defTabSz="1055688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4pPr>
                <a:lvl5pPr marL="2247900" indent="-249238" defTabSz="1055688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5pPr>
                <a:lvl6pPr marL="2705100" indent="-249238" defTabSz="1055688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6pPr>
                <a:lvl7pPr marL="3162300" indent="-249238" defTabSz="1055688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7pPr>
                <a:lvl8pPr marL="3619500" indent="-249238" defTabSz="1055688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8pPr>
                <a:lvl9pPr marL="4076700" indent="-249238" defTabSz="1055688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9pPr>
              </a:lstStyle>
              <a:p>
                <a:pPr eaLnBrk="1" hangingPunct="1">
                  <a:buFontTx/>
                  <a:buNone/>
                </a:pPr>
                <a:r>
                  <a:rPr lang="en-GB" sz="1167" b="1">
                    <a:latin typeface="Arial" charset="0"/>
                  </a:rPr>
                  <a:t>Air Filter</a:t>
                </a:r>
              </a:p>
            </p:txBody>
          </p:sp>
          <p:sp>
            <p:nvSpPr>
              <p:cNvPr id="14" name="Line 89">
                <a:extLst>
                  <a:ext uri="{FF2B5EF4-FFF2-40B4-BE49-F238E27FC236}">
                    <a16:creationId xmlns:a16="http://schemas.microsoft.com/office/drawing/2014/main" id="{2DE6FEB7-8D03-419C-0967-91F8C4F4AC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879305" y="5989313"/>
                <a:ext cx="992768" cy="0"/>
              </a:xfrm>
              <a:prstGeom prst="line">
                <a:avLst/>
              </a:prstGeom>
              <a:noFill/>
              <a:ln w="28575">
                <a:solidFill>
                  <a:srgbClr val="F211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76197" tIns="38098" rIns="76197" bIns="38098" anchor="ctr"/>
              <a:lstStyle/>
              <a:p>
                <a:endParaRPr lang="en-GB" sz="1500"/>
              </a:p>
            </p:txBody>
          </p:sp>
          <p:sp>
            <p:nvSpPr>
              <p:cNvPr id="15" name="Text Box 85">
                <a:extLst>
                  <a:ext uri="{FF2B5EF4-FFF2-40B4-BE49-F238E27FC236}">
                    <a16:creationId xmlns:a16="http://schemas.microsoft.com/office/drawing/2014/main" id="{5B2A584C-2B79-D137-2129-87CB014171B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37862" y="4328686"/>
                <a:ext cx="1356418" cy="2919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87976" tIns="43989" rIns="87976" bIns="43989" anchor="ctr">
                <a:spAutoFit/>
              </a:bodyPr>
              <a:lstStyle>
                <a:lvl1pPr defTabSz="1055688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1pPr>
                <a:lvl2pPr marL="811213" indent="-311150" defTabSz="1055688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2pPr>
                <a:lvl3pPr marL="1249363" indent="-250825" defTabSz="1055688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3pPr>
                <a:lvl4pPr marL="1747838" indent="-249238" defTabSz="1055688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4pPr>
                <a:lvl5pPr marL="2247900" indent="-249238" defTabSz="1055688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5pPr>
                <a:lvl6pPr marL="2705100" indent="-249238" defTabSz="1055688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6pPr>
                <a:lvl7pPr marL="3162300" indent="-249238" defTabSz="1055688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7pPr>
                <a:lvl8pPr marL="3619500" indent="-249238" defTabSz="1055688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8pPr>
                <a:lvl9pPr marL="4076700" indent="-249238" defTabSz="1055688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9pPr>
              </a:lstStyle>
              <a:p>
                <a:pPr eaLnBrk="1" hangingPunct="1">
                  <a:buFontTx/>
                  <a:buNone/>
                </a:pPr>
                <a:r>
                  <a:rPr lang="en-GB" sz="1167" b="1">
                    <a:latin typeface="Arial" charset="0"/>
                  </a:rPr>
                  <a:t>Aspirating Fan</a:t>
                </a:r>
              </a:p>
            </p:txBody>
          </p:sp>
          <p:sp>
            <p:nvSpPr>
              <p:cNvPr id="16" name="Line 86">
                <a:extLst>
                  <a:ext uri="{FF2B5EF4-FFF2-40B4-BE49-F238E27FC236}">
                    <a16:creationId xmlns:a16="http://schemas.microsoft.com/office/drawing/2014/main" id="{EC771324-4860-146E-065A-2AD55AB013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055336" y="4479394"/>
                <a:ext cx="897034" cy="0"/>
              </a:xfrm>
              <a:prstGeom prst="line">
                <a:avLst/>
              </a:prstGeom>
              <a:noFill/>
              <a:ln w="28575">
                <a:solidFill>
                  <a:srgbClr val="F211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76197" tIns="38098" rIns="76197" bIns="38098" anchor="ctr"/>
              <a:lstStyle/>
              <a:p>
                <a:endParaRPr lang="en-GB" sz="1500"/>
              </a:p>
            </p:txBody>
          </p:sp>
          <p:sp>
            <p:nvSpPr>
              <p:cNvPr id="17" name="Text Box 93">
                <a:extLst>
                  <a:ext uri="{FF2B5EF4-FFF2-40B4-BE49-F238E27FC236}">
                    <a16:creationId xmlns:a16="http://schemas.microsoft.com/office/drawing/2014/main" id="{AF77691C-B65D-A270-DC3D-C3AE7271F21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42039" y="5541622"/>
                <a:ext cx="1274731" cy="2919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87976" tIns="43989" rIns="87976" bIns="43989" anchor="ctr">
                <a:spAutoFit/>
              </a:bodyPr>
              <a:lstStyle>
                <a:lvl1pPr defTabSz="1055688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1pPr>
                <a:lvl2pPr marL="811213" indent="-311150" defTabSz="1055688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2pPr>
                <a:lvl3pPr marL="1249363" indent="-250825" defTabSz="1055688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3pPr>
                <a:lvl4pPr marL="1747838" indent="-249238" defTabSz="1055688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4pPr>
                <a:lvl5pPr marL="2247900" indent="-249238" defTabSz="1055688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5pPr>
                <a:lvl6pPr marL="2705100" indent="-249238" defTabSz="1055688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6pPr>
                <a:lvl7pPr marL="3162300" indent="-249238" defTabSz="1055688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7pPr>
                <a:lvl8pPr marL="3619500" indent="-249238" defTabSz="1055688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8pPr>
                <a:lvl9pPr marL="4076700" indent="-249238" defTabSz="1055688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lvl9pPr>
              </a:lstStyle>
              <a:p>
                <a:pPr eaLnBrk="1" hangingPunct="1">
                  <a:buFontTx/>
                  <a:buNone/>
                </a:pPr>
                <a:r>
                  <a:rPr lang="en-GB" sz="1167" b="1">
                    <a:latin typeface="Arial" charset="0"/>
                  </a:rPr>
                  <a:t>Flow Sensors</a:t>
                </a:r>
              </a:p>
            </p:txBody>
          </p:sp>
          <p:sp>
            <p:nvSpPr>
              <p:cNvPr id="18" name="Line 94">
                <a:extLst>
                  <a:ext uri="{FF2B5EF4-FFF2-40B4-BE49-F238E27FC236}">
                    <a16:creationId xmlns:a16="http://schemas.microsoft.com/office/drawing/2014/main" id="{E715BB3A-5347-A7D9-7AFB-E772CD88F2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019304" y="5558398"/>
                <a:ext cx="1099892" cy="78902"/>
              </a:xfrm>
              <a:prstGeom prst="line">
                <a:avLst/>
              </a:prstGeom>
              <a:noFill/>
              <a:ln w="28575">
                <a:solidFill>
                  <a:srgbClr val="F211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76197" tIns="38098" rIns="76197" bIns="38098" anchor="ctr"/>
              <a:lstStyle/>
              <a:p>
                <a:endParaRPr lang="en-GB" sz="1500"/>
              </a:p>
            </p:txBody>
          </p: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3C063AEA-9B61-01A0-03D7-043B19CFB302}"/>
                  </a:ext>
                </a:extLst>
              </p:cNvPr>
              <p:cNvGrpSpPr/>
              <p:nvPr/>
            </p:nvGrpSpPr>
            <p:grpSpPr>
              <a:xfrm>
                <a:off x="7084377" y="6435475"/>
                <a:ext cx="757634" cy="866383"/>
                <a:chOff x="6219106" y="6484952"/>
                <a:chExt cx="757634" cy="866383"/>
              </a:xfrm>
            </p:grpSpPr>
            <p:sp>
              <p:nvSpPr>
                <p:cNvPr id="24" name="Oval 56">
                  <a:extLst>
                    <a:ext uri="{FF2B5EF4-FFF2-40B4-BE49-F238E27FC236}">
                      <a16:creationId xmlns:a16="http://schemas.microsoft.com/office/drawing/2014/main" id="{10FEFBFF-56AA-7C36-BC88-41D7ACC4CA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53925" y="6681857"/>
                  <a:ext cx="722815" cy="669478"/>
                </a:xfrm>
                <a:prstGeom prst="ellipse">
                  <a:avLst/>
                </a:prstGeom>
                <a:solidFill>
                  <a:schemeClr val="tx1">
                    <a:alpha val="50195"/>
                  </a:schemeClr>
                </a:solidFill>
                <a:ln w="19050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 wrap="none" lIns="83248" tIns="41624" rIns="83248" bIns="41624" anchor="ctr"/>
                <a:lstStyle/>
                <a:p>
                  <a:pPr defTabSz="786785">
                    <a:spcBef>
                      <a:spcPct val="0"/>
                    </a:spcBef>
                  </a:pPr>
                  <a:endParaRPr lang="en-GB" sz="1167" b="1">
                    <a:solidFill>
                      <a:srgbClr val="283D4C"/>
                    </a:solidFill>
                  </a:endParaRPr>
                </a:p>
              </p:txBody>
            </p:sp>
            <p:sp>
              <p:nvSpPr>
                <p:cNvPr id="25" name="Rectangle 69">
                  <a:extLst>
                    <a:ext uri="{FF2B5EF4-FFF2-40B4-BE49-F238E27FC236}">
                      <a16:creationId xmlns:a16="http://schemas.microsoft.com/office/drawing/2014/main" id="{6C0BFEAB-B93A-4346-F744-D5E16F6726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742857">
                  <a:off x="6427210" y="6737159"/>
                  <a:ext cx="214690" cy="100275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2"/>
                    </a:gs>
                    <a:gs pos="50000">
                      <a:srgbClr val="7E7E7E"/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rot="10800000" vert="eaVert" wrap="none" lIns="83248" tIns="41624" rIns="83248" bIns="41624" anchor="ctr"/>
                <a:lstStyle/>
                <a:p>
                  <a:pPr defTabSz="786785">
                    <a:spcBef>
                      <a:spcPct val="0"/>
                    </a:spcBef>
                  </a:pPr>
                  <a:endParaRPr lang="en-GB" sz="1167" b="1">
                    <a:solidFill>
                      <a:srgbClr val="283D4C"/>
                    </a:solidFill>
                  </a:endParaRPr>
                </a:p>
              </p:txBody>
            </p:sp>
            <p:sp>
              <p:nvSpPr>
                <p:cNvPr id="26" name="Rectangle 70">
                  <a:extLst>
                    <a:ext uri="{FF2B5EF4-FFF2-40B4-BE49-F238E27FC236}">
                      <a16:creationId xmlns:a16="http://schemas.microsoft.com/office/drawing/2014/main" id="{E8B846BC-11FD-D003-EEFE-6215671FAD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742857">
                  <a:off x="6328054" y="6561195"/>
                  <a:ext cx="151173" cy="201942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2"/>
                    </a:gs>
                    <a:gs pos="50000">
                      <a:srgbClr val="7E7E7E"/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10800000" vert="eaVert" wrap="none" lIns="83248" tIns="41624" rIns="83248" bIns="41624" anchor="ctr"/>
                <a:lstStyle/>
                <a:p>
                  <a:pPr defTabSz="786785">
                    <a:spcBef>
                      <a:spcPct val="0"/>
                    </a:spcBef>
                  </a:pPr>
                  <a:endParaRPr lang="en-GB" sz="1167" b="1">
                    <a:solidFill>
                      <a:srgbClr val="283D4C"/>
                    </a:solidFill>
                  </a:endParaRPr>
                </a:p>
              </p:txBody>
            </p:sp>
            <p:sp>
              <p:nvSpPr>
                <p:cNvPr id="27" name="Rectangle 71">
                  <a:extLst>
                    <a:ext uri="{FF2B5EF4-FFF2-40B4-BE49-F238E27FC236}">
                      <a16:creationId xmlns:a16="http://schemas.microsoft.com/office/drawing/2014/main" id="{9F8570CE-258D-7AC2-A62E-5E3DFF51F6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742857">
                  <a:off x="6223234" y="6480824"/>
                  <a:ext cx="143550" cy="151805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2"/>
                    </a:gs>
                    <a:gs pos="50000">
                      <a:srgbClr val="7E7E7E"/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10800000" vert="eaVert" wrap="none" lIns="83248" tIns="41624" rIns="83248" bIns="41624" anchor="ctr"/>
                <a:lstStyle/>
                <a:p>
                  <a:pPr defTabSz="786785">
                    <a:spcBef>
                      <a:spcPct val="0"/>
                    </a:spcBef>
                  </a:pPr>
                  <a:endParaRPr lang="en-GB" sz="1167" b="1">
                    <a:solidFill>
                      <a:srgbClr val="283D4C"/>
                    </a:solidFill>
                  </a:endParaRPr>
                </a:p>
              </p:txBody>
            </p:sp>
          </p:grpSp>
          <p:sp>
            <p:nvSpPr>
              <p:cNvPr id="20" name="Line 80">
                <a:extLst>
                  <a:ext uri="{FF2B5EF4-FFF2-40B4-BE49-F238E27FC236}">
                    <a16:creationId xmlns:a16="http://schemas.microsoft.com/office/drawing/2014/main" id="{7B31B392-530E-79F1-A9E5-6BEB523B8E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517985" y="6990158"/>
                <a:ext cx="1354087" cy="271330"/>
              </a:xfrm>
              <a:prstGeom prst="line">
                <a:avLst/>
              </a:prstGeom>
              <a:noFill/>
              <a:ln w="28575">
                <a:solidFill>
                  <a:srgbClr val="F211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76197" tIns="38098" rIns="76197" bIns="38098" anchor="ctr"/>
              <a:lstStyle/>
              <a:p>
                <a:endParaRPr lang="en-GB" sz="1500"/>
              </a:p>
            </p:txBody>
          </p:sp>
          <p:pic>
            <p:nvPicPr>
              <p:cNvPr id="21" name="Picture 18">
                <a:extLst>
                  <a:ext uri="{FF2B5EF4-FFF2-40B4-BE49-F238E27FC236}">
                    <a16:creationId xmlns:a16="http://schemas.microsoft.com/office/drawing/2014/main" id="{DAE1E9F0-2F34-1D61-FF91-22F4B20DD5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98363" y="2487354"/>
                <a:ext cx="547422" cy="10845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" name="Picture 18">
                <a:extLst>
                  <a:ext uri="{FF2B5EF4-FFF2-40B4-BE49-F238E27FC236}">
                    <a16:creationId xmlns:a16="http://schemas.microsoft.com/office/drawing/2014/main" id="{C0F9221A-F65D-CE0B-07F6-1581A65039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13191" y="2490939"/>
                <a:ext cx="547422" cy="10845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" name="Line 74">
                <a:extLst>
                  <a:ext uri="{FF2B5EF4-FFF2-40B4-BE49-F238E27FC236}">
                    <a16:creationId xmlns:a16="http://schemas.microsoft.com/office/drawing/2014/main" id="{FF1AD0A0-523D-3433-E549-289609BA97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946050" y="3286429"/>
                <a:ext cx="859279" cy="0"/>
              </a:xfrm>
              <a:prstGeom prst="line">
                <a:avLst/>
              </a:prstGeom>
              <a:noFill/>
              <a:ln w="28575">
                <a:solidFill>
                  <a:srgbClr val="F211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76197" tIns="38098" rIns="76197" bIns="38098" anchor="ctr"/>
              <a:lstStyle/>
              <a:p>
                <a:endParaRPr lang="en-GB" sz="1500"/>
              </a:p>
            </p:txBody>
          </p:sp>
        </p:grpSp>
      </p:grpSp>
      <p:pic>
        <p:nvPicPr>
          <p:cNvPr id="30" name="Picture 29" descr="Cluster Backplanes.JPG">
            <a:extLst>
              <a:ext uri="{FF2B5EF4-FFF2-40B4-BE49-F238E27FC236}">
                <a16:creationId xmlns:a16="http://schemas.microsoft.com/office/drawing/2014/main" id="{436922A3-DBF0-F481-3268-5CA8B5939C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63970" y="4760267"/>
            <a:ext cx="3436617" cy="2024310"/>
          </a:xfrm>
          <a:prstGeom prst="rect">
            <a:avLst/>
          </a:prstGeom>
        </p:spPr>
      </p:pic>
      <p:pic>
        <p:nvPicPr>
          <p:cNvPr id="31" name="Picture 30" descr="Detector Explosionado 1.JPG">
            <a:extLst>
              <a:ext uri="{FF2B5EF4-FFF2-40B4-BE49-F238E27FC236}">
                <a16:creationId xmlns:a16="http://schemas.microsoft.com/office/drawing/2014/main" id="{52D1E455-4432-67F1-5909-5D50510AE4F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41343" y="2167914"/>
            <a:ext cx="1496673" cy="220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0370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7CD227-5C93-2A13-F071-640BEEC51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311" y="1261230"/>
            <a:ext cx="9803929" cy="756414"/>
          </a:xfrm>
        </p:spPr>
        <p:txBody>
          <a:bodyPr>
            <a:normAutofit fontScale="90000"/>
          </a:bodyPr>
          <a:lstStyle/>
          <a:p>
            <a:r>
              <a:rPr lang="es-MX" dirty="0" err="1"/>
              <a:t>Aspirating</a:t>
            </a:r>
            <a:r>
              <a:rPr lang="es-MX" dirty="0"/>
              <a:t> </a:t>
            </a:r>
            <a:r>
              <a:rPr lang="en-US" dirty="0"/>
              <a:t>Smoke</a:t>
            </a:r>
            <a:r>
              <a:rPr lang="es-MX" dirty="0"/>
              <a:t> </a:t>
            </a:r>
            <a:r>
              <a:rPr lang="es-MX" dirty="0" err="1"/>
              <a:t>Detection</a:t>
            </a:r>
            <a:r>
              <a:rPr lang="es-MX" dirty="0"/>
              <a:t> </a:t>
            </a:r>
            <a:r>
              <a:rPr lang="es-MX" dirty="0" err="1"/>
              <a:t>for</a:t>
            </a:r>
            <a:r>
              <a:rPr lang="es-MX" dirty="0"/>
              <a:t> </a:t>
            </a:r>
            <a:r>
              <a:rPr lang="es-MX" dirty="0" err="1"/>
              <a:t>Lithium</a:t>
            </a:r>
            <a:r>
              <a:rPr lang="es-MX" dirty="0"/>
              <a:t> </a:t>
            </a:r>
            <a:r>
              <a:rPr lang="es-MX" dirty="0" err="1"/>
              <a:t>Battery</a:t>
            </a:r>
            <a:r>
              <a:rPr lang="es-MX" dirty="0"/>
              <a:t> Storage </a:t>
            </a:r>
            <a:r>
              <a:rPr lang="es-MX" dirty="0" err="1"/>
              <a:t>Applications</a:t>
            </a:r>
            <a:endParaRPr lang="es-MX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FD6BCC-BECB-14B1-C525-145CD6C1BCD0}"/>
              </a:ext>
            </a:extLst>
          </p:cNvPr>
          <p:cNvSpPr>
            <a:spLocks noGrp="1"/>
          </p:cNvSpPr>
          <p:nvPr/>
        </p:nvSpPr>
        <p:spPr>
          <a:xfrm>
            <a:off x="1188231" y="2896767"/>
            <a:ext cx="7819303" cy="3357337"/>
          </a:xfrm>
          <a:prstGeom prst="rect">
            <a:avLst/>
          </a:prstGeom>
        </p:spPr>
        <p:txBody>
          <a:bodyPr vert="horz" lIns="0" tIns="0" rIns="0" bIns="0" spcCol="457200" rtlCol="0">
            <a:normAutofit/>
          </a:bodyPr>
          <a:lstStyle>
            <a:lvl1pPr marL="228600" indent="-228600" algn="l" defTabSz="914400" rtl="0" eaLnBrk="1" latinLnBrk="0" hangingPunct="1">
              <a:lnSpc>
                <a:spcPct val="95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5000"/>
              </a:lnSpc>
              <a:spcBef>
                <a:spcPts val="8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5000"/>
              </a:lnSpc>
              <a:spcBef>
                <a:spcPts val="8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5000"/>
              </a:lnSpc>
              <a:spcBef>
                <a:spcPts val="8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5000"/>
              </a:lnSpc>
              <a:spcBef>
                <a:spcPts val="8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228600" algn="l" defTabSz="914400" rtl="0" eaLnBrk="1" latinLnBrk="0" hangingPunct="1">
              <a:lnSpc>
                <a:spcPct val="95000"/>
              </a:lnSpc>
              <a:spcBef>
                <a:spcPts val="8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228600" algn="l" defTabSz="914400" rtl="0" eaLnBrk="1" latinLnBrk="0" hangingPunct="1">
              <a:lnSpc>
                <a:spcPct val="95000"/>
              </a:lnSpc>
              <a:spcBef>
                <a:spcPts val="8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228600" algn="l" defTabSz="914400" rtl="0" eaLnBrk="1" latinLnBrk="0" hangingPunct="1">
              <a:lnSpc>
                <a:spcPct val="95000"/>
              </a:lnSpc>
              <a:spcBef>
                <a:spcPts val="8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lnSpc>
                <a:spcPct val="95000"/>
              </a:lnSpc>
              <a:spcBef>
                <a:spcPts val="8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400" dirty="0"/>
              <a:t>A sample of air is continuously drawn from the protected area through a network of sampling pipes and passed through a high sensitivity laser detection chamber. This active process provides greatly increased detection over passive spot detectors, making ASD ideal for EWFD and VEWFD applications. 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NFPA 72 -2022 edition 17.7.4.6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4408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7CD227-5C93-2A13-F071-640BEEC51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311" y="1261230"/>
            <a:ext cx="9803929" cy="756414"/>
          </a:xfrm>
        </p:spPr>
        <p:txBody>
          <a:bodyPr>
            <a:normAutofit fontScale="90000"/>
          </a:bodyPr>
          <a:lstStyle/>
          <a:p>
            <a:r>
              <a:rPr lang="es-MX" dirty="0" err="1"/>
              <a:t>Aspirating</a:t>
            </a:r>
            <a:r>
              <a:rPr lang="es-MX" dirty="0"/>
              <a:t> </a:t>
            </a:r>
            <a:r>
              <a:rPr lang="en-US" dirty="0"/>
              <a:t>Smoke</a:t>
            </a:r>
            <a:r>
              <a:rPr lang="es-MX" dirty="0"/>
              <a:t> </a:t>
            </a:r>
            <a:r>
              <a:rPr lang="es-MX" dirty="0" err="1"/>
              <a:t>Detection</a:t>
            </a:r>
            <a:r>
              <a:rPr lang="es-MX" dirty="0"/>
              <a:t> </a:t>
            </a:r>
            <a:r>
              <a:rPr lang="es-MX" dirty="0" err="1"/>
              <a:t>for</a:t>
            </a:r>
            <a:r>
              <a:rPr lang="es-MX" dirty="0"/>
              <a:t> </a:t>
            </a:r>
            <a:r>
              <a:rPr lang="es-MX" dirty="0" err="1"/>
              <a:t>Lithium</a:t>
            </a:r>
            <a:r>
              <a:rPr lang="es-MX" dirty="0"/>
              <a:t> </a:t>
            </a:r>
            <a:r>
              <a:rPr lang="es-MX" dirty="0" err="1"/>
              <a:t>Battery</a:t>
            </a:r>
            <a:r>
              <a:rPr lang="es-MX" dirty="0"/>
              <a:t> Storage </a:t>
            </a:r>
            <a:r>
              <a:rPr lang="es-MX" dirty="0" err="1"/>
              <a:t>Applications</a:t>
            </a:r>
            <a:endParaRPr lang="es-MX" dirty="0"/>
          </a:p>
        </p:txBody>
      </p:sp>
      <p:pic>
        <p:nvPicPr>
          <p:cNvPr id="4" name="Picture 3" descr="Timeline&#10;&#10;Description automatically generated">
            <a:extLst>
              <a:ext uri="{FF2B5EF4-FFF2-40B4-BE49-F238E27FC236}">
                <a16:creationId xmlns:a16="http://schemas.microsoft.com/office/drawing/2014/main" id="{149B0C6A-E586-4C68-3FE9-FBF50D47F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2411" y="2985850"/>
            <a:ext cx="6642244" cy="3058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7483914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7CD227-5C93-2A13-F071-640BEEC51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311" y="1261230"/>
            <a:ext cx="9803929" cy="756414"/>
          </a:xfrm>
        </p:spPr>
        <p:txBody>
          <a:bodyPr>
            <a:normAutofit fontScale="90000"/>
          </a:bodyPr>
          <a:lstStyle/>
          <a:p>
            <a:r>
              <a:rPr lang="es-MX" dirty="0" err="1"/>
              <a:t>Aspirating</a:t>
            </a:r>
            <a:r>
              <a:rPr lang="es-MX" dirty="0"/>
              <a:t> </a:t>
            </a:r>
            <a:r>
              <a:rPr lang="en-US" dirty="0"/>
              <a:t>Smoke</a:t>
            </a:r>
            <a:r>
              <a:rPr lang="es-MX" dirty="0"/>
              <a:t> </a:t>
            </a:r>
            <a:r>
              <a:rPr lang="es-MX" dirty="0" err="1"/>
              <a:t>Detection</a:t>
            </a:r>
            <a:r>
              <a:rPr lang="es-MX" dirty="0"/>
              <a:t> </a:t>
            </a:r>
            <a:r>
              <a:rPr lang="es-MX" dirty="0" err="1"/>
              <a:t>for</a:t>
            </a:r>
            <a:r>
              <a:rPr lang="es-MX" dirty="0"/>
              <a:t> </a:t>
            </a:r>
            <a:r>
              <a:rPr lang="es-MX" dirty="0" err="1"/>
              <a:t>Lithium</a:t>
            </a:r>
            <a:r>
              <a:rPr lang="es-MX" dirty="0"/>
              <a:t> </a:t>
            </a:r>
            <a:r>
              <a:rPr lang="es-MX" dirty="0" err="1"/>
              <a:t>Battery</a:t>
            </a:r>
            <a:r>
              <a:rPr lang="es-MX" dirty="0"/>
              <a:t> Storage </a:t>
            </a:r>
            <a:r>
              <a:rPr lang="es-MX" dirty="0" err="1"/>
              <a:t>Applications</a:t>
            </a:r>
            <a:r>
              <a:rPr lang="es-MX" dirty="0"/>
              <a:t> UL 7th </a:t>
            </a:r>
            <a:r>
              <a:rPr lang="es-MX" dirty="0" err="1"/>
              <a:t>Edition</a:t>
            </a:r>
            <a:r>
              <a:rPr lang="es-MX" dirty="0"/>
              <a:t> </a:t>
            </a:r>
            <a:r>
              <a:rPr lang="es-MX" dirty="0" err="1"/>
              <a:t>Impacts</a:t>
            </a:r>
            <a:endParaRPr lang="es-MX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624F2C8-029F-C5ED-33E7-FCB5CEA4D4DE}"/>
              </a:ext>
            </a:extLst>
          </p:cNvPr>
          <p:cNvSpPr txBox="1"/>
          <p:nvPr/>
        </p:nvSpPr>
        <p:spPr>
          <a:xfrm>
            <a:off x="2563499" y="2334005"/>
            <a:ext cx="6095184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Requirements for </a:t>
            </a:r>
            <a:r>
              <a:rPr lang="en-GB" sz="2400" b="1" dirty="0">
                <a:solidFill>
                  <a:srgbClr val="C00000"/>
                </a:solidFill>
                <a:latin typeface="Arial"/>
                <a:cs typeface="Arial" panose="020B0604020202020204" pitchFamily="34" charset="0"/>
              </a:rPr>
              <a:t>Detectors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s</a:t>
            </a:r>
            <a:r>
              <a:rPr lang="en-GB" sz="2400" b="1" dirty="0">
                <a:solidFill>
                  <a:srgbClr val="C00000"/>
                </a:solidFill>
                <a:latin typeface="Arial"/>
                <a:cs typeface="Arial" panose="020B0604020202020204" pitchFamily="34" charset="0"/>
              </a:rPr>
              <a:t>tarted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June 30</a:t>
            </a:r>
            <a:r>
              <a:rPr kumimoji="0" lang="en-GB" sz="2400" b="1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th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, 2024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6F95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4AF37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84939E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Understand the requirements for design (open area vs. special application, additional requirements set by AHJ, etc.).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4AF37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>
              <a:solidFill>
                <a:srgbClr val="84939E">
                  <a:lumMod val="75000"/>
                </a:srgbClr>
              </a:solidFill>
              <a:latin typeface="Arial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4AF37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84939E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Ensure the use of the manufacturer’s UPDATED pipe calculation software to meet the required product performance.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4AF37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84939E">
                  <a:lumMod val="75000"/>
                </a:srgbClr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4AF37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84939E">
                    <a:lumMod val="75000"/>
                  </a:srgbClr>
                </a:solidFill>
                <a:latin typeface="Arial"/>
                <a:cs typeface="Arial" panose="020B0604020202020204" pitchFamily="34" charset="0"/>
              </a:rPr>
              <a:t>To meet UL requirements for insurance purposes or if otherwise required by AHJ, ensure the selection of appropriate design options in the Manufacturer’s Updated Tool.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6F95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2097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7CD227-5C93-2A13-F071-640BEEC51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170" y="1261230"/>
            <a:ext cx="10302891" cy="756414"/>
          </a:xfrm>
        </p:spPr>
        <p:txBody>
          <a:bodyPr>
            <a:normAutofit fontScale="90000"/>
          </a:bodyPr>
          <a:lstStyle/>
          <a:p>
            <a:r>
              <a:rPr lang="es-MX" dirty="0" err="1"/>
              <a:t>Aspirating</a:t>
            </a:r>
            <a:r>
              <a:rPr lang="es-MX" dirty="0"/>
              <a:t> </a:t>
            </a:r>
            <a:r>
              <a:rPr lang="en-US" dirty="0"/>
              <a:t>Smoke</a:t>
            </a:r>
            <a:r>
              <a:rPr lang="es-MX" dirty="0"/>
              <a:t> </a:t>
            </a:r>
            <a:r>
              <a:rPr lang="es-MX" dirty="0" err="1"/>
              <a:t>Detection</a:t>
            </a:r>
            <a:r>
              <a:rPr lang="es-MX" dirty="0"/>
              <a:t> </a:t>
            </a:r>
            <a:r>
              <a:rPr lang="es-MX" dirty="0" err="1"/>
              <a:t>for</a:t>
            </a:r>
            <a:r>
              <a:rPr lang="es-MX" dirty="0"/>
              <a:t> </a:t>
            </a:r>
            <a:r>
              <a:rPr lang="es-MX" dirty="0" err="1"/>
              <a:t>Lithium</a:t>
            </a:r>
            <a:r>
              <a:rPr lang="es-MX" dirty="0"/>
              <a:t> </a:t>
            </a:r>
            <a:r>
              <a:rPr lang="es-MX" dirty="0" err="1"/>
              <a:t>Battery</a:t>
            </a:r>
            <a:r>
              <a:rPr lang="es-MX" dirty="0"/>
              <a:t> Storage </a:t>
            </a:r>
            <a:r>
              <a:rPr lang="es-MX" dirty="0" err="1"/>
              <a:t>Applications</a:t>
            </a:r>
            <a:r>
              <a:rPr lang="es-MX" dirty="0"/>
              <a:t> </a:t>
            </a:r>
            <a:r>
              <a:rPr lang="es-MX" dirty="0" err="1"/>
              <a:t>Retrofit</a:t>
            </a:r>
            <a:r>
              <a:rPr lang="es-MX" dirty="0"/>
              <a:t> </a:t>
            </a:r>
            <a:r>
              <a:rPr lang="es-MX" dirty="0" err="1"/>
              <a:t>older</a:t>
            </a:r>
            <a:r>
              <a:rPr lang="es-MX" dirty="0"/>
              <a:t> UL </a:t>
            </a:r>
            <a:r>
              <a:rPr lang="es-MX" dirty="0" err="1"/>
              <a:t>Edition</a:t>
            </a:r>
            <a:r>
              <a:rPr lang="es-MX" dirty="0"/>
              <a:t> </a:t>
            </a:r>
            <a:r>
              <a:rPr lang="es-MX" dirty="0" err="1"/>
              <a:t>sys</a:t>
            </a:r>
            <a:r>
              <a:rPr lang="es-MX" dirty="0"/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14F956-2AD8-01A3-0E98-2B2D20A495B4}"/>
              </a:ext>
            </a:extLst>
          </p:cNvPr>
          <p:cNvSpPr txBox="1"/>
          <p:nvPr/>
        </p:nvSpPr>
        <p:spPr>
          <a:xfrm>
            <a:off x="357245" y="2301200"/>
            <a:ext cx="7493891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6F95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4AF37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84939E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Replacing a previous Edition UL 268 Listed detector </a:t>
            </a:r>
            <a:r>
              <a:rPr lang="en-US" dirty="0">
                <a:solidFill>
                  <a:srgbClr val="84939E">
                    <a:lumMod val="75000"/>
                  </a:srgbClr>
                </a:solidFill>
                <a:latin typeface="Arial"/>
                <a:cs typeface="Arial" panose="020B0604020202020204" pitchFamily="34" charset="0"/>
              </a:rPr>
              <a:t>with a 7</a:t>
            </a:r>
            <a:r>
              <a:rPr lang="en-US" baseline="30000" dirty="0">
                <a:solidFill>
                  <a:srgbClr val="84939E">
                    <a:lumMod val="75000"/>
                  </a:srgbClr>
                </a:solidFill>
                <a:latin typeface="Arial"/>
                <a:cs typeface="Arial" panose="020B0604020202020204" pitchFamily="34" charset="0"/>
              </a:rPr>
              <a:t>th</a:t>
            </a:r>
            <a:r>
              <a:rPr lang="en-US" dirty="0">
                <a:solidFill>
                  <a:srgbClr val="84939E">
                    <a:lumMod val="75000"/>
                  </a:srgbClr>
                </a:solidFill>
                <a:latin typeface="Arial"/>
                <a:cs typeface="Arial" panose="020B0604020202020204" pitchFamily="34" charset="0"/>
              </a:rPr>
              <a:t> Edition Detector is </a:t>
            </a:r>
            <a:r>
              <a:rPr lang="en-US" b="1" dirty="0">
                <a:solidFill>
                  <a:srgbClr val="C00000"/>
                </a:solidFill>
                <a:latin typeface="Arial"/>
                <a:cs typeface="Arial" panose="020B0604020202020204" pitchFamily="34" charset="0"/>
              </a:rPr>
              <a:t>NOT SIMPLY A ONE FOR ONE REPLACEMENT</a:t>
            </a:r>
            <a:endParaRPr lang="en-US" dirty="0">
              <a:solidFill>
                <a:srgbClr val="C00000"/>
              </a:solidFill>
              <a:latin typeface="Arial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4AF37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>
              <a:solidFill>
                <a:srgbClr val="84939E">
                  <a:lumMod val="75000"/>
                </a:srgbClr>
              </a:solidFill>
              <a:latin typeface="Arial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4AF37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84939E">
                    <a:lumMod val="75000"/>
                  </a:srgbClr>
                </a:solidFill>
                <a:latin typeface="Arial"/>
                <a:cs typeface="Arial" panose="020B0604020202020204" pitchFamily="34" charset="0"/>
              </a:rPr>
              <a:t>Before replacing with a 7</a:t>
            </a:r>
            <a:r>
              <a:rPr lang="en-US" baseline="30000" dirty="0">
                <a:solidFill>
                  <a:srgbClr val="84939E">
                    <a:lumMod val="75000"/>
                  </a:srgbClr>
                </a:solidFill>
                <a:latin typeface="Arial"/>
                <a:cs typeface="Arial" panose="020B0604020202020204" pitchFamily="34" charset="0"/>
              </a:rPr>
              <a:t>th</a:t>
            </a:r>
            <a:r>
              <a:rPr lang="en-US" dirty="0">
                <a:solidFill>
                  <a:srgbClr val="84939E">
                    <a:lumMod val="75000"/>
                  </a:srgbClr>
                </a:solidFill>
                <a:latin typeface="Arial"/>
                <a:cs typeface="Arial" panose="020B0604020202020204" pitchFamily="34" charset="0"/>
              </a:rPr>
              <a:t> Edition Detector, </a:t>
            </a:r>
            <a:r>
              <a:rPr lang="en-US" b="1" dirty="0">
                <a:solidFill>
                  <a:srgbClr val="C00000"/>
                </a:solidFill>
                <a:latin typeface="Arial"/>
                <a:cs typeface="Arial" panose="020B0604020202020204" pitchFamily="34" charset="0"/>
              </a:rPr>
              <a:t>the pipe network must be re-calculated</a:t>
            </a:r>
            <a:r>
              <a:rPr lang="en-US" dirty="0">
                <a:solidFill>
                  <a:srgbClr val="84939E">
                    <a:lumMod val="75000"/>
                  </a:srgbClr>
                </a:solidFill>
                <a:latin typeface="Arial"/>
                <a:cs typeface="Arial" panose="020B0604020202020204" pitchFamily="34" charset="0"/>
              </a:rPr>
              <a:t> with the manufacturer’s current design software using the appropriate detector and application selections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4AF37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84939E">
                  <a:lumMod val="75000"/>
                </a:srgbClr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4AF37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84939E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When replacing</a:t>
            </a:r>
            <a:r>
              <a:rPr lang="en-US" dirty="0">
                <a:solidFill>
                  <a:srgbClr val="84939E">
                    <a:lumMod val="75000"/>
                  </a:srgbClr>
                </a:solidFill>
                <a:latin typeface="Arial"/>
                <a:cs typeface="Arial" panose="020B0604020202020204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84939E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with a 7</a:t>
            </a:r>
            <a:r>
              <a:rPr kumimoji="0" lang="en-US" b="0" i="0" u="none" strike="noStrike" kern="1200" cap="none" spc="0" normalizeH="0" baseline="30000" noProof="0" dirty="0">
                <a:ln>
                  <a:noFill/>
                </a:ln>
                <a:solidFill>
                  <a:srgbClr val="84939E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th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84939E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Edition Detector,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the following scenarios are possible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:</a:t>
            </a:r>
          </a:p>
          <a:p>
            <a:pPr marL="742950" lvl="1" indent="-285750">
              <a:buClr>
                <a:srgbClr val="D4AF37"/>
              </a:buClr>
              <a:buFont typeface="Arial" panose="020B0604020202020204" pitchFamily="34" charset="0"/>
              <a:buChar char="−"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84939E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Hole sizes may need to be modified</a:t>
            </a:r>
          </a:p>
          <a:p>
            <a:pPr marL="742950" lvl="1" indent="-285750">
              <a:buClr>
                <a:srgbClr val="D4AF37"/>
              </a:buClr>
              <a:buFont typeface="Arial" panose="020B0604020202020204" pitchFamily="34" charset="0"/>
              <a:buChar char="−"/>
              <a:defRPr/>
            </a:pPr>
            <a:r>
              <a:rPr lang="en-US" dirty="0">
                <a:solidFill>
                  <a:srgbClr val="84939E">
                    <a:lumMod val="75000"/>
                  </a:srgbClr>
                </a:solidFill>
                <a:latin typeface="Arial"/>
                <a:cs typeface="Arial" panose="020B0604020202020204" pitchFamily="34" charset="0"/>
              </a:rPr>
              <a:t>Pipe length may need to be shortened</a:t>
            </a:r>
          </a:p>
          <a:p>
            <a:pPr marL="742950" lvl="1" indent="-285750">
              <a:buClr>
                <a:srgbClr val="D4AF37"/>
              </a:buClr>
              <a:buFont typeface="Arial" panose="020B0604020202020204" pitchFamily="34" charset="0"/>
              <a:buChar char="−"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84939E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Fan speed may need to be increased</a:t>
            </a:r>
          </a:p>
          <a:p>
            <a:pPr marL="742950" lvl="1" indent="-285750">
              <a:buClr>
                <a:srgbClr val="D4AF37"/>
              </a:buClr>
              <a:buFont typeface="Arial" panose="020B0604020202020204" pitchFamily="34" charset="0"/>
              <a:buChar char="−"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84939E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A </a:t>
            </a:r>
            <a:r>
              <a:rPr lang="en-US" dirty="0">
                <a:solidFill>
                  <a:srgbClr val="84939E">
                    <a:lumMod val="75000"/>
                  </a:srgbClr>
                </a:solidFill>
                <a:latin typeface="Arial"/>
                <a:cs typeface="Arial" panose="020B0604020202020204" pitchFamily="34" charset="0"/>
              </a:rPr>
              <a:t>higher performing model may need to be purchased</a:t>
            </a:r>
          </a:p>
          <a:p>
            <a:pPr marL="742950" lvl="1" indent="-285750">
              <a:buClr>
                <a:srgbClr val="D4AF37"/>
              </a:buClr>
              <a:buFont typeface="Arial" panose="020B0604020202020204" pitchFamily="34" charset="0"/>
              <a:buChar char="−"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84939E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One </a:t>
            </a:r>
            <a:r>
              <a:rPr lang="en-US" dirty="0">
                <a:solidFill>
                  <a:srgbClr val="84939E">
                    <a:lumMod val="75000"/>
                  </a:srgbClr>
                </a:solidFill>
                <a:latin typeface="Arial"/>
                <a:cs typeface="Arial" panose="020B0604020202020204" pitchFamily="34" charset="0"/>
              </a:rPr>
              <a:t>previous 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84939E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d</a:t>
            </a:r>
            <a:r>
              <a:rPr lang="en-US" dirty="0" err="1">
                <a:solidFill>
                  <a:srgbClr val="84939E">
                    <a:lumMod val="75000"/>
                  </a:srgbClr>
                </a:solidFill>
                <a:latin typeface="Arial"/>
                <a:cs typeface="Arial" panose="020B0604020202020204" pitchFamily="34" charset="0"/>
              </a:rPr>
              <a:t>ition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84939E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84939E">
                    <a:lumMod val="75000"/>
                  </a:srgbClr>
                </a:solidFill>
                <a:latin typeface="Arial"/>
                <a:cs typeface="Arial" panose="020B0604020202020204" pitchFamily="34" charset="0"/>
              </a:rPr>
              <a:t>d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84939E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etector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84939E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may need to be replaced with more than one 7</a:t>
            </a:r>
            <a:r>
              <a:rPr kumimoji="0" lang="en-US" b="0" i="0" u="none" strike="noStrike" kern="1200" cap="none" spc="0" normalizeH="0" baseline="30000" noProof="0" dirty="0">
                <a:ln>
                  <a:noFill/>
                </a:ln>
                <a:solidFill>
                  <a:srgbClr val="84939E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th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84939E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Edition detector if splitting the pipe network</a:t>
            </a:r>
          </a:p>
          <a:p>
            <a:pPr marL="742950" lvl="1" indent="-285750">
              <a:buClr>
                <a:srgbClr val="D4AF37"/>
              </a:buClr>
              <a:buFont typeface="Arial" panose="020B0604020202020204" pitchFamily="34" charset="0"/>
              <a:buChar char="−"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84939E">
                  <a:lumMod val="75000"/>
                </a:srgbClr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4AF37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>
              <a:solidFill>
                <a:srgbClr val="84939E">
                  <a:lumMod val="75000"/>
                </a:srgbClr>
              </a:solidFill>
              <a:latin typeface="Arial"/>
              <a:cs typeface="Arial" panose="020B0604020202020204" pitchFamily="34" charset="0"/>
            </a:endParaRPr>
          </a:p>
        </p:txBody>
      </p:sp>
      <p:pic>
        <p:nvPicPr>
          <p:cNvPr id="6" name="Picture 2" descr="Culture: There is No Plug-and-Play">
            <a:extLst>
              <a:ext uri="{FF2B5EF4-FFF2-40B4-BE49-F238E27FC236}">
                <a16:creationId xmlns:a16="http://schemas.microsoft.com/office/drawing/2014/main" id="{BAEA5748-1672-0909-BA44-C1AC94A691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1136" y="4609905"/>
            <a:ext cx="2217004" cy="1191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raphic 16" descr="Close with solid fill">
            <a:extLst>
              <a:ext uri="{FF2B5EF4-FFF2-40B4-BE49-F238E27FC236}">
                <a16:creationId xmlns:a16="http://schemas.microsoft.com/office/drawing/2014/main" id="{696EB81C-09A9-28EB-0059-4809A23CD642}"/>
              </a:ext>
            </a:extLst>
          </p:cNvPr>
          <p:cNvSpPr/>
          <p:nvPr/>
        </p:nvSpPr>
        <p:spPr>
          <a:xfrm>
            <a:off x="8615897" y="4997416"/>
            <a:ext cx="1036646" cy="1025307"/>
          </a:xfrm>
          <a:custGeom>
            <a:avLst/>
            <a:gdLst>
              <a:gd name="connsiteX0" fmla="*/ 1655165 w 1655165"/>
              <a:gd name="connsiteY0" fmla="*/ 198713 h 1655165"/>
              <a:gd name="connsiteX1" fmla="*/ 1456452 w 1655165"/>
              <a:gd name="connsiteY1" fmla="*/ 0 h 1655165"/>
              <a:gd name="connsiteX2" fmla="*/ 827583 w 1655165"/>
              <a:gd name="connsiteY2" fmla="*/ 628869 h 1655165"/>
              <a:gd name="connsiteX3" fmla="*/ 198713 w 1655165"/>
              <a:gd name="connsiteY3" fmla="*/ 0 h 1655165"/>
              <a:gd name="connsiteX4" fmla="*/ 0 w 1655165"/>
              <a:gd name="connsiteY4" fmla="*/ 198713 h 1655165"/>
              <a:gd name="connsiteX5" fmla="*/ 628869 w 1655165"/>
              <a:gd name="connsiteY5" fmla="*/ 827583 h 1655165"/>
              <a:gd name="connsiteX6" fmla="*/ 0 w 1655165"/>
              <a:gd name="connsiteY6" fmla="*/ 1456452 h 1655165"/>
              <a:gd name="connsiteX7" fmla="*/ 198713 w 1655165"/>
              <a:gd name="connsiteY7" fmla="*/ 1655165 h 1655165"/>
              <a:gd name="connsiteX8" fmla="*/ 827583 w 1655165"/>
              <a:gd name="connsiteY8" fmla="*/ 1026296 h 1655165"/>
              <a:gd name="connsiteX9" fmla="*/ 1456452 w 1655165"/>
              <a:gd name="connsiteY9" fmla="*/ 1655165 h 1655165"/>
              <a:gd name="connsiteX10" fmla="*/ 1655165 w 1655165"/>
              <a:gd name="connsiteY10" fmla="*/ 1456452 h 1655165"/>
              <a:gd name="connsiteX11" fmla="*/ 1026296 w 1655165"/>
              <a:gd name="connsiteY11" fmla="*/ 827583 h 1655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55165" h="1655165">
                <a:moveTo>
                  <a:pt x="1655165" y="198713"/>
                </a:moveTo>
                <a:lnTo>
                  <a:pt x="1456452" y="0"/>
                </a:lnTo>
                <a:lnTo>
                  <a:pt x="827583" y="628869"/>
                </a:lnTo>
                <a:lnTo>
                  <a:pt x="198713" y="0"/>
                </a:lnTo>
                <a:lnTo>
                  <a:pt x="0" y="198713"/>
                </a:lnTo>
                <a:lnTo>
                  <a:pt x="628869" y="827583"/>
                </a:lnTo>
                <a:lnTo>
                  <a:pt x="0" y="1456452"/>
                </a:lnTo>
                <a:lnTo>
                  <a:pt x="198713" y="1655165"/>
                </a:lnTo>
                <a:lnTo>
                  <a:pt x="827583" y="1026296"/>
                </a:lnTo>
                <a:lnTo>
                  <a:pt x="1456452" y="1655165"/>
                </a:lnTo>
                <a:lnTo>
                  <a:pt x="1655165" y="1456452"/>
                </a:lnTo>
                <a:lnTo>
                  <a:pt x="1026296" y="827583"/>
                </a:lnTo>
                <a:close/>
              </a:path>
            </a:pathLst>
          </a:custGeom>
          <a:solidFill>
            <a:srgbClr val="C00000"/>
          </a:solidFill>
          <a:ln w="233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2679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7CD227-5C93-2A13-F071-640BEEC51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311" y="1261230"/>
            <a:ext cx="9803929" cy="756414"/>
          </a:xfrm>
        </p:spPr>
        <p:txBody>
          <a:bodyPr>
            <a:normAutofit fontScale="90000"/>
          </a:bodyPr>
          <a:lstStyle/>
          <a:p>
            <a:r>
              <a:rPr lang="es-MX" dirty="0" err="1"/>
              <a:t>Aspirating</a:t>
            </a:r>
            <a:r>
              <a:rPr lang="es-MX" dirty="0"/>
              <a:t> </a:t>
            </a:r>
            <a:r>
              <a:rPr lang="en-US" dirty="0"/>
              <a:t>Smoke</a:t>
            </a:r>
            <a:r>
              <a:rPr lang="es-MX" dirty="0"/>
              <a:t> </a:t>
            </a:r>
            <a:r>
              <a:rPr lang="es-MX" dirty="0" err="1"/>
              <a:t>Detection</a:t>
            </a:r>
            <a:r>
              <a:rPr lang="es-MX" dirty="0"/>
              <a:t> </a:t>
            </a:r>
            <a:r>
              <a:rPr lang="es-MX" dirty="0" err="1"/>
              <a:t>for</a:t>
            </a:r>
            <a:r>
              <a:rPr lang="es-MX" dirty="0"/>
              <a:t> </a:t>
            </a:r>
            <a:r>
              <a:rPr lang="es-MX" dirty="0" err="1"/>
              <a:t>Lithium</a:t>
            </a:r>
            <a:r>
              <a:rPr lang="es-MX" dirty="0"/>
              <a:t> </a:t>
            </a:r>
            <a:r>
              <a:rPr lang="es-MX" dirty="0" err="1"/>
              <a:t>Battery</a:t>
            </a:r>
            <a:r>
              <a:rPr lang="es-MX" dirty="0"/>
              <a:t> Storage </a:t>
            </a:r>
            <a:r>
              <a:rPr lang="es-MX" dirty="0" err="1"/>
              <a:t>Applications</a:t>
            </a:r>
            <a:endParaRPr lang="es-MX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0C52AAC-E983-733C-D52C-26F806AD63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17" y="2440372"/>
            <a:ext cx="5741690" cy="417387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9D49409-0143-E9A3-9B8D-89A65C086A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694"/>
          <a:stretch/>
        </p:blipFill>
        <p:spPr>
          <a:xfrm>
            <a:off x="5829707" y="2823334"/>
            <a:ext cx="4668859" cy="134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021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7CD227-5C93-2A13-F071-640BEEC51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311" y="1261230"/>
            <a:ext cx="9803929" cy="756414"/>
          </a:xfrm>
        </p:spPr>
        <p:txBody>
          <a:bodyPr>
            <a:normAutofit fontScale="90000"/>
          </a:bodyPr>
          <a:lstStyle/>
          <a:p>
            <a:r>
              <a:rPr lang="es-MX" dirty="0" err="1"/>
              <a:t>Aspirating</a:t>
            </a:r>
            <a:r>
              <a:rPr lang="es-MX" dirty="0"/>
              <a:t> </a:t>
            </a:r>
            <a:r>
              <a:rPr lang="en-US" dirty="0"/>
              <a:t>Smoke</a:t>
            </a:r>
            <a:r>
              <a:rPr lang="es-MX" dirty="0"/>
              <a:t> </a:t>
            </a:r>
            <a:r>
              <a:rPr lang="es-MX" dirty="0" err="1"/>
              <a:t>Detection</a:t>
            </a:r>
            <a:r>
              <a:rPr lang="es-MX" dirty="0"/>
              <a:t> </a:t>
            </a:r>
            <a:r>
              <a:rPr lang="es-MX" dirty="0" err="1"/>
              <a:t>for</a:t>
            </a:r>
            <a:r>
              <a:rPr lang="es-MX" dirty="0"/>
              <a:t> </a:t>
            </a:r>
            <a:r>
              <a:rPr lang="es-MX" dirty="0" err="1"/>
              <a:t>Lithium</a:t>
            </a:r>
            <a:r>
              <a:rPr lang="es-MX" dirty="0"/>
              <a:t> </a:t>
            </a:r>
            <a:r>
              <a:rPr lang="es-MX" dirty="0" err="1"/>
              <a:t>Battery</a:t>
            </a:r>
            <a:r>
              <a:rPr lang="es-MX" dirty="0"/>
              <a:t> Storage </a:t>
            </a:r>
            <a:r>
              <a:rPr lang="es-MX" dirty="0" err="1"/>
              <a:t>Applications</a:t>
            </a:r>
            <a:r>
              <a:rPr lang="es-MX" dirty="0"/>
              <a:t> Data Centers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7C5774-54F5-1519-2176-39E54C4AB8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48448" y="2562275"/>
            <a:ext cx="4845462" cy="38874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85D5A4-4EFE-28FB-866A-31EE1681AD66}"/>
              </a:ext>
            </a:extLst>
          </p:cNvPr>
          <p:cNvSpPr txBox="1"/>
          <p:nvPr/>
        </p:nvSpPr>
        <p:spPr>
          <a:xfrm>
            <a:off x="284833" y="3625795"/>
            <a:ext cx="546072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Plan for UL268 7</a:t>
            </a:r>
            <a:r>
              <a:rPr lang="en-US" baseline="30000" dirty="0"/>
              <a:t>th</a:t>
            </a:r>
            <a:r>
              <a:rPr lang="en-US" dirty="0"/>
              <a:t> Edition now versus later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Piping designs will be impacted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Transport time is NOT the only factor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Review balance of piping design to reduce potential of nuisance alarms due to changes in flow and differential pressure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Don’t mix </a:t>
            </a:r>
            <a:r>
              <a:rPr lang="en-US" dirty="0">
                <a:solidFill>
                  <a:srgbClr val="FF0000"/>
                </a:solidFill>
              </a:rPr>
              <a:t>Hot Aisle </a:t>
            </a:r>
            <a:r>
              <a:rPr lang="en-US" dirty="0"/>
              <a:t>and </a:t>
            </a:r>
            <a:r>
              <a:rPr lang="en-US" dirty="0">
                <a:solidFill>
                  <a:srgbClr val="0070C0"/>
                </a:solidFill>
              </a:rPr>
              <a:t>Cold Aisle </a:t>
            </a:r>
            <a:r>
              <a:rPr lang="en-US" dirty="0"/>
              <a:t>detection in the same detector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Have system connected to critical power to reduce run-time requirements for batteries</a:t>
            </a:r>
          </a:p>
        </p:txBody>
      </p:sp>
    </p:spTree>
    <p:extLst>
      <p:ext uri="{BB962C8B-B14F-4D97-AF65-F5344CB8AC3E}">
        <p14:creationId xmlns:p14="http://schemas.microsoft.com/office/powerpoint/2010/main" val="7206130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7CD227-5C93-2A13-F071-640BEEC51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311" y="1261230"/>
            <a:ext cx="9803929" cy="756414"/>
          </a:xfrm>
        </p:spPr>
        <p:txBody>
          <a:bodyPr>
            <a:normAutofit fontScale="90000"/>
          </a:bodyPr>
          <a:lstStyle/>
          <a:p>
            <a:r>
              <a:rPr lang="es-MX" dirty="0" err="1"/>
              <a:t>Aspirating</a:t>
            </a:r>
            <a:r>
              <a:rPr lang="es-MX" dirty="0"/>
              <a:t> </a:t>
            </a:r>
            <a:r>
              <a:rPr lang="en-US" dirty="0"/>
              <a:t>Smoke</a:t>
            </a:r>
            <a:r>
              <a:rPr lang="es-MX" dirty="0"/>
              <a:t> </a:t>
            </a:r>
            <a:r>
              <a:rPr lang="es-MX" dirty="0" err="1"/>
              <a:t>Detection</a:t>
            </a:r>
            <a:r>
              <a:rPr lang="es-MX" dirty="0"/>
              <a:t> </a:t>
            </a:r>
            <a:r>
              <a:rPr lang="es-MX" dirty="0" err="1"/>
              <a:t>for</a:t>
            </a:r>
            <a:r>
              <a:rPr lang="es-MX" dirty="0"/>
              <a:t> </a:t>
            </a:r>
            <a:r>
              <a:rPr lang="es-MX" dirty="0" err="1"/>
              <a:t>Lithium</a:t>
            </a:r>
            <a:r>
              <a:rPr lang="es-MX" dirty="0"/>
              <a:t> </a:t>
            </a:r>
            <a:r>
              <a:rPr lang="es-MX" dirty="0" err="1"/>
              <a:t>Battery</a:t>
            </a:r>
            <a:r>
              <a:rPr lang="es-MX" dirty="0"/>
              <a:t> Storage </a:t>
            </a:r>
            <a:r>
              <a:rPr lang="es-MX" dirty="0" err="1"/>
              <a:t>Applications</a:t>
            </a:r>
            <a:endParaRPr lang="es-MX" dirty="0"/>
          </a:p>
        </p:txBody>
      </p:sp>
      <p:pic>
        <p:nvPicPr>
          <p:cNvPr id="3" name="Picture 2" descr="C:\Users\jcampbell\AppData\Local\Microsoft\Windows\Temporary Internet Files\Content.IE5\3C4V3WS5\MC900441428[1].png">
            <a:extLst>
              <a:ext uri="{FF2B5EF4-FFF2-40B4-BE49-F238E27FC236}">
                <a16:creationId xmlns:a16="http://schemas.microsoft.com/office/drawing/2014/main" id="{AD16BB84-9B75-539E-6EC9-4701812920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357" y="3121168"/>
            <a:ext cx="3657143" cy="3657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C7FE407-2F96-EF7E-4E6C-1D6085A5E439}"/>
              </a:ext>
            </a:extLst>
          </p:cNvPr>
          <p:cNvSpPr txBox="1"/>
          <p:nvPr/>
        </p:nvSpPr>
        <p:spPr>
          <a:xfrm>
            <a:off x="1535409" y="2484039"/>
            <a:ext cx="19070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Questions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752A41-D552-884B-902D-63444F527CB9}"/>
              </a:ext>
            </a:extLst>
          </p:cNvPr>
          <p:cNvSpPr txBox="1"/>
          <p:nvPr/>
        </p:nvSpPr>
        <p:spPr>
          <a:xfrm>
            <a:off x="5794460" y="5378823"/>
            <a:ext cx="47480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0" i="1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Special Thanks to Mark Anderson, CET. Edwards Safety / Kiddie Commercial for providing and permitting the use of some of the information and graphics used in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1105002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E4A5EE83-1552-78A8-52B6-FAF93C56E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NOMBRE APELLIDO</a:t>
            </a:r>
            <a:r>
              <a:rPr lang="es-ES" sz="4800" b="1" dirty="0">
                <a:solidFill>
                  <a:srgbClr val="C00000"/>
                </a:solidFill>
              </a:rPr>
              <a:t>.</a:t>
            </a:r>
            <a:endParaRPr lang="es-MX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373525A-0A96-BC96-7CCF-CAB0312245F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s-MX" dirty="0">
                <a:hlinkClick r:id="rId2"/>
              </a:rPr>
              <a:t>Tparrish@telgian.com</a:t>
            </a:r>
            <a:r>
              <a:rPr lang="es-MX" dirty="0"/>
              <a:t>		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60280417-45B1-32F2-5C40-95DD3DD81268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s-MX" dirty="0"/>
              <a:t>+1-248-467-6663	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A279A06-FA3F-8F0C-15FE-4428D98272AB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s-MX" dirty="0">
                <a:hlinkClick r:id="rId3"/>
              </a:rPr>
              <a:t>www.Telgian.com</a:t>
            </a:r>
            <a:r>
              <a:rPr lang="es-MX" dirty="0"/>
              <a:t> / </a:t>
            </a:r>
            <a:r>
              <a:rPr lang="es-MX" dirty="0">
                <a:hlinkClick r:id="rId4"/>
              </a:rPr>
              <a:t>www.afaa.org</a:t>
            </a:r>
            <a:r>
              <a:rPr lang="es-MX" dirty="0"/>
              <a:t>	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F831AF79-A4AB-EC0B-ECFC-D0527C286B2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18410" y="2789419"/>
            <a:ext cx="6835697" cy="532935"/>
          </a:xfrm>
        </p:spPr>
        <p:txBody>
          <a:bodyPr/>
          <a:lstStyle/>
          <a:p>
            <a:r>
              <a:rPr lang="es-ES" dirty="0"/>
              <a:t>INSTITUCIÓN</a:t>
            </a:r>
            <a:r>
              <a:rPr lang="es-ES" sz="4800" b="1" dirty="0">
                <a:solidFill>
                  <a:srgbClr val="C00000"/>
                </a:solidFill>
              </a:rPr>
              <a:t>.</a:t>
            </a:r>
            <a:endParaRPr lang="es-MX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E31FED-8830-056B-D8C4-6A27E9812F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056" y="1384598"/>
            <a:ext cx="3063875" cy="4169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066190"/>
      </p:ext>
    </p:extLst>
  </p:cSld>
  <p:clrMapOvr>
    <a:masterClrMapping/>
  </p:clrMapOvr>
</p:sld>
</file>

<file path=ppt/theme/theme1.xml><?xml version="1.0" encoding="utf-8"?>
<a:theme xmlns:a="http://schemas.openxmlformats.org/drawingml/2006/main" name="Master Class 2024">
  <a:themeElements>
    <a:clrScheme name="Personalizado 1">
      <a:dk1>
        <a:sysClr val="windowText" lastClr="000000"/>
      </a:dk1>
      <a:lt1>
        <a:sysClr val="window" lastClr="FFFFFF"/>
      </a:lt1>
      <a:dk2>
        <a:srgbClr val="323232"/>
      </a:dk2>
      <a:lt2>
        <a:srgbClr val="EAEAEA"/>
      </a:lt2>
      <a:accent1>
        <a:srgbClr val="C00000"/>
      </a:accent1>
      <a:accent2>
        <a:srgbClr val="FF0000"/>
      </a:accent2>
      <a:accent3>
        <a:srgbClr val="989898"/>
      </a:accent3>
      <a:accent4>
        <a:srgbClr val="464646"/>
      </a:accent4>
      <a:accent5>
        <a:srgbClr val="4EA5D8"/>
      </a:accent5>
      <a:accent6>
        <a:srgbClr val="0D2C3E"/>
      </a:accent6>
      <a:hlink>
        <a:srgbClr val="E3DED1"/>
      </a:hlink>
      <a:folHlink>
        <a:srgbClr val="FF0000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nformacion">
  <a:themeElements>
    <a:clrScheme name="Personalizado 1">
      <a:dk1>
        <a:sysClr val="windowText" lastClr="000000"/>
      </a:dk1>
      <a:lt1>
        <a:sysClr val="window" lastClr="FFFFFF"/>
      </a:lt1>
      <a:dk2>
        <a:srgbClr val="323232"/>
      </a:dk2>
      <a:lt2>
        <a:srgbClr val="EAEAEA"/>
      </a:lt2>
      <a:accent1>
        <a:srgbClr val="C00000"/>
      </a:accent1>
      <a:accent2>
        <a:srgbClr val="FF0000"/>
      </a:accent2>
      <a:accent3>
        <a:srgbClr val="989898"/>
      </a:accent3>
      <a:accent4>
        <a:srgbClr val="464646"/>
      </a:accent4>
      <a:accent5>
        <a:srgbClr val="4EA5D8"/>
      </a:accent5>
      <a:accent6>
        <a:srgbClr val="0D2C3E"/>
      </a:accent6>
      <a:hlink>
        <a:srgbClr val="E3DED1"/>
      </a:hlink>
      <a:folHlink>
        <a:srgbClr val="FF0000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400" b="0" i="0" dirty="0" err="1" smtClean="0">
            <a:solidFill>
              <a:srgbClr val="000000"/>
            </a:solidFill>
            <a:effectLst/>
            <a:latin typeface="Open Sans" panose="020B0606030504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Fin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656</Words>
  <Application>Microsoft Office PowerPoint</Application>
  <PresentationFormat>Widescreen</PresentationFormat>
  <Paragraphs>70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Franklin Gothic Book</vt:lpstr>
      <vt:lpstr>Open Sans</vt:lpstr>
      <vt:lpstr>Wingdings</vt:lpstr>
      <vt:lpstr>Master Class 2024</vt:lpstr>
      <vt:lpstr>Informacion</vt:lpstr>
      <vt:lpstr>Final</vt:lpstr>
      <vt:lpstr>PowerPoint Presentation</vt:lpstr>
      <vt:lpstr>PowerPoint Presentation</vt:lpstr>
      <vt:lpstr>NOMBRE APELLIDO.</vt:lpstr>
      <vt:lpstr>Aspirating Smoke Detection for Lithium Battery Storage Applications</vt:lpstr>
      <vt:lpstr>Aspirating Smoke Detection for Lithium Battery Storage Applications</vt:lpstr>
      <vt:lpstr>Aspirating Smoke Detection for Lithium Battery Storage Applications</vt:lpstr>
      <vt:lpstr>Aspirating Smoke Detection for Lithium Battery Storage Applications</vt:lpstr>
      <vt:lpstr>Aspirating Smoke Detection for Lithium Battery Storage Applications</vt:lpstr>
      <vt:lpstr>Aspirating Smoke Detection for Lithium Battery Storage Applications</vt:lpstr>
      <vt:lpstr>Aspirating Smoke Detection for Lithium Battery Storage Applications UL 7th Edition Impacts</vt:lpstr>
      <vt:lpstr>Aspirating Smoke Detection for Lithium Battery Storage Applications Retrofit older UL Edition sys.</vt:lpstr>
      <vt:lpstr>Aspirating Smoke Detection for Lithium Battery Storage Applications</vt:lpstr>
      <vt:lpstr>Aspirating Smoke Detection for Lithium Battery Storage Applications Data Centers</vt:lpstr>
      <vt:lpstr>Aspirating Smoke Detection for Lithium Battery Storage Applications</vt:lpstr>
      <vt:lpstr>NOMBRE APELLIDO.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Ana Karen Rodriguez</dc:creator>
  <cp:lastModifiedBy>Tom Parrish</cp:lastModifiedBy>
  <cp:revision>10</cp:revision>
  <dcterms:created xsi:type="dcterms:W3CDTF">2024-05-08T16:39:27Z</dcterms:created>
  <dcterms:modified xsi:type="dcterms:W3CDTF">2024-08-27T21:10:42Z</dcterms:modified>
</cp:coreProperties>
</file>