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3.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26.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27.xml" ContentType="application/vnd.openxmlformats-officedocument.presentationml.notesSlide+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31.xml" ContentType="application/vnd.openxmlformats-officedocument.presentationml.notesSlide+xml"/>
  <Override PartName="/ppt/ink/ink52.xml" ContentType="application/inkml+xml"/>
  <Override PartName="/ppt/ink/ink53.xml" ContentType="application/inkml+xml"/>
  <Override PartName="/ppt/ink/ink54.xml" ContentType="application/inkml+xml"/>
  <Override PartName="/ppt/ink/ink55.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notesSlides/notesSlide34.xml" ContentType="application/vnd.openxmlformats-officedocument.presentationml.notesSlide+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3"/>
  </p:notesMasterIdLst>
  <p:sldIdLst>
    <p:sldId id="256" r:id="rId2"/>
    <p:sldId id="257" r:id="rId3"/>
    <p:sldId id="262" r:id="rId4"/>
    <p:sldId id="997" r:id="rId5"/>
    <p:sldId id="998" r:id="rId6"/>
    <p:sldId id="999" r:id="rId7"/>
    <p:sldId id="1051" r:id="rId8"/>
    <p:sldId id="1052" r:id="rId9"/>
    <p:sldId id="271" r:id="rId10"/>
    <p:sldId id="1001" r:id="rId11"/>
    <p:sldId id="1221" r:id="rId12"/>
    <p:sldId id="1002" r:id="rId13"/>
    <p:sldId id="1222" r:id="rId14"/>
    <p:sldId id="1004" r:id="rId15"/>
    <p:sldId id="1223" r:id="rId16"/>
    <p:sldId id="1005" r:id="rId17"/>
    <p:sldId id="1224" r:id="rId18"/>
    <p:sldId id="1006" r:id="rId19"/>
    <p:sldId id="1225" r:id="rId20"/>
    <p:sldId id="1027" r:id="rId21"/>
    <p:sldId id="1226" r:id="rId22"/>
    <p:sldId id="1053" r:id="rId23"/>
    <p:sldId id="1227" r:id="rId24"/>
    <p:sldId id="1007" r:id="rId25"/>
    <p:sldId id="1054" r:id="rId26"/>
    <p:sldId id="1228" r:id="rId27"/>
    <p:sldId id="1230" r:id="rId28"/>
    <p:sldId id="1056" r:id="rId29"/>
    <p:sldId id="1133" r:id="rId30"/>
    <p:sldId id="1057" r:id="rId31"/>
    <p:sldId id="1196" r:id="rId32"/>
    <p:sldId id="1012" r:id="rId33"/>
    <p:sldId id="1017" r:id="rId34"/>
    <p:sldId id="1023" r:id="rId35"/>
    <p:sldId id="1024" r:id="rId36"/>
    <p:sldId id="1026" r:id="rId37"/>
    <p:sldId id="1197" r:id="rId38"/>
    <p:sldId id="1206" r:id="rId39"/>
    <p:sldId id="1089" r:id="rId40"/>
    <p:sldId id="1022" r:id="rId41"/>
    <p:sldId id="1069" r:id="rId42"/>
    <p:sldId id="1100" r:id="rId43"/>
    <p:sldId id="1102" r:id="rId44"/>
    <p:sldId id="1073" r:id="rId45"/>
    <p:sldId id="1029" r:id="rId46"/>
    <p:sldId id="1075" r:id="rId47"/>
    <p:sldId id="1076" r:id="rId48"/>
    <p:sldId id="1096" r:id="rId49"/>
    <p:sldId id="1097" r:id="rId50"/>
    <p:sldId id="1138" r:id="rId51"/>
    <p:sldId id="1078" r:id="rId52"/>
    <p:sldId id="1079" r:id="rId53"/>
    <p:sldId id="1245" r:id="rId54"/>
    <p:sldId id="1109" r:id="rId55"/>
    <p:sldId id="1081" r:id="rId56"/>
    <p:sldId id="1074" r:id="rId57"/>
    <p:sldId id="1198" r:id="rId58"/>
    <p:sldId id="1062" r:id="rId59"/>
    <p:sldId id="1063" r:id="rId60"/>
    <p:sldId id="1064" r:id="rId61"/>
    <p:sldId id="1103" r:id="rId62"/>
    <p:sldId id="1070" r:id="rId63"/>
    <p:sldId id="1207" r:id="rId64"/>
    <p:sldId id="1199" r:id="rId65"/>
    <p:sldId id="1141" r:id="rId66"/>
    <p:sldId id="1142" r:id="rId67"/>
    <p:sldId id="1151" r:id="rId68"/>
    <p:sldId id="1011" r:id="rId69"/>
    <p:sldId id="1010" r:id="rId70"/>
    <p:sldId id="1104" r:id="rId71"/>
    <p:sldId id="1200" r:id="rId72"/>
    <p:sldId id="1105" r:id="rId73"/>
    <p:sldId id="289" r:id="rId74"/>
    <p:sldId id="1110" r:id="rId75"/>
    <p:sldId id="265" r:id="rId76"/>
    <p:sldId id="986" r:id="rId77"/>
    <p:sldId id="1192" r:id="rId78"/>
    <p:sldId id="1209" r:id="rId79"/>
    <p:sldId id="1106" r:id="rId80"/>
    <p:sldId id="1236" r:id="rId81"/>
    <p:sldId id="273" r:id="rId82"/>
    <p:sldId id="1204" r:id="rId83"/>
    <p:sldId id="1234" r:id="rId84"/>
    <p:sldId id="1157" r:id="rId85"/>
    <p:sldId id="1165" r:id="rId86"/>
    <p:sldId id="1166" r:id="rId87"/>
    <p:sldId id="1238" r:id="rId88"/>
    <p:sldId id="1167" r:id="rId89"/>
    <p:sldId id="1108" r:id="rId90"/>
    <p:sldId id="272" r:id="rId91"/>
    <p:sldId id="275" r:id="rId92"/>
    <p:sldId id="276" r:id="rId93"/>
    <p:sldId id="277" r:id="rId94"/>
    <p:sldId id="278" r:id="rId95"/>
    <p:sldId id="281" r:id="rId96"/>
    <p:sldId id="282" r:id="rId97"/>
    <p:sldId id="283" r:id="rId98"/>
    <p:sldId id="284" r:id="rId99"/>
    <p:sldId id="300" r:id="rId100"/>
    <p:sldId id="301" r:id="rId101"/>
    <p:sldId id="1233" r:id="rId102"/>
    <p:sldId id="1113" r:id="rId103"/>
    <p:sldId id="1153" r:id="rId104"/>
    <p:sldId id="1154" r:id="rId105"/>
    <p:sldId id="1155" r:id="rId106"/>
    <p:sldId id="1159" r:id="rId107"/>
    <p:sldId id="1160" r:id="rId108"/>
    <p:sldId id="1212" r:id="rId109"/>
    <p:sldId id="1115" r:id="rId110"/>
    <p:sldId id="1161" r:id="rId111"/>
    <p:sldId id="1162" r:id="rId112"/>
    <p:sldId id="1163" r:id="rId113"/>
    <p:sldId id="1164" r:id="rId114"/>
    <p:sldId id="1240" r:id="rId115"/>
    <p:sldId id="1213" r:id="rId116"/>
    <p:sldId id="1214" r:id="rId117"/>
    <p:sldId id="1239" r:id="rId118"/>
    <p:sldId id="326" r:id="rId119"/>
    <p:sldId id="327" r:id="rId120"/>
    <p:sldId id="328" r:id="rId121"/>
    <p:sldId id="329" r:id="rId122"/>
    <p:sldId id="1181" r:id="rId123"/>
    <p:sldId id="1172" r:id="rId124"/>
    <p:sldId id="1174" r:id="rId125"/>
    <p:sldId id="1175" r:id="rId126"/>
    <p:sldId id="1176" r:id="rId127"/>
    <p:sldId id="1177" r:id="rId128"/>
    <p:sldId id="1124" r:id="rId129"/>
    <p:sldId id="1241" r:id="rId130"/>
    <p:sldId id="1242" r:id="rId131"/>
    <p:sldId id="1243" r:id="rId132"/>
    <p:sldId id="1244" r:id="rId133"/>
    <p:sldId id="1210" r:id="rId134"/>
    <p:sldId id="348" r:id="rId135"/>
    <p:sldId id="349" r:id="rId136"/>
    <p:sldId id="1211" r:id="rId137"/>
    <p:sldId id="1248" r:id="rId138"/>
    <p:sldId id="1249" r:id="rId139"/>
    <p:sldId id="1232" r:id="rId140"/>
    <p:sldId id="259" r:id="rId141"/>
    <p:sldId id="260" r:id="rId14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1pPr>
    <a:lvl2pPr marL="0" marR="0" indent="45716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2pPr>
    <a:lvl3pPr marL="0" marR="0" indent="91433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3pPr>
    <a:lvl4pPr marL="0" marR="0" indent="1371494"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4pPr>
    <a:lvl5pPr marL="0" marR="0" indent="182866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5pPr>
    <a:lvl6pPr marL="0" marR="0" indent="228582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6pPr>
    <a:lvl7pPr marL="0" marR="0" indent="2742989"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7pPr>
    <a:lvl8pPr marL="0" marR="0" indent="320015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8pPr>
    <a:lvl9pPr marL="0" marR="0" indent="365732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8041"/>
    <a:srgbClr val="D11F43"/>
    <a:srgbClr val="3853A4"/>
    <a:srgbClr val="F3EC17"/>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426C6-F460-4923-9BF8-D30B92B3CC47}" v="530" dt="2025-10-21T21:53:59.22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Row>
  </a:tblStyle>
  <a:tblStyle styleId="{C7B018BB-80A7-4F77-B60F-C8B233D01FF8}"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BCB"/>
          </a:solidFill>
        </a:fill>
      </a:tcStyle>
    </a:wholeTbl>
    <a:band2H>
      <a:tcTxStyle/>
      <a:tcStyle>
        <a:tcBdr/>
        <a:fill>
          <a:solidFill>
            <a:srgbClr val="FF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EEFE"/>
          </a:solidFill>
        </a:fill>
      </a:tcStyle>
    </a:wholeTbl>
    <a:band2H>
      <a:tcTxStyle/>
      <a:tcStyle>
        <a:tcBdr/>
        <a:fill>
          <a:solidFill>
            <a:srgbClr val="F5F7FF"/>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4"/>
          </a:solidFill>
        </a:fill>
      </a:tcStyle>
    </a:wholeTbl>
    <a:band2H>
      <a:tcTxStyle/>
      <a:tcStyle>
        <a:tcBdr/>
        <a:fill>
          <a:solidFill>
            <a:srgbClr val="E6E7EB"/>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 Sans Bold"/>
          <a:ea typeface="Open Sans Bold"/>
          <a:cs typeface="Open Sans Bold"/>
        </a:font>
        <a:srgbClr val="1F1F1F"/>
      </a:tcTxStyle>
      <a:tcStyle>
        <a:tcBdr>
          <a:left>
            <a:ln w="12700" cap="flat">
              <a:noFill/>
              <a:miter lim="400000"/>
            </a:ln>
          </a:left>
          <a:right>
            <a:ln w="12700" cap="flat">
              <a:noFill/>
              <a:miter lim="400000"/>
            </a:ln>
          </a:right>
          <a:top>
            <a:ln w="508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254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59" autoAdjust="0"/>
    <p:restoredTop sz="95126" autoAdjust="0"/>
  </p:normalViewPr>
  <p:slideViewPr>
    <p:cSldViewPr snapToGrid="0">
      <p:cViewPr varScale="1">
        <p:scale>
          <a:sx n="80" d="100"/>
          <a:sy n="80" d="100"/>
        </p:scale>
        <p:origin x="396"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148"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09:59.143"/>
    </inkml:context>
    <inkml:brush xml:id="br0">
      <inkml:brushProperty name="width" value="0.21167" units="cm"/>
      <inkml:brushProperty name="height" value="0.21167" units="cm"/>
      <inkml:brushProperty name="color" value="#C00000"/>
    </inkml:brush>
  </inkml:definitions>
  <inkml:trace contextRef="#ctx0" brushRef="#br0">1201 5291 24575,'0'-322'0,"-9"214"0,0 21 0,9 20 0,0 36 0,-1 1 0,-5-38 0,-59-237 0,30 175 0,32 112 0,0-1 0,1 0 0,1 0 0,2-35 0,1 27 0,-5-47 0,-4 25 0,3 0 0,3-72 0,8-88 0,-29-300 0,21 500 0,-20-175 0,-3-62 0,7 33 0,-9 28 0,-22-174 0,25-3 0,27-262 0,-5 604 0,-1-1 0,0 1 0,-1 0 0,-2 0 0,-6-21 0,8 34 0,-1 1 0,1-1 0,-1 1 0,0 0 0,-1 0 0,1 0 0,-1 1 0,-8-7 0,-8-11 0,-17-30 0,29 40 0,1 1 0,-1 0 0,-1 0 0,-21-20 0,20 24 0,0 0 0,0 1 0,-1 0 0,1 0 0,-2 2 0,1-1 0,-18-4 0,11 5 0,0 1 0,0 1 0,-1 1 0,-30 0 0,-269 4 0,303-2 0,-31 7 0,1-1 0,45-6 0,0 1 0,0-1 0,1 0 0,-1 0 0,0 0 0,0 0 0,0 0 0,1-1 0,-1 1 0,0 0 0,0 0 0,1 0 0,-1-1 0,0 1 0,0 0 0,1-1 0,-1 1 0,0 0 0,1-1 0,-1 1 0,1-1 0,-1 1 0,0-1 0,1 0 0,-1 1 0,1-1 0,0 0 0,-1 1 0,1-1 0,-1 0 0,1 1 0,0-1 0,-1 0 0,1 0 0,0 1 0,0-1 0,0-1 0,-1-2 0,1-1 0,1 1 0,-1 0 0,0-1 0,2-6 0,-1 11 0,5-28 0,1 0 0,2 1 0,15-31 0,45-75 0,-68 130 0,3-3 0,-1 0 0,1 1 0,0-1 0,0 0 0,0 1 0,6-5 0,-9 9 0,-1 1 0,0 0 0,1-1 0,-1 1 0,1 0 0,-1 0 0,1-1 0,-1 1 0,1 0 0,-1 0 0,1-1 0,-1 1 0,1 0 0,-1 0 0,1 0 0,-1 0 0,1 0 0,-1 0 0,1 0 0,-1 0 0,1 0 0,-1 0 0,1 0 0,-1 0 0,1 0 0,0 1 0,0-1 0,0 1 0,-1 0 0,1-1 0,-1 1 0,1 0 0,0-1 0,-1 1 0,1 0 0,-1 0 0,0 0 0,1-1 0,-1 1 0,0 0 0,1 1 0,0 2 0,-1 1 0,1-1 0,-1 0 0,1 0 0,-2 8 0,-1-3 0,0 0 0,0-1 0,-1 1 0,-4 8 0,-7 24 0,-2 37 0,-9 34 0,20-99 0,-1 0 0,-9 17 0,11-23 0,0 1 0,0 0 0,0 0 0,1 0 0,0 0 0,1 1 0,0-1 0,-2 13 0,4-19 0,0 1 0,1-1 0,-1 1 0,0-1 0,1 0 0,-1 1 0,1-1 0,0 0 0,0 0 0,0 1 0,0-1 0,0 0 0,3 3 0,1 2 0,0-2 0,12 11 0,11 11 0,-7 4 0,0 1 0,24 52 0,-29-56 0,-11-18 0,1-1 0,-2 1 0,5 10 0,2 21 65,5 15-1495,-10-44-5396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08.242"/>
    </inkml:context>
    <inkml:brush xml:id="br0">
      <inkml:brushProperty name="width" value="0.21167" units="cm"/>
      <inkml:brushProperty name="height" value="0.21167" units="cm"/>
      <inkml:brushProperty name="color" value="#C00000"/>
    </inkml:brush>
  </inkml:definitions>
  <inkml:trace contextRef="#ctx0" brushRef="#br0">12707 556 24575,'-62'0'0,"0"3"0,0 3 0,0 2 0,-84 23 0,-76 15 0,149-34 0,-224 30 0,46-39 0,137-5 0,39 2 0,0 3 0,-98 16 0,88-2 0,-143 22 0,-110 10 0,244-30 0,19-2 0,-49 7 0,-280 39 0,9-49 0,-6-15 0,135 0 0,228 3 0,0 2 0,-73 16 0,26-2 0,34-11 0,1-3 0,-63-1 0,-51 8 0,109-5 0,-95 14 0,56-6 0,46-8 0,-91 9 0,-193 24 0,52-3 0,14-33 0,138-5 0,-311 2 0,403 1 0,0 2 0,0 1 0,-35 10 0,-106 34 0,64-16 0,33-9 0,14-4 0,-129 20 0,4-14 0,121-16 0,1-4 0,-90-4 0,88-1 0,-75-9 0,25 0 0,28 0 0,-4-1 0,-42 10 0,62 2 0,1-4 0,-82-13 0,117 9 0,-71 0 0,-43 11 0,19-1 0,-48-7 0,130-1 0,-75-15 0,-73-23 0,167 33 0,-1-2 0,1-2 0,1-1 0,1-1 0,0-2 0,1-1 0,-46-35 0,-34-40 0,93 77 0,-1 0 0,-1 2 0,-39-22 0,-74-25 0,7 3 0,0-18 0,105 62 0,-1 1 0,0 1 0,-1 1 0,-48-16 0,23 12 0,1-2 0,1-2 0,-51-28 0,64 27 0,-57-22 0,70 34 0,-1 1 0,0 1 0,0 1 0,-28-3 0,-24-3 0,-133-38 0,104 21 0,89 24 0,0 0 0,1-1 0,0-1 0,0-1 0,-19-12 0,15 9 0,-1 1 0,0 1 0,-21-7 0,-59-13 0,53 16 0,-87-15 0,86 19 0,26 4 0,-8 0 0,1-2 0,0 0 0,1-2 0,-34-15 0,51 19 0,5 2 0,0 0 0,1 0 0,-1 0 0,0 1 0,-5-2 0,9 3 0,-1 0 0,0 0 0,0 0 0,1 0 0,-1 0 0,0 0 0,0 0 0,1 0 0,-1 0 0,0 0 0,0 0 0,1 1 0,-1-1 0,0 0 0,1 0 0,-1 1 0,0-1 0,1 1 0,-1-1 0,0 0 0,1 1 0,-1-1 0,1 1 0,-1-1 0,1 1 0,-1 0 0,1-1 0,0 1 0,-1 0 0,1-1 0,-1 1 0,1 0 0,0 1 0,-2 6 0,0 1 0,1-1 0,0 1 0,0 0 0,1 0 0,1 0 0,1 9 0,-1 5 0,-1-9 0,1-1 0,0 1 0,1-1 0,1 0 0,0 1 0,1-1 0,0-1 0,1 1 0,6 12 0,5 10 0,-13-27 0,0-1 0,1 0 0,7 13 0,-7-18 0,-2-7 0,0-8 0,-2-150 0,-2 69 0,2 78 0,-2 0 0,-4-18 0,3 18 0,-2-30 0,6 44 0,-1 0 0,0 0 0,0 0 0,0 0 0,1 0 0,-1 0 0,1 0 0,0 1 0,0-1 0,-1 0 0,1 0 0,0 0 0,1 1 0,-1-1 0,0 0 0,0 1 0,1 0 0,-1-1 0,1 1 0,-1-1 0,1 1 0,-1 0 0,1 0 0,0 0 0,0 0 0,3-1 0,4-1 0,1 0 0,0 0 0,-1 1 0,13-1 0,-11 1 0,50-4 0,14-3 0,26-14 0,-100 23-50,0-1-1,1 1 1,-1 0-1,0 0 0,0-1 1,0 1-1,0 0 1,1 0-1,-1 0 1,0 0-1,0 1 0,0-1 1,0 0-1,1 0 1,-1 1-1,0-1 1,0 1-1,0-1 0,0 1 1,0-1-1,0 1 1,0 0-1,0-1 1,0 1-1,0 0 1,1 1-1,8 13-6775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16.143"/>
    </inkml:context>
    <inkml:brush xml:id="br0">
      <inkml:brushProperty name="width" value="0.21167" units="cm"/>
      <inkml:brushProperty name="height" value="0.21167" units="cm"/>
      <inkml:brushProperty name="color" value="#C00000"/>
    </inkml:brush>
  </inkml:definitions>
  <inkml:trace contextRef="#ctx0" brushRef="#br0">10529 523 24575,'-4'3'0,"0"0"0,-1 0 0,1-1 0,0 1 0,-1-1 0,1 0 0,-1 0 0,-5 1 0,-41 9 0,44-11 0,-170 23 0,90-14 0,-242 18 0,329-28 0,-296 34 0,65-5 0,176-24 0,-176 24 0,-101 47 0,-51 10 0,292-71 0,0-4 0,-118 0 0,46-3 0,-46-2 0,152-9 0,-343-10 0,340 16 0,-94 16 0,54-4 0,-294 4 0,356-21 0,-70-13 0,29 3 0,53 9 0,-284-21 0,258 24 0,-101 15 0,56-3 0,-134-1 0,92-7 0,70 2 0,-125 29 0,120-19 0,20-8 0,0-2 0,-82-3 0,-5 1 0,-85 7 0,29 3 0,182-12 0,-87 13 0,-117 34 0,128-26 0,-176 22 0,185-43 0,48-1 0,0 0 0,-43 9 0,63-8 0,-1 0 0,0-1 0,1-1 0,-1-1 0,0 1 0,1-2 0,-1 0 0,-18-6 0,-14-6 0,-49-22 0,74 27 0,-23-9 0,-194-74 0,-8 18 0,-95 16 0,203 39 0,107 13 0,0-2 0,-53-18 0,-57-34 0,9 3 0,101 45 0,-1 2 0,-40-8 0,-126-20 0,164 29 0,1-1 0,1-2 0,0-1 0,-36-20 0,14 3 0,-75-56 0,52 22 0,48 38 0,-52-35 0,-11 6 0,85 50 0,0-1 0,0 0 0,1 0 0,-1-1 0,1 0 0,-6-8 0,-8-8 0,19 21 0,1 0 0,-1 0 0,0 1 0,0-1 0,-1 1 0,1-1 0,0 1 0,0 0 0,-1 0 0,1-1 0,0 2 0,-1-1 0,1 0 0,-5 0 0,5 1 0,0 0 0,0 0 0,0 0 0,0 1 0,0-1 0,0 1 0,0-1 0,0 1 0,1 0 0,-1 0 0,0 0 0,0 0 0,1 0 0,-1 0 0,1 0 0,-1 0 0,1 1 0,-1-1 0,1 0 0,-2 3 0,-6 8 0,0 1 0,0 0 0,1 1 0,1 0 0,-10 27 0,-17 76 0,28-95 0,-17 37 0,-2 7 0,18-49 0,-1 6 0,8-23 0,0 0 0,0 0 0,0 0 0,0 0 0,0 0 0,0 0 0,0 0 0,0 1 0,0-1 0,0 0 0,0 0 0,0 0 0,0 0 0,0 0 0,0 0 0,0 0 0,0 0 0,0 1 0,0-1 0,0 0 0,0 0 0,0 0 0,0 0 0,0 0 0,0 0 0,0 0 0,0 0 0,1 0 0,-1 1 0,0-1 0,0 0 0,0 0 0,0 0 0,0 0 0,0 0 0,0 0 0,0 0 0,0 0 0,1 0 0,-1 0 0,0 0 0,0 0 0,6-2 0,5-6 0,-2-2 0,0-1 0,-1 0 0,0-1 0,-1 1 0,10-22 0,21-67 0,-31 82 0,1-12 0,-5 21 0,-1 0 0,2-1 0,-1 1 0,7-12 0,-3 9 0,0 0 0,-1-1 0,0 0 0,-1 0 0,-1 0 0,0 0 0,-1-1 0,0 0 0,-1 1 0,1-28 0,-3 34 0,2-44 0,-2 46 0,1 1 0,0 0 0,0-1 0,0 1 0,0-1 0,1 1 0,-1 0 0,4-6 0,-4 10 0,-1-1 0,0 1 0,1-1 0,-1 1 0,1 0 0,-1-1 0,0 1 0,1 0 0,-1-1 0,1 1 0,-1 0 0,1 0 0,0-1 0,-1 1 0,1 0 0,-1 0 0,1 0 0,-1 0 0,1 0 0,-1 0 0,1 0 0,0 0 0,-1 0 0,1 0 0,-1 0 0,1 0 0,-1 0 0,1 0 0,-1 0 0,1 1 0,0-1 0,-1 0 0,1 0 0,-1 1 0,1-1 0,-1 0 0,0 1 0,1-1 0,-1 1 0,1-1 0,0 1 0,18 20 0,-17-18 0,2 3 0,1-1 0,-1 0 0,1 0 0,1-1 0,-1 1 0,1-1 0,-1-1 0,1 1 0,0-1 0,1 0 0,9 4 0,-4-4 0,0 0 0,0 0 0,1-2 0,-1 1 0,19-1 0,-30-1 0,8-1 0,0 2 0,1-1 0,-1 1 0,16 4 0,-23-4 0,1-1 0,-1 1 0,0 0 0,0 0 0,1 1 0,-1-1 0,0 0 0,0 1 0,0-1 0,0 1 0,-1-1 0,1 1 0,0 0 0,-1 0 0,1 0 0,-1 0 0,1 0 0,-1 0 0,0 1 0,0-1 0,0 0 0,0 0 0,0 4 0,3 17-1365,-2 2-5461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21.448"/>
    </inkml:context>
    <inkml:brush xml:id="br0">
      <inkml:brushProperty name="width" value="0.21167" units="cm"/>
      <inkml:brushProperty name="height" value="0.21167" units="cm"/>
      <inkml:brushProperty name="color" value="#C00000"/>
    </inkml:brush>
  </inkml:definitions>
  <inkml:trace contextRef="#ctx0" brushRef="#br0">943 783 24575,'-1'-14'0,"-1"-1"0,0 0 0,-1 1 0,-8-27 0,3 12 0,0-6 0,5 20 0,-1 1 0,-8-23 0,8 25 0,-1 0 0,2-1 0,0 1 0,0-1 0,0-17 0,1-64 0,3 71 0,-1 17 0,0 1 0,-1-1 0,1 0 0,-1 1 0,-1-1 0,1 0 0,-1 1 0,0 0 0,0-1 0,0 1 0,-1 0 0,-5-8 0,4 7 0,-1 0 0,0 0 0,-1 1 0,1 0 0,-1 0 0,0 1 0,0-1 0,-11-5 0,-3 1 0,-1 1 0,0 1 0,0 0 0,0 2 0,-35-5 0,-11 0 0,-119-1 0,185 11 0,-24 0 0,0 1 0,-40 7 0,52-6 0,5-1 0,0 1 0,0 0 0,1 0 0,-1 1 0,-11 5 0,-21 13 0,-74 28 0,114-49 0,-1 1 0,0-1 0,0 0 0,0 1 0,1-1 0,-1 0 0,0 0 0,0 0 0,0 1 0,0-1 0,0 0 0,0 0 0,0 0 0,1-1 0,-1 1 0,0 0 0,-1-1 0,1 1 0,1 0 0,0 0 0,0-1 0,0 1 0,-1 0 0,1-1 0,0 1 0,0 0 0,0-1 0,0 1 0,0 0 0,-1-1 0,1 1 0,0 0 0,0-1 0,0 1 0,0-1 0,0 1 0,0 0 0,0-1 0,0 1 0,1 0 0,-1-1 0,0 1 0,0-1 0,0 1 0,0-1 0,2-2 0,-1 0 0,0 1 0,1-1 0,0 0 0,0 1 0,0-1 0,0 1 0,3-4 0,10-6 0,28-17 0,-32 23 0,-1-1 0,1 0 0,-1 0 0,0-2 0,-1 1 0,0-1 0,8-10 0,-12 13 0,0 0 0,1 1 0,-1 0 0,1 0 0,0 0 0,0 1 0,12-7 0,-11 7 0,0 0 0,-1 0 0,1-1 0,-1 0 0,7-8 0,-6 2 0,-7 11 0,0 0 0,0 0 0,0 0 0,0-1 0,0 1 0,0 0 0,0 0 0,0 0 0,-1 0 0,1-1 0,0 1 0,0 0 0,0 0 0,0 0 0,0 0 0,0 0 0,0-1 0,0 1 0,0 0 0,0 0 0,-1 0 0,1 0 0,0 0 0,0 0 0,0 0 0,0 0 0,0-1 0,-1 1 0,1 0 0,0 0 0,0 0 0,0 0 0,0 0 0,0 0 0,-1 0 0,1 0 0,0 0 0,-1 0 0,-1 0 0,1 0 0,0 1 0,-1-1 0,1 0 0,0 1 0,0-1 0,-1 1 0,1-1 0,0 1 0,0-1 0,0 1 0,0 0 0,-2 1 0,-11 12 0,-24 30 0,-2 3 0,-13 13 0,22-24 0,-42 54 0,71-88 0,1-1 0,0 0 0,0 1 0,0-1 0,0 0 0,1 1 0,-1 0 0,0-1 0,0 1 0,1-1 0,-1 1 0,1 0 0,0-1 0,-1 1 0,1 0 0,0 0 0,0-1 0,0 4 0,1-2 0,0 0 0,0-1 0,0 1 0,1-1 0,-1 1 0,1-1 0,-1 0 0,1 0 0,0 1 0,0-1 0,2 2 0,110 97 0,-107-95 0,-1-1 0,0 2 0,0-1 0,-1 1 0,0 0 0,0 0 0,0 0 0,-1 1 0,0-1 0,0 1 0,-1 0 0,0 0 0,3 17 0,6 19-1365,-5-28-5461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26.514"/>
    </inkml:context>
    <inkml:brush xml:id="br0">
      <inkml:brushProperty name="width" value="0.21167" units="cm"/>
      <inkml:brushProperty name="height" value="0.21167" units="cm"/>
      <inkml:brushProperty name="color" value="#C00000"/>
    </inkml:brush>
  </inkml:definitions>
  <inkml:trace contextRef="#ctx0" brushRef="#br0">1109 918 24575,'1'-5'0,"-1"1"0,1 0 0,0 0 0,0 0 0,0 0 0,1 0 0,0 0 0,-1 0 0,4-4 0,-3 5 0,0-1 0,0 0 0,0 0 0,-1 0 0,1 0 0,-1 0 0,0 0 0,0-1 0,0-4 0,-3-20 0,0 1 0,-13-52 0,7 45 0,1 7 0,-1 1 0,-24-52 0,16 41 0,9 23 0,-1 0 0,-10-14 0,-3-4 0,17 26 0,0-1 0,0 1 0,-1 0 0,0 1 0,0-1 0,-1 1 0,0 0 0,0 0 0,0 1 0,-1 0 0,0 0 0,0 1 0,0-1 0,0 2 0,-1-1 0,-13-4 0,-12-1 0,0 2 0,0 1 0,-53-2 0,-103 7 0,94 3 0,81-2 0,-87 3 0,83-2 0,1 2 0,-1 0 0,-28 10 0,-33 17 0,-18 6 0,96-36 0,1 0 0,-1 1 0,0-1 0,1 0 0,-1 0 0,1 0 0,-1 1 0,0-1 0,1 0 0,-1 0 0,0 0 0,1 0 0,-1 0 0,0 0 0,1 0 0,-1 0 0,0-1 0,1 1 0,-1 0 0,0 0 0,1 0 0,-2-1 0,2 0 0,0 1 0,0-1 0,0 1 0,0-1 0,0 1 0,0-1 0,0 1 0,0-1 0,0 1 0,0-1 0,0 1 0,0-1 0,0 1 0,0-1 0,0 1 0,1-1 0,-1 1 0,0-1 0,0 1 0,1-1 0,-1 0 0,22-27 0,-21 27 0,123-142 0,-108 125 0,20-19 0,-22 23 0,0 0 0,20-27 0,-4-1 0,-28 40 0,-1 4 0,-4 12 0,-9 19 0,-7 1 0,-44 62 0,-11 19 0,63-98 0,0-1 0,0 0 0,-2-1 0,0 0 0,-1-1 0,-23 19 0,35-31 0,0 0 0,0 0 0,0-1 0,0 1 0,0 0 0,0 1 0,1-1 0,-3 4 0,4-5 0,-1-1 0,1 0 0,0 1 0,0-1 0,0 0 0,0 0 0,0 1 0,0-1 0,0 0 0,0 1 0,0-1 0,0 0 0,0 0 0,0 1 0,1-1 0,-1 0 0,0 0 0,0 1 0,0-1 0,0 0 0,0 0 0,0 1 0,1-1 0,-1 0 0,0 0 0,0 0 0,0 1 0,1-1 0,-1 0 0,2 1 0,-1-1 0,0 1 0,1-1 0,-1 1 0,0-1 0,1 1 0,-1-1 0,1 0 0,1 0 0,19 1 0,95 9 0,-97-7 0,1 1 0,-1 0 0,31 12 0,-42-12 0,-1 1 0,0-1 0,0 1 0,0 1 0,0 0 0,-1 0 0,0 0 0,-1 1 0,8 8 0,3 7 0,25 43 0,-5-14 92,-17-25-1549,-10-12-5369</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34.664"/>
    </inkml:context>
    <inkml:brush xml:id="br0">
      <inkml:brushProperty name="width" value="0.21167" units="cm"/>
      <inkml:brushProperty name="height" value="0.21167" units="cm"/>
      <inkml:brushProperty name="color" value="#C00000"/>
    </inkml:brush>
  </inkml:definitions>
  <inkml:trace contextRef="#ctx0" brushRef="#br0">2504 3 24575,'0'3'0,"0"-1"0,-1 0 0,1 0 0,-1 0 0,0 0 0,0 0 0,0 0 0,0-1 0,0 1 0,0 0 0,0 0 0,-2 1 0,-20 22 0,18-20 0,-37 33 0,-2-2 0,-62 40 0,23-22 0,-92 43 0,144-81 0,11-5 0,-1-1 0,-33 12 0,-122 24 0,121-32 0,-242 44 0,276-54 0,-1 1 0,1 1 0,-23 10 0,27-9 0,-2-1 0,1 0 0,-1-2 0,-28 5 0,14-8 0,19-1 0,0 1 0,-1 1 0,-25 5 0,38-6 0,-122 30 0,110-29 0,-1 0 0,0-1 0,1-1 0,-1 0 0,0 0 0,-24-6 0,5-2 0,13 3 0,-1 0 0,-25-1 0,-2 2 0,1-2 0,-1-3 0,1-1 0,1-2 0,-71-29 0,95 33 0,1 1 0,-45-6 0,48 10 0,0-1 0,-1 0 0,2-2 0,-33-13 0,48 18 0,1 0 0,-1 0 0,1-1 0,0 1 0,0-1 0,-1 1 0,1-1 0,0 0 0,1 0 0,-1 0 0,0 0 0,1 0 0,-1 0 0,1-1 0,-1 1 0,1-1 0,0 1 0,0 0 0,-1-5 0,2 3 0,-1 0 0,1 0 0,0 0 0,0-1 0,1 1 0,-1 0 0,1 0 0,0 0 0,0 0 0,1 0 0,2-7 0,11-19 0,2 0 0,31-43 0,-36 58 0,1 0 0,0 0 0,17-12 0,20-22 0,-23 17 0,37-55 0,-62 85 0,-2 4 0,-5 9 0,-8 15 0,6-16 0,-9 13 0,1 1 0,-14 30 0,7-11 0,-43 64 0,26-45 0,8-18 0,21-30 0,0 0 0,0 0 0,2 1 0,-9 20 0,15-29 0,1 0 0,0-1 0,0 1 0,0 0 0,1-1 0,0 1 0,0 0 0,0 0 0,1-1 0,0 1 0,0 0 0,0-1 0,3 9 0,5 7 0,0-1 0,14 23 0,-4-7 0,44 74 0,-14-28 0,-42-67 0,0 1 0,-2 0 0,7 25 0,-7-20 0,-5-20-36,0-1 0,1 1 0,-1 0 1,0-1-1,0 1 0,0 0 0,0-1 0,0 1 0,1-1 0,-1 1 0,0 0 0,0-1 0,1 1 0,-1-1 0,1 1 0,-1-1 0,0 1 1,1-1-1,-1 1 0,1-1 0,-1 1 0,1-1 0,-1 0 0,1 1 0,-1-1 0,1 0 0,0 1 0,-1-1 0,1 0 0,0 0 0,-1 0 1,1 0-1,-1 1 0,1-1 0,0 0 0,-1 0 0,2 0 0,12-4-6790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1:13.161"/>
    </inkml:context>
    <inkml:brush xml:id="br0">
      <inkml:brushProperty name="width" value="0.035" units="cm"/>
      <inkml:brushProperty name="height" value="0.035" units="cm"/>
    </inkml:brush>
  </inkml:definitions>
  <inkml:trace contextRef="#ctx0" brushRef="#br0">1 0 24575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6.006"/>
    </inkml:context>
    <inkml:brush xml:id="br0">
      <inkml:brushProperty name="width" value="0.05" units="cm"/>
      <inkml:brushProperty name="height" value="0.05" units="cm"/>
      <inkml:brushProperty name="color" value="#E71224"/>
    </inkml:brush>
  </inkml:definitions>
  <inkml:trace contextRef="#ctx0" brushRef="#br0">1 548 24575,'18'0'0,"0"-1"0,26-4 0,-36 3 0,0 0 0,0 0 0,0-1 0,-1 0 0,1 0 0,-1-1 0,12-7 0,-13 7 0,-1-1 0,-1 0 0,1 0 0,-1 0 0,8-12 0,8-9 0,-6 9 0,-10 12 0,0-1 0,1 1 0,0 0 0,0 0 0,0 1 0,0 0 0,1 0 0,0 0 0,10-5 0,-13 8 0,5-2 0,0-1 0,1 1 0,-2-2 0,12-6 0,-17 9 0,1 0 0,-1 0 0,0 0 0,0-1 0,0 1 0,0-1 0,0 1 0,0-1 0,0 0 0,-1 0 0,0 0 0,0 0 0,1 0 0,-2 0 0,1 0 0,1-5 0,-2 0 0,1-1 0,-1 1 0,-1-1 0,1 0 0,-2 1 0,1-1 0,-5-14 0,3 13 0,2 7 0,1-1 0,0 1 0,-1 0 0,1 0 0,0-1 0,0 1 0,1 0 0,-1-1 0,1 1 0,-1 0 0,3-5 0,1-2 0,0 0 0,8-11 0,-7 12 0,0 0 0,6-17 0,-6 7 0,4-28 0,-9 45-66,2-7 235,-1 9-201,-1 0 0,0 0 0,0 0 0,0-1 0,0 1 0,1 0 0,-1 0 0,0 0 0,0 0 1,0 0-1,0 0 0,1 0 0,-1 0 0,0 0 0,0 0 0,0 0 0,1 0 0,-1 0 0,0 0 0,0 0 1,0 0-1,0 1 0,1-1 0,-1 0 0,0 0 0,0 0 0,0 0 0,0 0 0,0 0 0,1 0 1,-1 0-1,0 1 0,0-1 0,0 0 0,0 0 0,0 0 0,0 0 0,0 1 0,0-1 0,1 0 0,-1 0 1,0 0-1,0 0 0,0 1 0,0-1 0,7 12-6794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8.912"/>
    </inkml:context>
    <inkml:brush xml:id="br0">
      <inkml:brushProperty name="width" value="0.05" units="cm"/>
      <inkml:brushProperty name="height" value="0.05" units="cm"/>
      <inkml:brushProperty name="color" value="#E71224"/>
    </inkml:brush>
  </inkml:definitions>
  <inkml:trace contextRef="#ctx0" brushRef="#br0">506 894 24575,'0'-4'0,"0"-1"0,-1 1 0,0 0 0,0 0 0,0 0 0,0-1 0,-1 1 0,0 0 0,1 1 0,-1-1 0,-1 0 0,1 0 0,-1 1 0,1 0 0,-1-1 0,0 1 0,0 0 0,0 0 0,-1 1 0,1-1 0,-1 1 0,1-1 0,-6-1 0,-6-4 0,-1 1 0,0 1 0,0 1 0,-27-6 0,-10 1 0,-66-3 0,49 7 0,62 5 0,0 0 0,0 0 0,0-1 0,0 0 0,0-1 0,0 0 0,-12-6 0,18 8 0,0 0 0,1 0 0,-1-1 0,1 1 0,-1 0 0,1-1 0,-1 1 0,1 0 0,0-1 0,0 0 0,0 1 0,0-1 0,0 0 0,0 1 0,0-1 0,0 0 0,1 0 0,-1 0 0,1 0 0,-1 0 0,1 0 0,0 0 0,0 0 0,0 0 0,0 0 0,0 0 0,0 1 0,1-1 0,-1 0 0,0 0 0,1 0 0,0 0 0,-1 0 0,1 0 0,0 1 0,2-4 0,2-5 0,2 0 0,-1 0 0,1 1 0,11-11 0,37-34 0,-40 40 0,81-71 0,14-13 0,-87 75 0,-1 0 0,29-44 0,-5 0 0,-45 66 0,0-1 0,0 0 0,0 0 0,0 0 0,0 1 0,0-1 0,0 0 0,-1 0 0,1 0 0,-1 0 0,0 0 0,1-1 0,-1 1 0,0 0 0,0 0 0,0 0 0,0 0 0,-1 0 0,0-4 0,0 3 0,-1 0 0,1-1 0,-1 1 0,0 0 0,0 1 0,0-1 0,0 0 0,0 0 0,-1 1 0,-5-5 0,-1 0 0,0 1 0,-1 0 0,0 1 0,0 0 0,0 0 0,-16-4 0,-34-5 0,37 9 0,-31-10 0,51 13-68,1 1 0,-1 0-1,1 1 1,-1-1 0,1 0 0,-1 1-1,1-1 1,-1 1 0,0 0 0,1 0-1,-1 0 1,0 0 0,1 0 0,-1 1-1,1-1 1,-1 1 0,1-1-1,-1 1 1,-2 1 0,-5 5-6758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1.324"/>
    </inkml:context>
    <inkml:brush xml:id="br0">
      <inkml:brushProperty name="width" value="0.05" units="cm"/>
      <inkml:brushProperty name="height" value="0.05" units="cm"/>
      <inkml:brushProperty name="color" value="#E71224"/>
    </inkml:brush>
  </inkml:definitions>
  <inkml:trace contextRef="#ctx0" brushRef="#br0">681 381 24575,'0'3'0,"-1"1"0,1 0 0,-1-1 0,0 0 0,0 1 0,0-1 0,-1 1 0,1-1 0,-1 0 0,0 0 0,-3 4 0,-2 3 0,-17 17 0,24-27 0,-3 3 0,1 0 0,-1 0 0,1 0 0,-1-1 0,0 0 0,0 1 0,-1-1 0,1 0 0,0 0 0,-1 0 0,1-1 0,-1 0 0,-6 2 0,10-3 0,-1 0 0,0 0 0,0 0 0,1 0 0,-1 0 0,0 0 0,1-1 0,-1 1 0,0 0 0,1 0 0,-1-1 0,1 1 0,-1-1 0,0 1 0,1-1 0,-1 1 0,1 0 0,-1-1 0,1 0 0,0 1 0,-1-1 0,1 1 0,-1-1 0,1 0 0,0 1 0,0-1 0,-1 1 0,1-1 0,0-1 0,-4-22 0,4 20 0,-1-138 0,2 44 0,-1 92 0,0 0 0,0 1 0,-1-1 0,0 1 0,0-1 0,-1 1 0,0 0 0,1-1 0,-4-4 0,4 8 0,-1 0 0,1 0 0,0 0 0,-1 0 0,0 0 0,1 1 0,-1-1 0,0 1 0,0-1 0,0 1 0,0-1 0,0 1 0,0 0 0,0 0 0,-1 0 0,1 0 0,0 1 0,-1-1 0,1 1 0,0-1 0,-1 1 0,1 0 0,-3 0 0,-6 0 0,-1 1 0,1 0 0,0 1 0,-1 1 0,1-1 0,0 2 0,-18 7 0,-68 41 0,-8 16 0,104-67 0,0 0 0,0-1 0,0 1 0,0 0 0,0-1 0,0 1 0,0-1 0,-1 0 0,1 1 0,0-1 0,0 0 0,0 0 0,-1 1 0,1-1 0,0 0 0,0 0 0,-2-1 0,2 1 0,0-1 0,0 0 0,1 1 0,-1-1 0,0 0 0,1 0 0,-1 1 0,1-1 0,-1 0 0,1 0 0,-1 0 0,1 0 0,-1 0 0,1 1 0,0-1 0,0 0 0,-1 0 0,1 0 0,0 0 0,0 0 0,0-2 0,-1-28 0,4-57 0,1 3 0,-4 82 0,0 0 0,0 1 0,0-1 0,0 0 0,-1 1 0,1-1 0,-1 1 0,0-1 0,0 0 0,0 1 0,0-1 0,0 1 0,-1 0 0,-1-3 0,2 4 0,0 0 0,0 0 0,-1 0 0,1 1 0,0-1 0,-1 0 0,1 0 0,0 1 0,-1-1 0,1 1 0,-1-1 0,0 1 0,1 0 0,-1 0 0,1 0 0,-1 0 0,1 0 0,-1 0 0,1 0 0,-1 0 0,0 0 0,1 1 0,-1-1 0,-1 1 0,-16 6-341,0 0 0,1 1-1,-24 14 1,25-12-6485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4.692"/>
    </inkml:context>
    <inkml:brush xml:id="br0">
      <inkml:brushProperty name="width" value="0.05" units="cm"/>
      <inkml:brushProperty name="height" value="0.05" units="cm"/>
      <inkml:brushProperty name="color" value="#E71224"/>
    </inkml:brush>
  </inkml:definitions>
  <inkml:trace contextRef="#ctx0" brushRef="#br0">418 1 24575,'-20'-1'0,"0"1"0,1 2 0,-1 0 0,-33 7 0,-64 26 0,115-34 0,0-1 0,0 1 0,0 0 0,0 0 0,0-1 0,1 1 0,-1 1 0,0-1 0,0 0 0,1 0 0,-1 1 0,1-1 0,-1 1 0,1-1 0,0 1 0,0 0 0,-1-1 0,1 1 0,0 0 0,0 0 0,1 0 0,-1 0 0,0 0 0,1 0 0,-1 0 0,1 0 0,0 0 0,-1 3 0,1 6 0,1-1 0,0 1 0,0-1 0,5 17 0,0 2 0,-3-5 0,1 3 0,10 38 0,-12-56 0,1-1 0,0 1 0,1-1 0,0 0 0,0-1 0,1 1 0,0-1 0,9 11 0,1-2 0,1-1 0,1-1 0,22 14 0,-38-27 0,-1-1 0,1 1 0,0-1 0,-1 1 0,1-1 0,-1 1 0,1-1 0,-1 1 0,1-1 0,-1 1 0,1 0 0,-1-1 0,1 1 0,-1 1 0,0-2 0,0 0 0,0 0 0,0 1 0,0-1 0,0 0 0,0 0 0,0 1 0,0-1 0,0 0 0,0 0 0,0 0 0,0 1 0,0-1 0,-1 0 0,1 0 0,0 0 0,0 1 0,0-1 0,0 0 0,-1 0 0,1 0 0,0 0 0,0 1 0,0-1 0,-1 0 0,1 0 0,0 0 0,0 0 0,-1 0 0,-23 5 0,13-4 0,4 1 0,0 1 0,0 0 0,0 0 0,1 1 0,-1 0 0,1 0 0,-7 6 0,-42 39 0,35-29 0,-8 9 0,-8 7 0,30-31 0,0 0 0,1 0 0,-1 1 0,1-1 0,0 1 0,1 1 0,0-1 0,0 1 0,0-1 0,1 1 0,0 0 0,0 1 0,1-1 0,-1 0 0,2 1 0,-1-1 0,1 1 0,0 0 0,1-1 0,0 9 0,0-10-109,1 27 351,0-31-341,-1-1-1,1 1 0,-1 0 0,1 0 0,-1 0 0,1-1 0,0 1 0,0 0 0,0-1 0,0 1 1,0-1-1,0 1 0,0-1 0,3 3 0,11 4-6726</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9.070"/>
    </inkml:context>
    <inkml:brush xml:id="br0">
      <inkml:brushProperty name="width" value="0.05" units="cm"/>
      <inkml:brushProperty name="height" value="0.05" units="cm"/>
      <inkml:brushProperty name="color" value="#E71224"/>
    </inkml:brush>
  </inkml:definitions>
  <inkml:trace contextRef="#ctx0" brushRef="#br0">0 1 24575,'40'-1'0,"41"2"0,-70 0 0,1 0 0,-1 1 0,0 0 0,-1 1 0,12 4 0,-19-6 0,0 0 0,0 0 0,-1 0 0,1 1 0,0 0 0,-1-1 0,1 1 0,-1 0 0,0 0 0,1 0 0,-1 0 0,0 1 0,0-1 0,-1 1 0,1-1 0,0 1 0,-1 0 0,0-1 0,1 1 0,-1 0 0,1 3 0,-2-1 0,1 1 0,-1-1 0,1 1 0,-2-1 0,1 1 0,0-1 0,-1 0 0,0 1 0,-1-1 0,-3 11 0,1-6 0,0 0 0,-1 0 0,0-1 0,0 0 0,-11 14 0,-1-3 0,-21 19 0,29-28 0,0-1 0,1 1 0,-12 20 0,11-17 0,-18 24 0,21-32 0,4-3 0,-1-1 0,1 1 0,-1 0 0,1 0 0,0 1 0,-2 4 0,3-7 0,1 0 0,0 0 0,0 0 0,0 0 0,-1 0 0,1 0 0,0 0 0,0 0 0,1 0 0,-1 0 0,0 0 0,0 0 0,0 0 0,1 0 0,-1 0 0,0 0 0,1 0 0,-1-1 0,1 1 0,-1 0 0,1 0 0,-1 0 0,1-1 0,0 1 0,0 0 0,-1 0 0,1-1 0,0 1 0,0-1 0,1 1 0,63 40 0,-47-31 0,-1 0 0,0 1 0,18 16 0,-9-3-87,-7-6-339,1 0 0,25 16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13.206"/>
    </inkml:context>
    <inkml:brush xml:id="br0">
      <inkml:brushProperty name="width" value="0.05" units="cm"/>
      <inkml:brushProperty name="height" value="0.05" units="cm"/>
      <inkml:brushProperty name="color" value="#E71224"/>
    </inkml:brush>
  </inkml:definitions>
  <inkml:trace contextRef="#ctx0" brushRef="#br0">1 264 24575,'0'-7'0,"1"0"0,0 0 0,5-13 0,-1 0 0,-1-2 0,1-2 0,1 0 0,9-28 0,-12 48 0,-1-1 0,0 1 0,1 0 0,0-1 0,0 1 0,0 1 0,1-1 0,-1 0 0,1 1 0,0-1 0,0 1 0,0 0 0,0 1 0,1-1 0,-1 1 0,1 0 0,4-2 0,3 0 0,0 0 0,1 1 0,-1 1 0,0 0 0,23 0 0,-32 2 0,0 0 0,1 0 0,-1 0 0,0 0 0,1 1 0,-1 0 0,0-1 0,1 1 0,-1 1 0,0-1 0,0 0 0,0 1 0,0 0 0,0-1 0,0 1 0,4 5 0,-3-4 0,-2 1 0,1-1 0,0 1 0,-1 0 0,1 0 0,-1 0 0,0 1 0,0-1 0,-1 0 0,1 1 0,0 7 0,3 20 0,-3 0 0,0 0 0,-4 45 0,0-29 0,-6 45 0,1-23 0,6-67 0,1 0 0,0 1 0,0-1 0,0 0 0,1 0 0,-1 0 0,1 0 0,0 0 0,-1 0 0,2 0 0,-1 0 0,2 4 0,-1-5 0,-1 0 0,1 0 0,0-1 0,-1 1 0,1 0 0,0-1 0,0 1 0,0-1 0,0 0 0,0 0 0,1 0 0,-1 0 0,0 0 0,1 0 0,-1 0 0,5 0 0,16 2 0,0-1 0,1 0 0,0-2 0,35-4 0,-54 3 0,0 0 0,0-1 0,0 1 0,-1-1 0,1 1 0,-1-2 0,1 1 0,-1 0 0,0-1 0,1 0 0,4-4 0,4-5 0,21-24 0,-28 29 0,12-15 0,-1 0 0,28-49 0,-29 48-1365,-8 15-5461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6.006"/>
    </inkml:context>
    <inkml:brush xml:id="br0">
      <inkml:brushProperty name="width" value="0.05" units="cm"/>
      <inkml:brushProperty name="height" value="0.05" units="cm"/>
      <inkml:brushProperty name="color" value="#E71224"/>
    </inkml:brush>
  </inkml:definitions>
  <inkml:trace contextRef="#ctx0" brushRef="#br0">1 548 24575,'18'0'0,"0"-1"0,26-4 0,-36 3 0,0 0 0,0 0 0,0-1 0,-1 0 0,1 0 0,-1-1 0,12-7 0,-13 7 0,-1-1 0,-1 0 0,1 0 0,-1 0 0,8-12 0,8-9 0,-6 9 0,-10 12 0,0-1 0,1 1 0,0 0 0,0 0 0,0 1 0,0 0 0,1 0 0,0 0 0,10-5 0,-13 8 0,5-2 0,0-1 0,1 1 0,-2-2 0,12-6 0,-17 9 0,1 0 0,-1 0 0,0 0 0,0-1 0,0 1 0,0-1 0,0 1 0,0-1 0,0 0 0,-1 0 0,0 0 0,0 0 0,1 0 0,-2 0 0,1 0 0,1-5 0,-2 0 0,1-1 0,-1 1 0,-1-1 0,1 0 0,-2 1 0,1-1 0,-5-14 0,3 13 0,2 7 0,1-1 0,0 1 0,-1 0 0,1 0 0,0-1 0,0 1 0,1 0 0,-1-1 0,1 1 0,-1 0 0,3-5 0,1-2 0,0 0 0,8-11 0,-7 12 0,0 0 0,6-17 0,-6 7 0,4-28 0,-9 45-66,2-7 235,-1 9-201,-1 0 0,0 0 0,0 0 0,0-1 0,0 1 0,1 0 0,-1 0 0,0 0 0,0 0 1,0 0-1,0 0 0,1 0 0,-1 0 0,0 0 0,0 0 0,0 0 0,1 0 0,-1 0 0,0 0 0,0 0 1,0 0-1,0 1 0,1-1 0,-1 0 0,0 0 0,0 0 0,0 0 0,0 0 0,0 0 0,1 0 1,-1 0-1,0 1 0,0-1 0,0 0 0,0 0 0,0 0 0,0 0 0,0 1 0,0-1 0,1 0 0,-1 0 1,0 0-1,0 0 0,0 1 0,0-1 0,7 12-6794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8.912"/>
    </inkml:context>
    <inkml:brush xml:id="br0">
      <inkml:brushProperty name="width" value="0.05" units="cm"/>
      <inkml:brushProperty name="height" value="0.05" units="cm"/>
      <inkml:brushProperty name="color" value="#E71224"/>
    </inkml:brush>
  </inkml:definitions>
  <inkml:trace contextRef="#ctx0" brushRef="#br0">506 894 24575,'0'-4'0,"0"-1"0,-1 1 0,0 0 0,0 0 0,0 0 0,0-1 0,-1 1 0,0 0 0,1 1 0,-1-1 0,-1 0 0,1 0 0,-1 1 0,1 0 0,-1-1 0,0 1 0,0 0 0,0 0 0,-1 1 0,1-1 0,-1 1 0,1-1 0,-6-1 0,-6-4 0,-1 1 0,0 1 0,0 1 0,-27-6 0,-10 1 0,-66-3 0,49 7 0,62 5 0,0 0 0,0 0 0,0-1 0,0 0 0,0-1 0,0 0 0,-12-6 0,18 8 0,0 0 0,1 0 0,-1-1 0,1 1 0,-1 0 0,1-1 0,-1 1 0,1 0 0,0-1 0,0 0 0,0 1 0,0-1 0,0 0 0,0 1 0,0-1 0,0 0 0,1 0 0,-1 0 0,1 0 0,-1 0 0,1 0 0,0 0 0,0 0 0,0 0 0,0 0 0,0 0 0,0 1 0,1-1 0,-1 0 0,0 0 0,1 0 0,0 0 0,-1 0 0,1 0 0,0 1 0,2-4 0,2-5 0,2 0 0,-1 0 0,1 1 0,11-11 0,37-34 0,-40 40 0,81-71 0,14-13 0,-87 75 0,-1 0 0,29-44 0,-5 0 0,-45 66 0,0-1 0,0 0 0,0 0 0,0 0 0,0 1 0,0-1 0,0 0 0,-1 0 0,1 0 0,-1 0 0,0 0 0,1-1 0,-1 1 0,0 0 0,0 0 0,0 0 0,0 0 0,-1 0 0,0-4 0,0 3 0,-1 0 0,1-1 0,-1 1 0,0 0 0,0 1 0,0-1 0,0 0 0,0 0 0,-1 1 0,-5-5 0,-1 0 0,0 1 0,-1 0 0,0 1 0,0 0 0,0 0 0,-16-4 0,-34-5 0,37 9 0,-31-10 0,51 13-68,1 1 0,-1 0-1,1 1 1,-1-1 0,1 0 0,-1 1-1,1-1 1,-1 1 0,0 0 0,1 0-1,-1 0 1,0 0 0,1 0 0,-1 1-1,1-1 1,-1 1 0,1-1-1,-1 1 1,-2 1 0,-5 5-6758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1.324"/>
    </inkml:context>
    <inkml:brush xml:id="br0">
      <inkml:brushProperty name="width" value="0.05" units="cm"/>
      <inkml:brushProperty name="height" value="0.05" units="cm"/>
      <inkml:brushProperty name="color" value="#E71224"/>
    </inkml:brush>
  </inkml:definitions>
  <inkml:trace contextRef="#ctx0" brushRef="#br0">681 381 24575,'0'3'0,"-1"1"0,1 0 0,-1-1 0,0 0 0,0 1 0,0-1 0,-1 1 0,1-1 0,-1 0 0,0 0 0,-3 4 0,-2 3 0,-17 17 0,24-27 0,-3 3 0,1 0 0,-1 0 0,1 0 0,-1-1 0,0 0 0,0 1 0,-1-1 0,1 0 0,0 0 0,-1 0 0,1-1 0,-1 0 0,-6 2 0,10-3 0,-1 0 0,0 0 0,0 0 0,1 0 0,-1 0 0,0 0 0,1-1 0,-1 1 0,0 0 0,1 0 0,-1-1 0,1 1 0,-1-1 0,0 1 0,1-1 0,-1 1 0,1 0 0,-1-1 0,1 0 0,0 1 0,-1-1 0,1 1 0,-1-1 0,1 0 0,0 1 0,0-1 0,-1 1 0,1-1 0,0-1 0,-4-22 0,4 20 0,-1-138 0,2 44 0,-1 92 0,0 0 0,0 1 0,-1-1 0,0 1 0,0-1 0,-1 1 0,0 0 0,1-1 0,-4-4 0,4 8 0,-1 0 0,1 0 0,0 0 0,-1 0 0,0 0 0,1 1 0,-1-1 0,0 1 0,0-1 0,0 1 0,0-1 0,0 1 0,0 0 0,0 0 0,-1 0 0,1 0 0,0 1 0,-1-1 0,1 1 0,0-1 0,-1 1 0,1 0 0,-3 0 0,-6 0 0,-1 1 0,1 0 0,0 1 0,-1 1 0,1-1 0,0 2 0,-18 7 0,-68 41 0,-8 16 0,104-67 0,0 0 0,0-1 0,0 1 0,0 0 0,0-1 0,0 1 0,0-1 0,-1 0 0,1 1 0,0-1 0,0 0 0,0 0 0,-1 1 0,1-1 0,0 0 0,0 0 0,-2-1 0,2 1 0,0-1 0,0 0 0,1 1 0,-1-1 0,0 0 0,1 0 0,-1 1 0,1-1 0,-1 0 0,1 0 0,-1 0 0,1 0 0,-1 0 0,1 1 0,0-1 0,0 0 0,-1 0 0,1 0 0,0 0 0,0 0 0,0-2 0,-1-28 0,4-57 0,1 3 0,-4 82 0,0 0 0,0 1 0,0-1 0,0 0 0,-1 1 0,1-1 0,-1 1 0,0-1 0,0 0 0,0 1 0,0-1 0,0 1 0,-1 0 0,-1-3 0,2 4 0,0 0 0,0 0 0,-1 0 0,1 1 0,0-1 0,-1 0 0,1 0 0,0 1 0,-1-1 0,1 1 0,-1-1 0,0 1 0,1 0 0,-1 0 0,1 0 0,-1 0 0,1 0 0,-1 0 0,1 0 0,-1 0 0,0 0 0,1 1 0,-1-1 0,-1 1 0,-16 6-341,0 0 0,1 1-1,-24 14 1,25-12-6485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4.692"/>
    </inkml:context>
    <inkml:brush xml:id="br0">
      <inkml:brushProperty name="width" value="0.05" units="cm"/>
      <inkml:brushProperty name="height" value="0.05" units="cm"/>
      <inkml:brushProperty name="color" value="#E71224"/>
    </inkml:brush>
  </inkml:definitions>
  <inkml:trace contextRef="#ctx0" brushRef="#br0">418 1 24575,'-20'-1'0,"0"1"0,1 2 0,-1 0 0,-33 7 0,-64 26 0,115-34 0,0-1 0,0 1 0,0 0 0,0 0 0,0-1 0,1 1 0,-1 1 0,0-1 0,0 0 0,1 0 0,-1 1 0,1-1 0,-1 1 0,1-1 0,0 1 0,0 0 0,-1-1 0,1 1 0,0 0 0,0 0 0,1 0 0,-1 0 0,0 0 0,1 0 0,-1 0 0,1 0 0,0 0 0,-1 3 0,1 6 0,1-1 0,0 1 0,0-1 0,5 17 0,0 2 0,-3-5 0,1 3 0,10 38 0,-12-56 0,1-1 0,0 1 0,1-1 0,0 0 0,0-1 0,1 1 0,0-1 0,9 11 0,1-2 0,1-1 0,1-1 0,22 14 0,-38-27 0,-1-1 0,1 1 0,0-1 0,-1 1 0,1-1 0,-1 1 0,1-1 0,-1 1 0,1-1 0,-1 1 0,1 0 0,-1-1 0,1 1 0,-1 1 0,0-2 0,0 0 0,0 0 0,0 1 0,0-1 0,0 0 0,0 0 0,0 1 0,0-1 0,0 0 0,0 0 0,0 0 0,0 1 0,0-1 0,-1 0 0,1 0 0,0 0 0,0 1 0,0-1 0,0 0 0,-1 0 0,1 0 0,0 0 0,0 1 0,0-1 0,-1 0 0,1 0 0,0 0 0,0 0 0,-1 0 0,-23 5 0,13-4 0,4 1 0,0 1 0,0 0 0,0 0 0,1 1 0,-1 0 0,1 0 0,-7 6 0,-42 39 0,35-29 0,-8 9 0,-8 7 0,30-31 0,0 0 0,1 0 0,-1 1 0,1-1 0,0 1 0,1 1 0,0-1 0,0 1 0,0-1 0,1 1 0,0 0 0,0 1 0,1-1 0,-1 0 0,2 1 0,-1-1 0,1 1 0,0 0 0,1-1 0,0 9 0,0-10-109,1 27 351,0-31-341,-1-1-1,1 1 0,-1 0 0,1 0 0,-1 0 0,1-1 0,0 1 0,0 0 0,0-1 0,0 1 1,0-1-1,0 1 0,0-1 0,3 3 0,11 4-6726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9.070"/>
    </inkml:context>
    <inkml:brush xml:id="br0">
      <inkml:brushProperty name="width" value="0.05" units="cm"/>
      <inkml:brushProperty name="height" value="0.05" units="cm"/>
      <inkml:brushProperty name="color" value="#E71224"/>
    </inkml:brush>
  </inkml:definitions>
  <inkml:trace contextRef="#ctx0" brushRef="#br0">0 1 24575,'40'-1'0,"41"2"0,-70 0 0,1 0 0,-1 1 0,0 0 0,-1 1 0,12 4 0,-19-6 0,0 0 0,0 0 0,-1 0 0,1 1 0,0 0 0,-1-1 0,1 1 0,-1 0 0,0 0 0,1 0 0,-1 0 0,0 1 0,0-1 0,-1 1 0,1-1 0,0 1 0,-1 0 0,0-1 0,1 1 0,-1 0 0,1 3 0,-2-1 0,1 1 0,-1-1 0,1 1 0,-2-1 0,1 1 0,0-1 0,-1 0 0,0 1 0,-1-1 0,-3 11 0,1-6 0,0 0 0,-1 0 0,0-1 0,0 0 0,-11 14 0,-1-3 0,-21 19 0,29-28 0,0-1 0,1 1 0,-12 20 0,11-17 0,-18 24 0,21-32 0,4-3 0,-1-1 0,1 1 0,-1 0 0,1 0 0,0 1 0,-2 4 0,3-7 0,1 0 0,0 0 0,0 0 0,0 0 0,-1 0 0,1 0 0,0 0 0,0 0 0,1 0 0,-1 0 0,0 0 0,0 0 0,0 0 0,1 0 0,-1 0 0,0 0 0,1 0 0,-1-1 0,1 1 0,-1 0 0,1 0 0,-1 0 0,1-1 0,0 1 0,0 0 0,-1 0 0,1-1 0,0 1 0,0-1 0,1 1 0,63 40 0,-47-31 0,-1 0 0,0 1 0,18 16 0,-9-3-87,-7-6-339,1 0 0,25 16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13.206"/>
    </inkml:context>
    <inkml:brush xml:id="br0">
      <inkml:brushProperty name="width" value="0.05" units="cm"/>
      <inkml:brushProperty name="height" value="0.05" units="cm"/>
      <inkml:brushProperty name="color" value="#E71224"/>
    </inkml:brush>
  </inkml:definitions>
  <inkml:trace contextRef="#ctx0" brushRef="#br0">1 264 24575,'0'-7'0,"1"0"0,0 0 0,5-13 0,-1 0 0,-1-2 0,1-2 0,1 0 0,9-28 0,-12 48 0,-1-1 0,0 1 0,1 0 0,0-1 0,0 1 0,0 1 0,1-1 0,-1 0 0,1 1 0,0-1 0,0 1 0,0 0 0,0 1 0,1-1 0,-1 1 0,1 0 0,4-2 0,3 0 0,0 0 0,1 1 0,-1 1 0,0 0 0,23 0 0,-32 2 0,0 0 0,1 0 0,-1 0 0,0 0 0,1 1 0,-1 0 0,0-1 0,1 1 0,-1 1 0,0-1 0,0 0 0,0 1 0,0 0 0,0-1 0,0 1 0,4 5 0,-3-4 0,-2 1 0,1-1 0,0 1 0,-1 0 0,1 0 0,-1 0 0,0 1 0,0-1 0,-1 0 0,1 1 0,0 7 0,3 20 0,-3 0 0,0 0 0,-4 45 0,0-29 0,-6 45 0,1-23 0,6-67 0,1 0 0,0 1 0,0-1 0,0 0 0,1 0 0,-1 0 0,1 0 0,0 0 0,-1 0 0,2 0 0,-1 0 0,2 4 0,-1-5 0,-1 0 0,1 0 0,0-1 0,-1 1 0,1 0 0,0-1 0,0 1 0,0-1 0,0 0 0,0 0 0,1 0 0,-1 0 0,0 0 0,1 0 0,-1 0 0,5 0 0,16 2 0,0-1 0,1 0 0,0-2 0,35-4 0,-54 3 0,0 0 0,0-1 0,0 1 0,-1-1 0,1 1 0,-1-2 0,1 1 0,-1 0 0,0-1 0,1 0 0,4-4 0,4-5 0,21-24 0,-28 29 0,12-15 0,-1 0 0,28-49 0,-29 48-1365,-8 15-5461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0:35.690"/>
    </inkml:context>
    <inkml:brush xml:id="br0">
      <inkml:brushProperty name="width" value="0.05" units="cm"/>
      <inkml:brushProperty name="height" value="0.05" units="cm"/>
      <inkml:brushProperty name="color" value="#E71224"/>
    </inkml:brush>
  </inkml:definitions>
  <inkml:trace contextRef="#ctx0" brushRef="#br0">137 703 24575,'6'-18'0,"0"1"0,-5 16 0,-1-1 0,0 0 0,1 1 0,-1-1 0,0 0 0,0 1 0,0-1 0,-1 0 0,1 1 0,0-1 0,-1 1 0,1-1 0,-1 0 0,1 1 0,-1-1 0,1 1 0,-1-1 0,0 1 0,0-1 0,0 1 0,0 0 0,0 0 0,0-1 0,0 1 0,-3-2 0,-1 0 0,-1 0 0,0 0 0,1 1 0,-1-1 0,-10-1 0,12 3 0,-2-1 0,1 0 0,-1 0 0,1-1 0,-1 1 0,1-1 0,0 0 0,0-1 0,-6-4 0,8 5 0,0 0 0,1 0 0,-1 0 0,1 0 0,0-1 0,0 1 0,0-1 0,0 0 0,0 1 0,1-1 0,0 0 0,-1 0 0,1-4 0,-1 1 0,1-1 0,0 1 0,1 0 0,-1 0 0,2-1 0,-1 1 0,1 0 0,2-14 0,-1 18 0,-1-1 0,0 0 0,1 1 0,0-1 0,0 1 0,0-1 0,0 1 0,1 0 0,-1 0 0,1 0 0,0 0 0,0 0 0,0 1 0,0-1 0,0 1 0,0 0 0,7-3 0,-1 1 0,0 0 0,1 1 0,0 0 0,0 1 0,-1 0 0,1 0 0,0 1 0,11 1 0,-13-1 0,0 0 0,-1-1 0,1 0 0,-1 0 0,0-1 0,0 0 0,14-7 0,7-3 0,-15 7 0,-1 2 0,-1-1 0,0 0 0,20-13 0,-28 15 0,0 1 0,0-1 0,0 1 0,0-1 0,-1 0 0,1 0 0,-1 0 0,0-1 0,0 1 0,0 0 0,0-1 0,-1 1 0,0-1 0,1 0 0,-1 0 0,1-6 0,0-4 0,0-1 0,-1 1 0,-1-1 0,0 0 0,-1 1 0,0-1 0,-5-18 0,5 29 5,-1 0 0,0 0 0,0 1 0,0-1 1,-1 1-1,1-1 0,-1 1 0,1 0 0,-1 0 0,0 0 0,-1 0 0,-6-4 0,-2-1-151,-2 0-1,-17-6 1,10 4-846,1 1-5834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0:38.598"/>
    </inkml:context>
    <inkml:brush xml:id="br0">
      <inkml:brushProperty name="width" value="0.05" units="cm"/>
      <inkml:brushProperty name="height" value="0.05" units="cm"/>
      <inkml:brushProperty name="color" value="#E71224"/>
    </inkml:brush>
  </inkml:definitions>
  <inkml:trace contextRef="#ctx0" brushRef="#br0">1 465 24575,'4'-5'0,"-1"0"0,1 0 0,-1 0 0,0-1 0,4-10 0,-3 7 0,3-9 0,-1-1 0,-1 0 0,0 0 0,-2 0 0,2-21 0,-3 19 0,2-33 0,-4 43 0,0 0 0,1-1 0,0 1 0,1 0 0,1-1 0,-1 1 0,2 0 0,5-13 0,-8 22 0,0 0 0,0 0 0,0 1 0,0-1 0,0 1 0,0-1 0,0 1 0,1-1 0,-1 1 0,1 0 0,-1-1 0,1 1 0,-1 0 0,1 0 0,0 0 0,-1 1 0,1-1 0,0 0 0,0 0 0,2 1 0,-2-1 0,1 1 0,0 0 0,-1 0 0,1 1 0,-1-1 0,1 1 0,-1-1 0,1 1 0,-1 0 0,1 0 0,-1 0 0,0 0 0,3 2 0,2 1 0,0 1 0,-1 0 0,1 0 0,-1 1 0,-1-1 0,1 2 0,-1-1 0,6 9 0,47 90 0,-51-93 0,0 0 0,9 26 0,-12-26 0,1-1 0,0 1 0,1-1 0,8 13 0,-11-20 0,1-1 0,-1 1 0,1-1 0,0 1 0,0-1 0,0 0 0,0-1 0,1 1 0,-1-1 0,1 0 0,-1 0 0,1 0 0,0 0 0,7 1 0,-8-2 0,0-1 0,-1 1 0,1-1 0,0 0 0,0 0 0,-1 0 0,1-1 0,0 1 0,0-1 0,-1 0 0,1 0 0,0 0 0,-1 0 0,0-1 0,1 1 0,-1-1 0,0 0 0,1 0 0,-1 0 0,3-3 0,11-13 0,-1 0 0,0-2 0,-2 0 0,0 0 0,-1-1 0,-1-1 0,-1 0 0,-1-1 0,-1 0 0,-1-1 0,-1 1 0,7-44 0,-2 12-1365,-9 40-5461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0:41.645"/>
    </inkml:context>
    <inkml:brush xml:id="br0">
      <inkml:brushProperty name="width" value="0.05" units="cm"/>
      <inkml:brushProperty name="height" value="0.05" units="cm"/>
      <inkml:brushProperty name="color" value="#E71224"/>
    </inkml:brush>
  </inkml:definitions>
  <inkml:trace contextRef="#ctx0" brushRef="#br0">351 539 24575,'6'-7'0,"1"-1"0,-1 0 0,0 0 0,0 0 0,-1-1 0,0 0 0,-1 0 0,0 0 0,0-1 0,-1 1 0,0-1 0,-1 0 0,0 0 0,0 0 0,-1 0 0,-1-18 0,-2 18 0,-1 1 0,0-1 0,0 1 0,-1 0 0,0 0 0,-1 1 0,0-1 0,-6-8 0,10 15 0,-1 0 0,0 0 0,1 0 0,-1 0 0,0 0 0,0 1 0,0-1 0,0 0 0,0 1 0,-1-1 0,1 1 0,0 0 0,-1 0 0,1 0 0,-1 0 0,1 0 0,-1 1 0,1-1 0,-1 1 0,1-1 0,-1 1 0,0 0 0,1 0 0,-1 0 0,0 1 0,1-1 0,-6 2 0,-3 2 0,0 0 0,0 1 0,0 0 0,-20 13 0,10-5 0,11-7 0,1 1 0,0 0 0,1 0 0,-1 1 0,-13 17 0,-2 1 0,23-25 0,1 0 0,-1-1 0,0 1 0,0 0 0,0 0 0,0-1 0,0 1 0,0 0 0,0-1 0,0 1 0,0-1 0,-1 0 0,1 1 0,0-1 0,0 0 0,0 1 0,0-1 0,-1 0 0,1 0 0,0 0 0,-2 0 0,1-1 0,1 0 0,-1 1 0,0-1 0,0 0 0,0 0 0,1 0 0,-1 0 0,0 0 0,1 0 0,-1 0 0,1 0 0,-2-2 0,-2-3 0,1 0 0,-1 0 0,1 0 0,0-1 0,1 1 0,-3-8 0,-3-12 0,1 0 0,1 0 0,1 0 0,-2-33 0,6 35-273,1-1 0,1 1 0,1 0 0,5-28 0,-3 32-6553</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0:44.068"/>
    </inkml:context>
    <inkml:brush xml:id="br0">
      <inkml:brushProperty name="width" value="0.05" units="cm"/>
      <inkml:brushProperty name="height" value="0.05" units="cm"/>
      <inkml:brushProperty name="color" value="#E71224"/>
    </inkml:brush>
  </inkml:definitions>
  <inkml:trace contextRef="#ctx0" brushRef="#br0">366 34 24575,'-2'0'0,"-1"-1"0,1 1 0,-1-1 0,1 0 0,0 0 0,-4-1 0,-3-2 0,-8-2 0,-1 0 0,-24-3 0,34 8 0,0 0 0,0 1 0,0 0 0,0 0 0,0 1 0,0 0 0,-15 3 0,13 0 0,0 0 0,0 0 0,0 1 0,0 0 0,1 0 0,0 1 0,-11 9 0,2 2 0,-34 37 0,50-52 0,-1 1 0,1 0 0,0 0 0,0 0 0,0 0 0,1 0 0,-1 0 0,1 1 0,0-1 0,0 1 0,0-1 0,0 0 0,1 1 0,-1 0 0,1 4 0,0-3 0,1 0 0,0 0 0,0 0 0,0-1 0,0 1 0,1 0 0,0 0 0,0-1 0,4 8 0,5 4 0,1-1 0,0 0 0,1-1 0,21 18 0,-33-31 0,34 29 0,1-1 0,1-2 0,45 24 0,-75-47 0,-1 0 0,0 1 0,0 0 0,-1 0 0,1 0 0,-1 1 0,0 0 0,0 0 0,6 11 0,0 4 0,16 38 0,-27-57 0,3 6 0,-1 1 0,1-1 0,-2 1 0,1 0 0,-1 0 0,-1 17 0,0-10 0,-2 1 0,-5 28 0,3-35 0,1-1 0,-1 0 0,0 0 0,-1 0 0,0-1 0,0 1 0,-1-1 0,0-1 0,-1 1 0,0-1 0,0 0 0,-9 7 0,15-13-4,0 0-1,0 0 1,0 0-1,0-1 1,0 1-1,-1 0 1,1-1-1,0 1 0,0-1 1,0 1-1,-1-1 1,1 0-1,-2 1 1,2-1 12,1 0 0,-1 0 1,0 0-1,1 0 0,-1-1 1,0 1-1,1 0 0,-1 0 0,0 0 1,1-1-1,-1 1 0,1 0 1,-1-1-1,0 1 0,1-1 1,-1 1-1,1 0 0,-1-2 0,-1 0-153,0-1-1,1 0 0,-1 0 0,1 1 0,0-1 0,0 0 0,0 0 0,0 0 0,0-4 0,-4-24-6680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0:47.758"/>
    </inkml:context>
    <inkml:brush xml:id="br0">
      <inkml:brushProperty name="width" value="0.05" units="cm"/>
      <inkml:brushProperty name="height" value="0.05" units="cm"/>
      <inkml:brushProperty name="color" value="#E71224"/>
    </inkml:brush>
  </inkml:definitions>
  <inkml:trace contextRef="#ctx0" brushRef="#br0">0 263 24575,'1'0'0,"0"0"0,0 0 0,0-1 0,-1 1 0,1-1 0,0 1 0,0 0 0,0-1 0,-1 1 0,1-1 0,0 0 0,-1 1 0,1-1 0,0 0 0,-1 1 0,1-1 0,-1 0 0,1 1 0,0-3 0,9-18 0,-7 15 0,2-5 0,1 0 0,0 1 0,0 0 0,1 0 0,15-17 0,1-2 0,-17 22 0,-1-1 0,1 1 0,13-12 0,4 3 0,0 0 0,33-17 0,-54 31 0,0 1 0,1 0 0,-1 0 0,1 0 0,-1 0 0,1 0 0,-1 1 0,1-1 0,0 1 0,-1-1 0,1 1 0,0 0 0,-1 0 0,1 0 0,4 1 0,-5 0 0,1 0 0,-1 0 0,1 1 0,-1-1 0,0 0 0,0 1 0,0 0 0,0-1 0,0 1 0,0 0 0,0 0 0,-1 0 0,1 0 0,0 0 0,1 5 0,2 2 0,-1 0 0,0 0 0,-1 1 0,0-1 0,0 1 0,-1 0 0,-1 0 0,1-1 0,-2 1 0,1 0 0,-1 0 0,-1 0 0,0 0 0,-3 14 0,1-8 0,-1 1 0,-1-1 0,-1 0 0,0 0 0,-2-1 0,1 1 0,-17 22 0,11-19 0,1 1 0,0 0 0,-14 37 0,22-47 0,1 0 0,0 0 0,1 0 0,0 0 0,0 0 0,1 0 0,0 0 0,1 0 0,0 1 0,3 17 0,-2-25 0,0 0 0,0 1 0,0-1 0,0 0 0,1 0 0,-1 0 0,1 0 0,0-1 0,0 1 0,0 0 0,0-1 0,0 1 0,0-1 0,4 3 0,-1-1 0,0-1 0,0 0 0,0-1 0,1 1 0,-1-1 0,1 0 0,8 2 0,5 0 0,2-1 0,-1-1 0,32 0 0,-32-2 0,-12 1 0,-1-1 0,0 0 0,1 0 0,-1 0 0,1-1 0,-1 0 0,0-1 0,0 0 0,14-5 0,0-5 0,28-19 0,-42 25 0,0 0 0,0 0 0,-1 0 0,1-1 0,-2 1 0,1-2 0,5-8 0,-2 2-1365,-3 2-5461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18.194"/>
    </inkml:context>
    <inkml:brush xml:id="br0">
      <inkml:brushProperty name="width" value="0.05" units="cm"/>
      <inkml:brushProperty name="height" value="0.05" units="cm"/>
      <inkml:brushProperty name="color" value="#E71224"/>
    </inkml:brush>
  </inkml:definitions>
  <inkml:trace contextRef="#ctx0" brushRef="#br0">45 571 24575,'-2'-24'0,"0"0"0,-2-1 0,-11-42 0,6 35 0,-3-38 0,11 63 0,1 0 0,0 0 0,1 0 0,0 0 0,0 0 0,0 0 0,1 0 0,0 1 0,0-1 0,0 1 0,1-1 0,0 1 0,1 0 0,-1 0 0,1 0 0,1 1 0,-1-1 0,1 1 0,-1 0 0,1 0 0,1 1 0,-1-1 0,1 1 0,0 0 0,0 1 0,0-1 0,0 1 0,0 0 0,1 1 0,0 0 0,-1 0 0,1 0 0,0 1 0,9-1 0,-6 1 0,-3 1 0,0 0 0,0 0 0,0-1 0,0 0 0,0-1 0,0 1 0,0-1 0,-1-1 0,1 1 0,-1-1 0,0 0 0,7-5 0,-2 0-151,-1-1-1,0-1 0,-1 0 0,1 0 1,-2-1-1,0 0 0,0-1 1,7-14-1,-4 5-6674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0.130"/>
    </inkml:context>
    <inkml:brush xml:id="br0">
      <inkml:brushProperty name="width" value="0.05" units="cm"/>
      <inkml:brushProperty name="height" value="0.05" units="cm"/>
      <inkml:brushProperty name="color" value="#E71224"/>
    </inkml:brush>
  </inkml:definitions>
  <inkml:trace contextRef="#ctx0" brushRef="#br0">0 116 24575,'20'-11'0,"26"-13"0,-9 7 0,-24 10 0,59-28 0,-61 30 0,1 1 0,0 1 0,0-1 0,17-1 0,-25 5 0,0-1 0,1 1 0,-1 1 0,0-1 0,1 1 0,-1-1 0,0 1 0,0 1 0,0-1 0,0 0 0,0 1 0,4 2 0,4 3 0,0 1 0,15 13 0,-15-11 0,20 11 0,-14-10 0,1-1 0,0 0 0,1-2 0,28 9 0,-28-13 18,1 0 0,0-1-1,0-1 1,27-2 0,82-10-759,-99 7 28,-9 1-6113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2.143"/>
    </inkml:context>
    <inkml:brush xml:id="br0">
      <inkml:brushProperty name="width" value="0.05" units="cm"/>
      <inkml:brushProperty name="height" value="0.05" units="cm"/>
      <inkml:brushProperty name="color" value="#E71224"/>
    </inkml:brush>
  </inkml:definitions>
  <inkml:trace contextRef="#ctx0" brushRef="#br0">1 0 24575,'5'0'0,"0"1"0,0-1 0,0 1 0,0 0 0,0 0 0,0 0 0,0 1 0,0 0 0,0 0 0,-1 0 0,5 3 0,2 3 0,0 0 0,17 18 0,-9-9 0,-1 2 0,0 1 0,-2 0 0,17 26 0,-16-21 0,38 42 0,-50-63 0,0 0 0,0 0 0,0 0 0,0-1 0,1 0 0,-1 0 0,1-1 0,0 1 0,0-1 0,0-1 0,0 1 0,7 0 0,10 1 0,43 0 0,-49-3 0,43-1 0,-33 0 0,50 4 0,-74-3 6,-1 0 0,0 1 0,0-1 0,0 1-1,0 0 1,0 0 0,0 0 0,0 0 0,0 0 0,0 0 0,0 0-1,0 0 1,-1 1 0,1-1 0,-1 1 0,1-1 0,-1 1-1,1 0 1,1 2 0,-1 1-218,1 1 1,-1-1-1,0 0 0,-1 0 0,1 1 1,0 6-1,2 16-6614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3.673"/>
    </inkml:context>
    <inkml:brush xml:id="br0">
      <inkml:brushProperty name="width" value="0.05" units="cm"/>
      <inkml:brushProperty name="height" value="0.05" units="cm"/>
      <inkml:brushProperty name="color" value="#E71224"/>
    </inkml:brush>
  </inkml:definitions>
  <inkml:trace contextRef="#ctx0" brushRef="#br0">94 0 24575,'-2'3'0,"-1"0"0,1 1 0,0-1 0,0 0 0,1 1 0,-1-1 0,-1 6 0,-3 6 0,-10 19 0,1 1 0,2 1 0,-11 47 0,23-75 0,0 0 0,1 0 0,0 0 0,0 1 0,0-1 0,4 15 0,16 47 0,-17-60 0,5 11 0,0 0 0,2 0 0,0-1 0,1 0 0,18 23 0,-20-30 0,0 1 0,-1 0 0,9 20 0,-15-28 0,1 0 0,-1 1 0,0-1 0,-1 1 0,0-1 0,0 1 0,0-1 0,-1 1 0,0-1 0,0 1 0,-1 6 0,-1-6 0,-1 0 0,1-1 0,-1 1 0,-1-1 0,1 0 0,-1 0 0,0 0 0,-7 7 0,-10 16 0,19-24-195,-1-1 0,1 1 0,0 0 0,0 0 0,0 0 0,-1 8 0,1 4-6631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5.644"/>
    </inkml:context>
    <inkml:brush xml:id="br0">
      <inkml:brushProperty name="width" value="0.05" units="cm"/>
      <inkml:brushProperty name="height" value="0.05" units="cm"/>
      <inkml:brushProperty name="color" value="#E71224"/>
    </inkml:brush>
  </inkml:definitions>
  <inkml:trace contextRef="#ctx0" brushRef="#br0">1017 429 24575,'-108'-86'0,"99"77"0,1 3 0,0-1 0,0 2 0,0-1 0,-19-8 0,22 12 0,0 0 0,0 0 0,0 1 0,0-1 0,0 1 0,0 1 0,-1-1 0,1 1 0,0 0 0,0 0 0,-8 1 0,0 2 0,-1 0 0,0 1 0,-24 11 0,-40 25 0,14-7 0,-34 13 0,96-45 0,-1 0 0,1 1 0,-1-2 0,1 1 0,-1 0 0,1 0 0,-1-1 0,0 1 0,1-1 0,-1 0 0,0 0 0,1 0 0,-1 0 0,0-1 0,1 1 0,-1 0 0,0-1 0,-2-1 0,2 1 0,0-1 0,0 0 0,0 0 0,0 0 0,0 0 0,1-1 0,-1 1 0,1-1 0,-1 1 0,1-1 0,0 0 0,0 0 0,-2-5 0,-83-165 0,77 158 0,1 1 0,-2 1 0,0 0 0,-1 0 0,0 1 0,-19-15 0,-4-3 0,24 19-170,-1 1-1,-1 0 0,0 1 1,0 0-1,-1 1 0,0 1 1,-15-6-1,4 4-6655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8.121"/>
    </inkml:context>
    <inkml:brush xml:id="br0">
      <inkml:brushProperty name="width" value="0.05" units="cm"/>
      <inkml:brushProperty name="height" value="0.05" units="cm"/>
      <inkml:brushProperty name="color" value="#E71224"/>
    </inkml:brush>
  </inkml:definitions>
  <inkml:trace contextRef="#ctx0" brushRef="#br0">528 355 24575,'-60'3'0,"-115"20"0,36-2 0,133-20 0,0 0 0,0-1 0,0 0 0,0 0 0,-1 0 0,-11-3 0,16 2 0,0 0 0,-1 0 0,1 0 0,0 0 0,0 0 0,0-1 0,0 1 0,0-1 0,0 1 0,0-1 0,1 0 0,-1 1 0,0-1 0,1 0 0,0 0 0,-1 0 0,1-1 0,0 1 0,0 0 0,-1-3 0,-3-12 0,1 1 0,0-1 0,-2-32 0,4 28 0,-1 1 0,-6-25 0,-1 13 0,6 24 0,1-1 0,0 0 0,1 0 0,0 0 0,0-1 0,1 1 0,0 0 0,1-1 0,1-17 0,2 7-1365,0 2-5461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18.194"/>
    </inkml:context>
    <inkml:brush xml:id="br0">
      <inkml:brushProperty name="width" value="0.05" units="cm"/>
      <inkml:brushProperty name="height" value="0.05" units="cm"/>
      <inkml:brushProperty name="color" value="#E71224"/>
    </inkml:brush>
  </inkml:definitions>
  <inkml:trace contextRef="#ctx0" brushRef="#br0">45 571 24575,'-2'-24'0,"0"0"0,-2-1 0,-11-42 0,6 35 0,-3-38 0,11 63 0,1 0 0,0 0 0,1 0 0,0 0 0,0 0 0,0 0 0,1 0 0,0 1 0,0-1 0,0 1 0,1-1 0,0 1 0,1 0 0,-1 0 0,1 0 0,1 1 0,-1-1 0,1 1 0,-1 0 0,1 0 0,1 1 0,-1-1 0,1 1 0,0 0 0,0 1 0,0-1 0,0 1 0,0 0 0,1 1 0,0 0 0,-1 0 0,1 0 0,0 1 0,9-1 0,-6 1 0,-3 1 0,0 0 0,0 0 0,0-1 0,0 0 0,0-1 0,0 1 0,0-1 0,-1-1 0,1 1 0,-1-1 0,0 0 0,7-5 0,-2 0-151,-1-1-1,0-1 0,-1 0 0,1 0 1,-2-1-1,0 0 0,0-1 1,7-14-1,-4 5-6674</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0.130"/>
    </inkml:context>
    <inkml:brush xml:id="br0">
      <inkml:brushProperty name="width" value="0.05" units="cm"/>
      <inkml:brushProperty name="height" value="0.05" units="cm"/>
      <inkml:brushProperty name="color" value="#E71224"/>
    </inkml:brush>
  </inkml:definitions>
  <inkml:trace contextRef="#ctx0" brushRef="#br0">0 116 24575,'20'-11'0,"26"-13"0,-9 7 0,-24 10 0,59-28 0,-61 30 0,1 1 0,0 1 0,0-1 0,17-1 0,-25 5 0,0-1 0,1 1 0,-1 1 0,0-1 0,1 1 0,-1-1 0,0 1 0,0 1 0,0-1 0,0 0 0,0 1 0,4 2 0,4 3 0,0 1 0,15 13 0,-15-11 0,20 11 0,-14-10 0,1-1 0,0 0 0,1-2 0,28 9 0,-28-13 18,1 0 0,0-1-1,0-1 1,27-2 0,82-10-759,-99 7 28,-9 1-6113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2.143"/>
    </inkml:context>
    <inkml:brush xml:id="br0">
      <inkml:brushProperty name="width" value="0.05" units="cm"/>
      <inkml:brushProperty name="height" value="0.05" units="cm"/>
      <inkml:brushProperty name="color" value="#E71224"/>
    </inkml:brush>
  </inkml:definitions>
  <inkml:trace contextRef="#ctx0" brushRef="#br0">1 0 24575,'5'0'0,"0"1"0,0-1 0,0 1 0,0 0 0,0 0 0,0 0 0,0 1 0,0 0 0,0 0 0,-1 0 0,5 3 0,2 3 0,0 0 0,17 18 0,-9-9 0,-1 2 0,0 1 0,-2 0 0,17 26 0,-16-21 0,38 42 0,-50-63 0,0 0 0,0 0 0,0 0 0,0-1 0,1 0 0,-1 0 0,1-1 0,0 1 0,0-1 0,0-1 0,0 1 0,7 0 0,10 1 0,43 0 0,-49-3 0,43-1 0,-33 0 0,50 4 0,-74-3 6,-1 0 0,0 1 0,0-1 0,0 1-1,0 0 1,0 0 0,0 0 0,0 0 0,0 0 0,0 0 0,0 0-1,0 0 1,-1 1 0,1-1 0,-1 1 0,1-1 0,-1 1-1,1 0 1,1 2 0,-1 1-218,1 1 1,-1-1-1,0 0 0,-1 0 0,1 1 1,0 6-1,2 16-6614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3.673"/>
    </inkml:context>
    <inkml:brush xml:id="br0">
      <inkml:brushProperty name="width" value="0.05" units="cm"/>
      <inkml:brushProperty name="height" value="0.05" units="cm"/>
      <inkml:brushProperty name="color" value="#E71224"/>
    </inkml:brush>
  </inkml:definitions>
  <inkml:trace contextRef="#ctx0" brushRef="#br0">94 0 24575,'-2'3'0,"-1"0"0,1 1 0,0-1 0,0 0 0,1 1 0,-1-1 0,-1 6 0,-3 6 0,-10 19 0,1 1 0,2 1 0,-11 47 0,23-75 0,0 0 0,1 0 0,0 0 0,0 1 0,0-1 0,4 15 0,16 47 0,-17-60 0,5 11 0,0 0 0,2 0 0,0-1 0,1 0 0,18 23 0,-20-30 0,0 1 0,-1 0 0,9 20 0,-15-28 0,1 0 0,-1 1 0,0-1 0,-1 1 0,0-1 0,0 1 0,0-1 0,-1 1 0,0-1 0,0 1 0,-1 6 0,-1-6 0,-1 0 0,1-1 0,-1 1 0,-1-1 0,1 0 0,-1 0 0,0 0 0,-7 7 0,-10 16 0,19-24-195,-1-1 0,1 1 0,0 0 0,0 0 0,0 0 0,-1 8 0,1 4-6631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5.644"/>
    </inkml:context>
    <inkml:brush xml:id="br0">
      <inkml:brushProperty name="width" value="0.05" units="cm"/>
      <inkml:brushProperty name="height" value="0.05" units="cm"/>
      <inkml:brushProperty name="color" value="#E71224"/>
    </inkml:brush>
  </inkml:definitions>
  <inkml:trace contextRef="#ctx0" brushRef="#br0">1017 429 24575,'-108'-86'0,"99"77"0,1 3 0,0-1 0,0 2 0,0-1 0,-19-8 0,22 12 0,0 0 0,0 0 0,0 1 0,0-1 0,0 1 0,0 1 0,-1-1 0,1 1 0,0 0 0,0 0 0,-8 1 0,0 2 0,-1 0 0,0 1 0,-24 11 0,-40 25 0,14-7 0,-34 13 0,96-45 0,-1 0 0,1 1 0,-1-2 0,1 1 0,-1 0 0,1 0 0,-1-1 0,0 1 0,1-1 0,-1 0 0,0 0 0,1 0 0,-1 0 0,0-1 0,1 1 0,-1 0 0,0-1 0,-2-1 0,2 1 0,0-1 0,0 0 0,0 0 0,0 0 0,0 0 0,1-1 0,-1 1 0,1-1 0,-1 1 0,1-1 0,0 0 0,0 0 0,-2-5 0,-83-165 0,77 158 0,1 1 0,-2 1 0,0 0 0,-1 0 0,0 1 0,-19-15 0,-4-3 0,24 19-170,-1 1-1,-1 0 0,0 1 1,0 0-1,-1 1 0,0 1 1,-15-6-1,4 4-6655</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44:28.121"/>
    </inkml:context>
    <inkml:brush xml:id="br0">
      <inkml:brushProperty name="width" value="0.05" units="cm"/>
      <inkml:brushProperty name="height" value="0.05" units="cm"/>
      <inkml:brushProperty name="color" value="#E71224"/>
    </inkml:brush>
  </inkml:definitions>
  <inkml:trace contextRef="#ctx0" brushRef="#br0">528 355 24575,'-60'3'0,"-115"20"0,36-2 0,133-20 0,0 0 0,0-1 0,0 0 0,0 0 0,-1 0 0,-11-3 0,16 2 0,0 0 0,-1 0 0,1 0 0,0 0 0,0 0 0,0-1 0,0 1 0,0-1 0,0 1 0,0-1 0,1 0 0,-1 1 0,0-1 0,1 0 0,0 0 0,-1 0 0,1-1 0,0 1 0,0 0 0,-1-3 0,-3-12 0,1 1 0,0-1 0,-2-32 0,4 28 0,-1 1 0,-6-25 0,-1 13 0,6 24 0,1-1 0,0 0 0,1 0 0,0 0 0,0-1 0,1 1 0,0 0 0,1-1 0,1-17 0,2 7-1365,0 2-5461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14:57.338"/>
    </inkml:context>
    <inkml:brush xml:id="br0">
      <inkml:brushProperty name="width" value="0.035" units="cm"/>
      <inkml:brushProperty name="height" value="0.035" units="cm"/>
    </inkml:brush>
  </inkml:definitions>
  <inkml:trace contextRef="#ctx0" brushRef="#br0">656 987 24575,'3'-10'0,"1"-1"0,-1 0 0,-1 0 0,0 0 0,0 0 0,-1 0 0,-1-19 0,1-8 0,8-32 0,1-32 0,-9 81 0,0-14 0,-6-52 0,4 77 0,-1 1 0,0-1 0,0 0 0,-1 1 0,0-1 0,-1 1 0,0 0 0,0 0 0,-1 1 0,-7-10 0,1 6 0,0 1 0,-1 0 0,0 0 0,-16-8 0,17 10 0,-4 1 0,0-1 0,0 2 0,-1 0 0,0 1 0,0 0 0,-19-3 0,-28-10 0,36 11 0,1 1 0,-2 2 0,1 0 0,0 2 0,-1 1 0,-28 2 0,53 0 0,1 0 0,-1 0 0,1-1 0,-1 1 0,1 0 0,-1-1 0,1 0 0,-1 0 0,1 1 0,0-1 0,0-1 0,-1 1 0,1 0 0,0 0 0,0-1 0,0 0 0,-2-2 0,2 2 0,0-1 0,0 1 0,0-1 0,1 0 0,-1 1 0,1-1 0,0 0 0,0 0 0,0 0 0,0 0 0,1 0 0,-1 0 0,0-6 0,1 5 0,0 0 0,1 0 0,-1 0 0,1 0 0,0 0 0,0 0 0,0 1 0,0-1 0,1 0 0,3-6 0,3-3 0,15-19 0,-5 9 0,-13 15 0,2-3 0,1-1 0,17-17 0,-25 29 0,0 0 0,0 0 0,0 0 0,1-1 0,-1 1 0,0 0 0,0 0 0,0 0 0,0-1 0,0 1 0,1 0 0,-1 0 0,0 0 0,0 0 0,0 0 0,1 0 0,-1 0 0,0-1 0,0 1 0,0 0 0,1 0 0,-1 0 0,0 0 0,0 0 0,1 0 0,-1 0 0,0 0 0,0 0 0,0 0 0,1 0 0,-1 0 0,0 0 0,0 0 0,1 1 0,-1 7 0,-7 13 0,-1-5 0,-1 0 0,-15 20 0,13-20 0,1 0 0,-11 22 0,16-27 0,-2-1 0,1 0 0,-1 0 0,0-1 0,-1 0 0,0 0 0,-1-1 0,1 0 0,-14 9 0,19-15 0,1 1 0,-1 0 0,1 0 0,0 0 0,0 0 0,0 0 0,0 0 0,1 0 0,-1 1 0,1-1 0,0 1 0,0-1 0,0 1 0,0-1 0,0 1 0,1 0 0,0-1 0,0 1 0,0 5 0,1-3 0,-1 1 0,1 0 0,1-1 0,-1 1 0,1-1 0,0 0 0,1 0 0,-1 1 0,8 10 0,11 15 0,-1 0 0,-2 2 0,25 63 0,-37-81-455,1-1 0,12 20 0,-8-17-6371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14:51.246"/>
    </inkml:context>
    <inkml:brush xml:id="br0">
      <inkml:brushProperty name="width" value="0.035" units="cm"/>
      <inkml:brushProperty name="height" value="0.035" units="cm"/>
    </inkml:brush>
  </inkml:definitions>
  <inkml:trace contextRef="#ctx0" brushRef="#br0">656 987 24575,'3'-10'0,"1"-1"0,-1 0 0,-1 0 0,0 0 0,0 0 0,-1 0 0,-1-19 0,1-8 0,8-32 0,1-32 0,-9 81 0,0-14 0,-6-52 0,4 77 0,-1 1 0,0-1 0,0 0 0,-1 1 0,0-1 0,-1 1 0,0 0 0,0 0 0,-1 1 0,-7-10 0,1 6 0,0 1 0,-1 0 0,0 0 0,-16-8 0,17 10 0,-4 1 0,0-1 0,0 2 0,-1 0 0,0 1 0,0 0 0,-19-3 0,-28-10 0,36 11 0,1 1 0,-2 2 0,1 0 0,0 2 0,-1 1 0,-28 2 0,53 0 0,1 0 0,-1 0 0,1-1 0,-1 1 0,1 0 0,-1-1 0,1 0 0,-1 0 0,1 1 0,0-1 0,0-1 0,-1 1 0,1 0 0,0 0 0,0-1 0,0 0 0,-2-2 0,2 2 0,0-1 0,0 1 0,0-1 0,1 0 0,-1 1 0,1-1 0,0 0 0,0 0 0,0 0 0,0 0 0,1 0 0,-1 0 0,0-6 0,1 5 0,0 0 0,1 0 0,-1 0 0,1 0 0,0 0 0,0 0 0,0 1 0,0-1 0,1 0 0,3-6 0,3-3 0,15-19 0,-5 9 0,-13 15 0,2-3 0,1-1 0,17-17 0,-25 29 0,0 0 0,0 0 0,0 0 0,1-1 0,-1 1 0,0 0 0,0 0 0,0 0 0,0-1 0,0 1 0,1 0 0,-1 0 0,0 0 0,0 0 0,0 0 0,1 0 0,-1 0 0,0-1 0,0 1 0,0 0 0,1 0 0,-1 0 0,0 0 0,0 0 0,1 0 0,-1 0 0,0 0 0,0 0 0,0 0 0,1 0 0,-1 0 0,0 0 0,0 0 0,1 1 0,-1 7 0,-7 13 0,-1-5 0,-1 0 0,-15 20 0,13-20 0,1 0 0,-11 22 0,16-27 0,-2-1 0,1 0 0,-1 0 0,0-1 0,-1 0 0,0 0 0,-1-1 0,1 0 0,-14 9 0,19-15 0,1 1 0,-1 0 0,1 0 0,0 0 0,0 0 0,0 0 0,0 0 0,1 0 0,-1 1 0,1-1 0,0 1 0,0-1 0,0 1 0,0-1 0,0 1 0,1 0 0,0-1 0,0 1 0,0 5 0,1-3 0,-1 1 0,1 0 0,1-1 0,-1 1 0,1-1 0,0 0 0,1 0 0,-1 1 0,8 10 0,11 15 0,-1 0 0,-2 2 0,25 63 0,-37-81-455,1-1 0,12 20 0,-8-17-6371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14:51.247"/>
    </inkml:context>
    <inkml:brush xml:id="br0">
      <inkml:brushProperty name="width" value="0.035" units="cm"/>
      <inkml:brushProperty name="height" value="0.035" units="cm"/>
    </inkml:brush>
  </inkml:definitions>
  <inkml:trace contextRef="#ctx0" brushRef="#br0">1 56 24575,'9'0'0,"1"0"0,-1-1 0,1 0 0,-1 0 0,0-1 0,0-1 0,12-3 0,2-1 0,0 0 0,1 2 0,0 1 0,24-1 0,1-1 0,18 0 0,115 5 0,-86 2 0,-85-1 0,0 1 0,0-1 0,0 2 0,0 0 0,0 0 0,-1 1 0,1 0 0,19 9 0,145 54 0,-144-55 0,71 15 0,-47-13 0,42 9 0,16 3 0,-90-18 0,0 0 0,37 19 0,-50-21 0,138 67 0,-102-52 0,61 18 0,-89-33 0,0 1 0,0 1 0,0 0 0,-1 1 0,20 13 0,19 17 0,103 53 0,-127-77 0,-3-1 0,-1 1 0,30 19 0,-40-17 0,-16-14 0,1 1 0,0 0 0,0-1 0,0 0 0,6 4 0,-9-6 0,1 1 0,-1-1 0,0 0 0,0 0 0,0 0 0,1 0 0,-1 0 0,0 0 0,0 0 0,1 0 0,-1 0 0,0 0 0,0 0 0,1 0 0,-1 0 0,0 0 0,0 0 0,1 0 0,-1 0 0,0 0 0,0 0 0,1 0 0,-1-1 0,0 1 0,0 0 0,1 0 0,-1 0 0,0 0 0,0-1 0,0 1 0,0 0 0,1 0 0,-1-1 0,4-10 0,-3-17 0,-1 26 0,-1-10 0,-1 1 0,0 0 0,0 0 0,-1 0 0,-1 0 0,-8-17 0,4 8 0,2 9 0,0-1 0,0 1 0,-1 1 0,-12-15 0,13 18 0,0 0 0,1 0 0,0-1 0,0 0 0,0 1 0,1-1 0,1-1 0,-1 1 0,1-1 0,-2-9 0,3 3 0,1 14 0,1 3 0,0 24 0,1-13 0,0 155 0,-1-164 0,-1 1 0,1-1 0,-1 0 0,1 1 0,-1-1 0,0 0 0,-1 0 0,1 0 0,-1 0 0,0 0 0,0 0 0,0 0 0,0-1 0,-1 1 0,0-1 0,1 1 0,-1-1 0,0 0 0,-1 0 0,1 0 0,0-1 0,-1 1 0,0-1 0,-5 3 0,-7 7 0,0 0 0,1 1 0,0 0 0,1 1 0,-16 21 0,16-19 0,5-6 0,2 0 0,-1 1 0,1 0 0,1 0 0,0 1 0,0 0 0,1 0 0,-5 21 0,6-20 0,-1-1 0,0 0 0,-8 14 0,12-24-170,0 1-1,-1 0 0,1 0 1,1 0-1,-1 0 0,0 0 1,0 5-1,0 6-6655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13:49.249"/>
    </inkml:context>
    <inkml:brush xml:id="br0">
      <inkml:brushProperty name="width" value="0.035" units="cm"/>
      <inkml:brushProperty name="height" value="0.035" units="cm"/>
    </inkml:brush>
  </inkml:definitions>
  <inkml:trace contextRef="#ctx0" brushRef="#br0">656 987 24575,'3'-10'0,"1"-1"0,-1 0 0,-1 0 0,0 0 0,0 0 0,-1 0 0,-1-19 0,1-8 0,8-32 0,1-32 0,-9 81 0,0-14 0,-6-52 0,4 77 0,-1 1 0,0-1 0,0 0 0,-1 1 0,0-1 0,-1 1 0,0 0 0,0 0 0,-1 1 0,-7-10 0,1 6 0,0 1 0,-1 0 0,0 0 0,-16-8 0,17 10 0,-4 1 0,0-1 0,0 2 0,-1 0 0,0 1 0,0 0 0,-19-3 0,-28-10 0,36 11 0,1 1 0,-2 2 0,1 0 0,0 2 0,-1 1 0,-28 2 0,53 0 0,1 0 0,-1 0 0,1-1 0,-1 1 0,1 0 0,-1-1 0,1 0 0,-1 0 0,1 1 0,0-1 0,0-1 0,-1 1 0,1 0 0,0 0 0,0-1 0,0 0 0,-2-2 0,2 2 0,0-1 0,0 1 0,0-1 0,1 0 0,-1 1 0,1-1 0,0 0 0,0 0 0,0 0 0,0 0 0,1 0 0,-1 0 0,0-6 0,1 5 0,0 0 0,1 0 0,-1 0 0,1 0 0,0 0 0,0 0 0,0 1 0,0-1 0,1 0 0,3-6 0,3-3 0,15-19 0,-5 9 0,-13 15 0,2-3 0,1-1 0,17-17 0,-25 29 0,0 0 0,0 0 0,0 0 0,1-1 0,-1 1 0,0 0 0,0 0 0,0 0 0,0-1 0,0 1 0,1 0 0,-1 0 0,0 0 0,0 0 0,0 0 0,1 0 0,-1 0 0,0-1 0,0 1 0,0 0 0,1 0 0,-1 0 0,0 0 0,0 0 0,1 0 0,-1 0 0,0 0 0,0 0 0,0 0 0,1 0 0,-1 0 0,0 0 0,0 0 0,1 1 0,-1 7 0,-7 13 0,-1-5 0,-1 0 0,-15 20 0,13-20 0,1 0 0,-11 22 0,16-27 0,-2-1 0,1 0 0,-1 0 0,0-1 0,-1 0 0,0 0 0,-1-1 0,1 0 0,-14 9 0,19-15 0,1 1 0,-1 0 0,1 0 0,0 0 0,0 0 0,0 0 0,0 0 0,1 0 0,-1 1 0,1-1 0,0 1 0,0-1 0,0 1 0,0-1 0,0 1 0,1 0 0,0-1 0,0 1 0,0 5 0,1-3 0,-1 1 0,1 0 0,1-1 0,-1 1 0,1-1 0,0 0 0,1 0 0,-1 1 0,8 10 0,11 15 0,-1 0 0,-2 2 0,25 63 0,-37-81-455,1-1 0,12 20 0,-8-17-6371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13:49.250"/>
    </inkml:context>
    <inkml:brush xml:id="br0">
      <inkml:brushProperty name="width" value="0.035" units="cm"/>
      <inkml:brushProperty name="height" value="0.035" units="cm"/>
    </inkml:brush>
  </inkml:definitions>
  <inkml:trace contextRef="#ctx0" brushRef="#br0">1 56 24575,'9'0'0,"1"0"0,-1-1 0,1 0 0,-1 0 0,0-1 0,0-1 0,12-3 0,2-1 0,0 0 0,1 2 0,0 1 0,24-1 0,1-1 0,18 0 0,115 5 0,-86 2 0,-85-1 0,0 1 0,0-1 0,0 2 0,0 0 0,0 0 0,-1 1 0,1 0 0,19 9 0,145 54 0,-144-55 0,71 15 0,-47-13 0,42 9 0,16 3 0,-90-18 0,0 0 0,37 19 0,-50-21 0,138 67 0,-102-52 0,61 18 0,-89-33 0,0 1 0,0 1 0,0 0 0,-1 1 0,20 13 0,19 17 0,103 53 0,-127-77 0,-3-1 0,-1 1 0,30 19 0,-40-17 0,-16-14 0,1 1 0,0 0 0,0-1 0,0 0 0,6 4 0,-9-6 0,1 1 0,-1-1 0,0 0 0,0 0 0,0 0 0,1 0 0,-1 0 0,0 0 0,0 0 0,1 0 0,-1 0 0,0 0 0,0 0 0,1 0 0,-1 0 0,0 0 0,0 0 0,1 0 0,-1 0 0,0 0 0,0 0 0,1 0 0,-1-1 0,0 1 0,0 0 0,1 0 0,-1 0 0,0 0 0,0-1 0,0 1 0,0 0 0,1 0 0,-1-1 0,4-10 0,-3-17 0,-1 26 0,-1-10 0,-1 1 0,0 0 0,0 0 0,-1 0 0,-1 0 0,-8-17 0,4 8 0,2 9 0,0-1 0,0 1 0,-1 1 0,-12-15 0,13 18 0,0 0 0,1 0 0,0-1 0,0 0 0,0 1 0,1-1 0,1-1 0,-1 1 0,1-1 0,-2-9 0,3 3 0,1 14 0,1 3 0,0 24 0,1-13 0,0 155 0,-1-164 0,-1 1 0,1-1 0,-1 0 0,1 1 0,-1-1 0,0 0 0,-1 0 0,1 0 0,-1 0 0,0 0 0,0 0 0,0 0 0,0-1 0,-1 1 0,0-1 0,1 1 0,-1-1 0,0 0 0,-1 0 0,1 0 0,0-1 0,-1 1 0,0-1 0,-5 3 0,-7 7 0,0 0 0,1 1 0,0 0 0,1 1 0,-16 21 0,16-19 0,5-6 0,2 0 0,-1 1 0,1 0 0,1 0 0,0 1 0,0 0 0,1 0 0,-5 21 0,6-20 0,-1-1 0,0 0 0,-8 14 0,12-24-170,0 1-1,-1 0 0,1 0 1,1 0-1,-1 0 0,0 0 1,0 5-1,0 6-6655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09:59.143"/>
    </inkml:context>
    <inkml:brush xml:id="br0">
      <inkml:brushProperty name="width" value="0.21167" units="cm"/>
      <inkml:brushProperty name="height" value="0.21167" units="cm"/>
      <inkml:brushProperty name="color" value="#C00000"/>
    </inkml:brush>
  </inkml:definitions>
  <inkml:trace contextRef="#ctx0" brushRef="#br0">1201 5291 24575,'0'-322'0,"-9"214"0,0 21 0,9 20 0,0 36 0,-1 1 0,-5-38 0,-59-237 0,30 175 0,32 112 0,0-1 0,1 0 0,1 0 0,2-35 0,1 27 0,-5-47 0,-4 25 0,3 0 0,3-72 0,8-88 0,-29-300 0,21 500 0,-20-175 0,-3-62 0,7 33 0,-9 28 0,-22-174 0,25-3 0,27-262 0,-5 604 0,-1-1 0,0 1 0,-1 0 0,-2 0 0,-6-21 0,8 34 0,-1 1 0,1-1 0,-1 1 0,0 0 0,-1 0 0,1 0 0,-1 1 0,-8-7 0,-8-11 0,-17-30 0,29 40 0,1 1 0,-1 0 0,-1 0 0,-21-20 0,20 24 0,0 0 0,0 1 0,-1 0 0,1 0 0,-2 2 0,1-1 0,-18-4 0,11 5 0,0 1 0,0 1 0,-1 1 0,-30 0 0,-269 4 0,303-2 0,-31 7 0,1-1 0,45-6 0,0 1 0,0-1 0,1 0 0,-1 0 0,0 0 0,0 0 0,0 0 0,1-1 0,-1 1 0,0 0 0,0 0 0,1 0 0,-1-1 0,0 1 0,0 0 0,1-1 0,-1 1 0,0 0 0,1-1 0,-1 1 0,1-1 0,-1 1 0,0-1 0,1 0 0,-1 1 0,1-1 0,0 0 0,-1 1 0,1-1 0,-1 0 0,1 1 0,0-1 0,-1 0 0,1 0 0,0 1 0,0-1 0,0-1 0,-1-2 0,1-1 0,1 1 0,-1 0 0,0-1 0,2-6 0,-1 11 0,5-28 0,1 0 0,2 1 0,15-31 0,45-75 0,-68 130 0,3-3 0,-1 0 0,1 1 0,0-1 0,0 0 0,0 1 0,6-5 0,-9 9 0,-1 1 0,0 0 0,1-1 0,-1 1 0,1 0 0,-1 0 0,1-1 0,-1 1 0,1 0 0,-1 0 0,1-1 0,-1 1 0,1 0 0,-1 0 0,1 0 0,-1 0 0,1 0 0,-1 0 0,1 0 0,-1 0 0,1 0 0,-1 0 0,1 0 0,-1 0 0,1 0 0,0 1 0,0-1 0,0 1 0,-1 0 0,1-1 0,-1 1 0,1 0 0,0-1 0,-1 1 0,1 0 0,-1 0 0,0 0 0,1-1 0,-1 1 0,0 0 0,1 1 0,0 2 0,-1 1 0,1-1 0,-1 0 0,1 0 0,-2 8 0,-1-3 0,0 0 0,0-1 0,-1 1 0,-4 8 0,-7 24 0,-2 37 0,-9 34 0,20-99 0,-1 0 0,-9 17 0,11-23 0,0 1 0,0 0 0,0 0 0,1 0 0,0 0 0,1 1 0,0-1 0,-2 13 0,4-19 0,0 1 0,1-1 0,-1 1 0,0-1 0,1 0 0,-1 1 0,1-1 0,0 0 0,0 0 0,0 1 0,0-1 0,0 0 0,3 3 0,1 2 0,0-2 0,12 11 0,11 11 0,-7 4 0,0 1 0,24 52 0,-29-56 0,-11-18 0,1-1 0,-2 1 0,5 10 0,2 21 65,5 15-1495,-10-44-5396</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08.242"/>
    </inkml:context>
    <inkml:brush xml:id="br0">
      <inkml:brushProperty name="width" value="0.21167" units="cm"/>
      <inkml:brushProperty name="height" value="0.21167" units="cm"/>
      <inkml:brushProperty name="color" value="#C00000"/>
    </inkml:brush>
  </inkml:definitions>
  <inkml:trace contextRef="#ctx0" brushRef="#br0">12707 556 24575,'-62'0'0,"0"3"0,0 3 0,0 2 0,-84 23 0,-76 15 0,149-34 0,-224 30 0,46-39 0,137-5 0,39 2 0,0 3 0,-98 16 0,88-2 0,-143 22 0,-110 10 0,244-30 0,19-2 0,-49 7 0,-280 39 0,9-49 0,-6-15 0,135 0 0,228 3 0,0 2 0,-73 16 0,26-2 0,34-11 0,1-3 0,-63-1 0,-51 8 0,109-5 0,-95 14 0,56-6 0,46-8 0,-91 9 0,-193 24 0,52-3 0,14-33 0,138-5 0,-311 2 0,403 1 0,0 2 0,0 1 0,-35 10 0,-106 34 0,64-16 0,33-9 0,14-4 0,-129 20 0,4-14 0,121-16 0,1-4 0,-90-4 0,88-1 0,-75-9 0,25 0 0,28 0 0,-4-1 0,-42 10 0,62 2 0,1-4 0,-82-13 0,117 9 0,-71 0 0,-43 11 0,19-1 0,-48-7 0,130-1 0,-75-15 0,-73-23 0,167 33 0,-1-2 0,1-2 0,1-1 0,1-1 0,0-2 0,1-1 0,-46-35 0,-34-40 0,93 77 0,-1 0 0,-1 2 0,-39-22 0,-74-25 0,7 3 0,0-18 0,105 62 0,-1 1 0,0 1 0,-1 1 0,-48-16 0,23 12 0,1-2 0,1-2 0,-51-28 0,64 27 0,-57-22 0,70 34 0,-1 1 0,0 1 0,0 1 0,-28-3 0,-24-3 0,-133-38 0,104 21 0,89 24 0,0 0 0,1-1 0,0-1 0,0-1 0,-19-12 0,15 9 0,-1 1 0,0 1 0,-21-7 0,-59-13 0,53 16 0,-87-15 0,86 19 0,26 4 0,-8 0 0,1-2 0,0 0 0,1-2 0,-34-15 0,51 19 0,5 2 0,0 0 0,1 0 0,-1 0 0,0 1 0,-5-2 0,9 3 0,-1 0 0,0 0 0,0 0 0,1 0 0,-1 0 0,0 0 0,0 0 0,1 0 0,-1 0 0,0 0 0,0 0 0,1 1 0,-1-1 0,0 0 0,1 0 0,-1 1 0,0-1 0,1 1 0,-1-1 0,0 0 0,1 1 0,-1-1 0,1 1 0,-1-1 0,1 1 0,-1 0 0,1-1 0,0 1 0,-1 0 0,1-1 0,-1 1 0,1 0 0,0 1 0,-2 6 0,0 1 0,1-1 0,0 1 0,0 0 0,1 0 0,1 0 0,1 9 0,-1 5 0,-1-9 0,1-1 0,0 1 0,1-1 0,1 0 0,0 1 0,1-1 0,0-1 0,1 1 0,6 12 0,5 10 0,-13-27 0,0-1 0,1 0 0,7 13 0,-7-18 0,-2-7 0,0-8 0,-2-150 0,-2 69 0,2 78 0,-2 0 0,-4-18 0,3 18 0,-2-30 0,6 44 0,-1 0 0,0 0 0,0 0 0,0 0 0,1 0 0,-1 0 0,1 0 0,0 1 0,0-1 0,-1 0 0,1 0 0,0 0 0,1 1 0,-1-1 0,0 0 0,0 1 0,1 0 0,-1-1 0,1 1 0,-1-1 0,1 1 0,-1 0 0,1 0 0,0 0 0,0 0 0,3-1 0,4-1 0,1 0 0,0 0 0,-1 1 0,13-1 0,-11 1 0,50-4 0,14-3 0,26-14 0,-100 23-50,0-1-1,1 1 1,-1 0-1,0 0 0,0-1 1,0 1-1,0 0 1,1 0-1,-1 0 1,0 0-1,0 1 0,0-1 1,0 0-1,1 0 1,-1 1-1,0-1 1,0 1-1,0-1 0,0 1 1,0-1-1,0 1 1,0 0-1,0-1 1,0 1-1,0 0 1,1 1-1,8 13-6775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16.143"/>
    </inkml:context>
    <inkml:brush xml:id="br0">
      <inkml:brushProperty name="width" value="0.21167" units="cm"/>
      <inkml:brushProperty name="height" value="0.21167" units="cm"/>
      <inkml:brushProperty name="color" value="#C00000"/>
    </inkml:brush>
  </inkml:definitions>
  <inkml:trace contextRef="#ctx0" brushRef="#br0">10529 523 24575,'-4'3'0,"0"0"0,-1 0 0,1-1 0,0 1 0,-1-1 0,1 0 0,-1 0 0,-5 1 0,-41 9 0,44-11 0,-170 23 0,90-14 0,-242 18 0,329-28 0,-296 34 0,65-5 0,176-24 0,-176 24 0,-101 47 0,-51 10 0,292-71 0,0-4 0,-118 0 0,46-3 0,-46-2 0,152-9 0,-343-10 0,340 16 0,-94 16 0,54-4 0,-294 4 0,356-21 0,-70-13 0,29 3 0,53 9 0,-284-21 0,258 24 0,-101 15 0,56-3 0,-134-1 0,92-7 0,70 2 0,-125 29 0,120-19 0,20-8 0,0-2 0,-82-3 0,-5 1 0,-85 7 0,29 3 0,182-12 0,-87 13 0,-117 34 0,128-26 0,-176 22 0,185-43 0,48-1 0,0 0 0,-43 9 0,63-8 0,-1 0 0,0-1 0,1-1 0,-1-1 0,0 1 0,1-2 0,-1 0 0,-18-6 0,-14-6 0,-49-22 0,74 27 0,-23-9 0,-194-74 0,-8 18 0,-95 16 0,203 39 0,107 13 0,0-2 0,-53-18 0,-57-34 0,9 3 0,101 45 0,-1 2 0,-40-8 0,-126-20 0,164 29 0,1-1 0,1-2 0,0-1 0,-36-20 0,14 3 0,-75-56 0,52 22 0,48 38 0,-52-35 0,-11 6 0,85 50 0,0-1 0,0 0 0,1 0 0,-1-1 0,1 0 0,-6-8 0,-8-8 0,19 21 0,1 0 0,-1 0 0,0 1 0,0-1 0,-1 1 0,1-1 0,0 1 0,0 0 0,-1 0 0,1-1 0,0 2 0,-1-1 0,1 0 0,-5 0 0,5 1 0,0 0 0,0 0 0,0 0 0,0 1 0,0-1 0,0 1 0,0-1 0,0 1 0,1 0 0,-1 0 0,0 0 0,0 0 0,1 0 0,-1 0 0,1 0 0,-1 0 0,1 1 0,-1-1 0,1 0 0,-2 3 0,-6 8 0,0 1 0,0 0 0,1 1 0,1 0 0,-10 27 0,-17 76 0,28-95 0,-17 37 0,-2 7 0,18-49 0,-1 6 0,8-23 0,0 0 0,0 0 0,0 0 0,0 0 0,0 0 0,0 0 0,0 0 0,0 1 0,0-1 0,0 0 0,0 0 0,0 0 0,0 0 0,0 0 0,0 0 0,0 0 0,0 0 0,0 1 0,0-1 0,0 0 0,0 0 0,0 0 0,0 0 0,0 0 0,0 0 0,0 0 0,0 0 0,1 0 0,-1 1 0,0-1 0,0 0 0,0 0 0,0 0 0,0 0 0,0 0 0,0 0 0,0 0 0,0 0 0,1 0 0,-1 0 0,0 0 0,0 0 0,6-2 0,5-6 0,-2-2 0,0-1 0,-1 0 0,0-1 0,-1 1 0,10-22 0,21-67 0,-31 82 0,1-12 0,-5 21 0,-1 0 0,2-1 0,-1 1 0,7-12 0,-3 9 0,0 0 0,-1-1 0,0 0 0,-1 0 0,-1 0 0,0 0 0,-1-1 0,0 0 0,-1 1 0,1-28 0,-3 34 0,2-44 0,-2 46 0,1 1 0,0 0 0,0-1 0,0 1 0,0-1 0,1 1 0,-1 0 0,4-6 0,-4 10 0,-1-1 0,0 1 0,1-1 0,-1 1 0,1 0 0,-1-1 0,0 1 0,1 0 0,-1-1 0,1 1 0,-1 0 0,1 0 0,0-1 0,-1 1 0,1 0 0,-1 0 0,1 0 0,-1 0 0,1 0 0,-1 0 0,1 0 0,0 0 0,-1 0 0,1 0 0,-1 0 0,1 0 0,-1 0 0,1 0 0,-1 0 0,1 1 0,0-1 0,-1 0 0,1 0 0,-1 1 0,1-1 0,-1 0 0,0 1 0,1-1 0,-1 1 0,1-1 0,0 1 0,18 20 0,-17-18 0,2 3 0,1-1 0,-1 0 0,1 0 0,1-1 0,-1 1 0,1-1 0,-1-1 0,1 1 0,0-1 0,1 0 0,9 4 0,-4-4 0,0 0 0,0 0 0,1-2 0,-1 1 0,19-1 0,-30-1 0,8-1 0,0 2 0,1-1 0,-1 1 0,16 4 0,-23-4 0,1-1 0,-1 1 0,0 0 0,0 0 0,1 1 0,-1-1 0,0 0 0,0 1 0,0-1 0,0 1 0,-1-1 0,1 1 0,0 0 0,-1 0 0,1 0 0,-1 0 0,1 0 0,-1 0 0,0 1 0,0-1 0,0 0 0,0 0 0,0 4 0,3 17-1365,-2 2-5461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21.448"/>
    </inkml:context>
    <inkml:brush xml:id="br0">
      <inkml:brushProperty name="width" value="0.21167" units="cm"/>
      <inkml:brushProperty name="height" value="0.21167" units="cm"/>
      <inkml:brushProperty name="color" value="#C00000"/>
    </inkml:brush>
  </inkml:definitions>
  <inkml:trace contextRef="#ctx0" brushRef="#br0">943 783 24575,'-1'-14'0,"-1"-1"0,0 0 0,-1 1 0,-8-27 0,3 12 0,0-6 0,5 20 0,-1 1 0,-8-23 0,8 25 0,-1 0 0,2-1 0,0 1 0,0-1 0,0-17 0,1-64 0,3 71 0,-1 17 0,0 1 0,-1-1 0,1 0 0,-1 1 0,-1-1 0,1 0 0,-1 1 0,0 0 0,0-1 0,0 1 0,-1 0 0,-5-8 0,4 7 0,-1 0 0,0 0 0,-1 1 0,1 0 0,-1 0 0,0 1 0,0-1 0,-11-5 0,-3 1 0,-1 1 0,0 1 0,0 0 0,0 2 0,-35-5 0,-11 0 0,-119-1 0,185 11 0,-24 0 0,0 1 0,-40 7 0,52-6 0,5-1 0,0 1 0,0 0 0,1 0 0,-1 1 0,-11 5 0,-21 13 0,-74 28 0,114-49 0,-1 1 0,0-1 0,0 0 0,0 1 0,1-1 0,-1 0 0,0 0 0,0 0 0,0 1 0,0-1 0,0 0 0,0 0 0,0 0 0,1-1 0,-1 1 0,0 0 0,-1-1 0,1 1 0,1 0 0,0 0 0,0-1 0,0 1 0,-1 0 0,1-1 0,0 1 0,0 0 0,0-1 0,0 1 0,0 0 0,-1-1 0,1 1 0,0 0 0,0-1 0,0 1 0,0-1 0,0 1 0,0 0 0,0-1 0,0 1 0,1 0 0,-1-1 0,0 1 0,0-1 0,0 1 0,0-1 0,2-2 0,-1 0 0,0 1 0,1-1 0,0 0 0,0 1 0,0-1 0,0 1 0,3-4 0,10-6 0,28-17 0,-32 23 0,-1-1 0,1 0 0,-1 0 0,0-2 0,-1 1 0,0-1 0,8-10 0,-12 13 0,0 0 0,1 1 0,-1 0 0,1 0 0,0 0 0,0 1 0,12-7 0,-11 7 0,0 0 0,-1 0 0,1-1 0,-1 0 0,7-8 0,-6 2 0,-7 11 0,0 0 0,0 0 0,0 0 0,0-1 0,0 1 0,0 0 0,0 0 0,0 0 0,-1 0 0,1-1 0,0 1 0,0 0 0,0 0 0,0 0 0,0 0 0,0 0 0,0-1 0,0 1 0,0 0 0,0 0 0,-1 0 0,1 0 0,0 0 0,0 0 0,0 0 0,0 0 0,0-1 0,-1 1 0,1 0 0,0 0 0,0 0 0,0 0 0,0 0 0,0 0 0,-1 0 0,1 0 0,0 0 0,-1 0 0,-1 0 0,1 0 0,0 1 0,-1-1 0,1 0 0,0 1 0,0-1 0,-1 1 0,1-1 0,0 1 0,0-1 0,0 1 0,0 0 0,-2 1 0,-11 12 0,-24 30 0,-2 3 0,-13 13 0,22-24 0,-42 54 0,71-88 0,1-1 0,0 0 0,0 1 0,0-1 0,0 0 0,1 1 0,-1 0 0,0-1 0,0 1 0,1-1 0,-1 1 0,1 0 0,0-1 0,-1 1 0,1 0 0,0 0 0,0-1 0,0 4 0,1-2 0,0 0 0,0-1 0,0 1 0,1-1 0,-1 1 0,1-1 0,-1 0 0,1 0 0,0 1 0,0-1 0,2 2 0,110 97 0,-107-95 0,-1-1 0,0 2 0,0-1 0,-1 1 0,0 0 0,0 0 0,0 0 0,-1 1 0,0-1 0,0 1 0,-1 0 0,0 0 0,3 17 0,6 19-1365,-5-28-5461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26.514"/>
    </inkml:context>
    <inkml:brush xml:id="br0">
      <inkml:brushProperty name="width" value="0.21167" units="cm"/>
      <inkml:brushProperty name="height" value="0.21167" units="cm"/>
      <inkml:brushProperty name="color" value="#C00000"/>
    </inkml:brush>
  </inkml:definitions>
  <inkml:trace contextRef="#ctx0" brushRef="#br0">1109 918 24575,'1'-5'0,"-1"1"0,1 0 0,0 0 0,0 0 0,0 0 0,1 0 0,0 0 0,-1 0 0,4-4 0,-3 5 0,0-1 0,0 0 0,0 0 0,-1 0 0,1 0 0,-1 0 0,0 0 0,0-1 0,0-4 0,-3-20 0,0 1 0,-13-52 0,7 45 0,1 7 0,-1 1 0,-24-52 0,16 41 0,9 23 0,-1 0 0,-10-14 0,-3-4 0,17 26 0,0-1 0,0 1 0,-1 0 0,0 1 0,0-1 0,-1 1 0,0 0 0,0 0 0,0 1 0,-1 0 0,0 0 0,0 1 0,0-1 0,0 2 0,-1-1 0,-13-4 0,-12-1 0,0 2 0,0 1 0,-53-2 0,-103 7 0,94 3 0,81-2 0,-87 3 0,83-2 0,1 2 0,-1 0 0,-28 10 0,-33 17 0,-18 6 0,96-36 0,1 0 0,-1 1 0,0-1 0,1 0 0,-1 0 0,1 0 0,-1 1 0,0-1 0,1 0 0,-1 0 0,0 0 0,1 0 0,-1 0 0,0 0 0,1 0 0,-1 0 0,0-1 0,1 1 0,-1 0 0,0 0 0,1 0 0,-2-1 0,2 0 0,0 1 0,0-1 0,0 1 0,0-1 0,0 1 0,0-1 0,0 1 0,0-1 0,0 1 0,0-1 0,0 1 0,0-1 0,0 1 0,0-1 0,0 1 0,1-1 0,-1 1 0,0-1 0,0 1 0,1-1 0,-1 0 0,22-27 0,-21 27 0,123-142 0,-108 125 0,20-19 0,-22 23 0,0 0 0,20-27 0,-4-1 0,-28 40 0,-1 4 0,-4 12 0,-9 19 0,-7 1 0,-44 62 0,-11 19 0,63-98 0,0-1 0,0 0 0,-2-1 0,0 0 0,-1-1 0,-23 19 0,35-31 0,0 0 0,0 0 0,0-1 0,0 1 0,0 0 0,0 1 0,1-1 0,-3 4 0,4-5 0,-1-1 0,1 0 0,0 1 0,0-1 0,0 0 0,0 0 0,0 1 0,0-1 0,0 0 0,0 1 0,0-1 0,0 0 0,0 0 0,0 1 0,1-1 0,-1 0 0,0 0 0,0 1 0,0-1 0,0 0 0,0 0 0,0 1 0,1-1 0,-1 0 0,0 0 0,0 0 0,0 1 0,1-1 0,-1 0 0,2 1 0,-1-1 0,0 1 0,1-1 0,-1 1 0,0-1 0,1 1 0,-1-1 0,1 0 0,1 0 0,19 1 0,95 9 0,-97-7 0,1 1 0,-1 0 0,31 12 0,-42-12 0,-1 1 0,0-1 0,0 1 0,0 1 0,0 0 0,-1 0 0,0 0 0,-1 1 0,8 8 0,3 7 0,25 43 0,-5-14 92,-17-25-1549,-10-12-5369</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0:34.664"/>
    </inkml:context>
    <inkml:brush xml:id="br0">
      <inkml:brushProperty name="width" value="0.21167" units="cm"/>
      <inkml:brushProperty name="height" value="0.21167" units="cm"/>
      <inkml:brushProperty name="color" value="#C00000"/>
    </inkml:brush>
  </inkml:definitions>
  <inkml:trace contextRef="#ctx0" brushRef="#br0">2504 3 24575,'0'3'0,"0"-1"0,-1 0 0,1 0 0,-1 0 0,0 0 0,0 0 0,0 0 0,0-1 0,0 1 0,0 0 0,0 0 0,-2 1 0,-20 22 0,18-20 0,-37 33 0,-2-2 0,-62 40 0,23-22 0,-92 43 0,144-81 0,11-5 0,-1-1 0,-33 12 0,-122 24 0,121-32 0,-242 44 0,276-54 0,-1 1 0,1 1 0,-23 10 0,27-9 0,-2-1 0,1 0 0,-1-2 0,-28 5 0,14-8 0,19-1 0,0 1 0,-1 1 0,-25 5 0,38-6 0,-122 30 0,110-29 0,-1 0 0,0-1 0,1-1 0,-1 0 0,0 0 0,-24-6 0,5-2 0,13 3 0,-1 0 0,-25-1 0,-2 2 0,1-2 0,-1-3 0,1-1 0,1-2 0,-71-29 0,95 33 0,1 1 0,-45-6 0,48 10 0,0-1 0,-1 0 0,2-2 0,-33-13 0,48 18 0,1 0 0,-1 0 0,1-1 0,0 1 0,0-1 0,-1 1 0,1-1 0,0 0 0,1 0 0,-1 0 0,0 0 0,1 0 0,-1 0 0,1-1 0,-1 1 0,1-1 0,0 1 0,0 0 0,-1-5 0,2 3 0,-1 0 0,1 0 0,0 0 0,0-1 0,1 1 0,-1 0 0,1 0 0,0 0 0,0 0 0,1 0 0,2-7 0,11-19 0,2 0 0,31-43 0,-36 58 0,1 0 0,0 0 0,17-12 0,20-22 0,-23 17 0,37-55 0,-62 85 0,-2 4 0,-5 9 0,-8 15 0,6-16 0,-9 13 0,1 1 0,-14 30 0,7-11 0,-43 64 0,26-45 0,8-18 0,21-30 0,0 0 0,0 0 0,2 1 0,-9 20 0,15-29 0,1 0 0,0-1 0,0 1 0,0 0 0,1-1 0,0 1 0,0 0 0,0 0 0,1-1 0,0 1 0,0 0 0,0-1 0,3 9 0,5 7 0,0-1 0,14 23 0,-4-7 0,44 74 0,-14-28 0,-42-67 0,0 1 0,-2 0 0,7 25 0,-7-20 0,-5-20-36,0-1 0,1 1 0,-1 0 1,0-1-1,0 1 0,0 0 0,0-1 0,0 1 0,1-1 0,-1 1 0,0 0 0,0-1 0,1 1 0,-1-1 0,1 1 0,-1-1 0,0 1 1,1-1-1,-1 1 0,1-1 0,-1 1 0,1-1 0,-1 0 0,1 1 0,-1-1 0,1 0 0,0 1 0,-1-1 0,1 0 0,0 0 0,-1 0 1,1 0-1,-1 1 0,1-1 0,0 0 0,-1 0 0,2 0 0,12-4-6790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1:13.161"/>
    </inkml:context>
    <inkml:brush xml:id="br0">
      <inkml:brushProperty name="width" value="0.035" units="cm"/>
      <inkml:brushProperty name="height" value="0.035" units="cm"/>
    </inkml:brush>
  </inkml:definitions>
  <inkml:trace contextRef="#ctx0" brushRef="#br0">1 0 24575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3T17:09:33.416"/>
    </inkml:context>
    <inkml:brush xml:id="br0">
      <inkml:brushProperty name="width" value="0.035" units="cm"/>
      <inkml:brushProperty name="height" value="0.035" units="cm"/>
    </inkml:brush>
  </inkml:definitions>
  <inkml:trace contextRef="#ctx0" brushRef="#br0">656 987 24575,'3'-10'0,"1"-1"0,-1 0 0,-1 0 0,0 0 0,0 0 0,-1 0 0,-1-19 0,1-8 0,8-32 0,1-32 0,-9 81 0,0-14 0,-6-52 0,4 77 0,-1 1 0,0-1 0,0 0 0,-1 1 0,0-1 0,-1 1 0,0 0 0,0 0 0,-1 1 0,-7-10 0,1 6 0,0 1 0,-1 0 0,0 0 0,-16-8 0,17 10 0,-4 1 0,0-1 0,0 2 0,-1 0 0,0 1 0,0 0 0,-19-3 0,-28-10 0,36 11 0,1 1 0,-2 2 0,1 0 0,0 2 0,-1 1 0,-28 2 0,53 0 0,1 0 0,-1 0 0,1-1 0,-1 1 0,1 0 0,-1-1 0,1 0 0,-1 0 0,1 1 0,0-1 0,0-1 0,-1 1 0,1 0 0,0 0 0,0-1 0,0 0 0,-2-2 0,2 2 0,0-1 0,0 1 0,0-1 0,1 0 0,-1 1 0,1-1 0,0 0 0,0 0 0,0 0 0,0 0 0,1 0 0,-1 0 0,0-6 0,1 5 0,0 0 0,1 0 0,-1 0 0,1 0 0,0 0 0,0 0 0,0 1 0,0-1 0,1 0 0,3-6 0,3-3 0,15-19 0,-5 9 0,-13 15 0,2-3 0,1-1 0,17-17 0,-25 29 0,0 0 0,0 0 0,0 0 0,1-1 0,-1 1 0,0 0 0,0 0 0,0 0 0,0-1 0,0 1 0,1 0 0,-1 0 0,0 0 0,0 0 0,0 0 0,1 0 0,-1 0 0,0-1 0,0 1 0,0 0 0,1 0 0,-1 0 0,0 0 0,0 0 0,1 0 0,-1 0 0,0 0 0,0 0 0,0 0 0,1 0 0,-1 0 0,0 0 0,0 0 0,1 1 0,-1 7 0,-7 13 0,-1-5 0,-1 0 0,-15 20 0,13-20 0,1 0 0,-11 22 0,16-27 0,-2-1 0,1 0 0,-1 0 0,0-1 0,-1 0 0,0 0 0,-1-1 0,1 0 0,-14 9 0,19-15 0,1 1 0,-1 0 0,1 0 0,0 0 0,0 0 0,0 0 0,0 0 0,1 0 0,-1 1 0,1-1 0,0 1 0,0-1 0,0 1 0,0-1 0,0 1 0,1 0 0,0-1 0,0 1 0,0 5 0,1-3 0,-1 1 0,1 0 0,1-1 0,-1 1 0,1-1 0,0 0 0,1 0 0,-1 1 0,8 10 0,11 15 0,-1 0 0,-2 2 0,25 63 0,-37-81-455,1-1 0,12 20 0,-8-17-6371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3T17:09:33.417"/>
    </inkml:context>
    <inkml:brush xml:id="br0">
      <inkml:brushProperty name="width" value="0.035" units="cm"/>
      <inkml:brushProperty name="height" value="0.035" units="cm"/>
    </inkml:brush>
  </inkml:definitions>
  <inkml:trace contextRef="#ctx0" brushRef="#br0">1 56 24575,'9'0'0,"1"0"0,-1-1 0,1 0 0,-1 0 0,0-1 0,0-1 0,12-3 0,2-1 0,0 0 0,1 2 0,0 1 0,24-1 0,1-1 0,18 0 0,115 5 0,-86 2 0,-85-1 0,0 1 0,0-1 0,0 2 0,0 0 0,0 0 0,-1 1 0,1 0 0,19 9 0,145 54 0,-144-55 0,71 15 0,-47-13 0,42 9 0,16 3 0,-90-18 0,0 0 0,37 19 0,-50-21 0,138 67 0,-102-52 0,61 18 0,-89-33 0,0 1 0,0 1 0,0 0 0,-1 1 0,20 13 0,19 17 0,103 53 0,-127-77 0,-3-1 0,-1 1 0,30 19 0,-40-17 0,-16-14 0,1 1 0,0 0 0,0-1 0,0 0 0,6 4 0,-9-6 0,1 1 0,-1-1 0,0 0 0,0 0 0,0 0 0,1 0 0,-1 0 0,0 0 0,0 0 0,1 0 0,-1 0 0,0 0 0,0 0 0,1 0 0,-1 0 0,0 0 0,0 0 0,1 0 0,-1 0 0,0 0 0,0 0 0,1 0 0,-1-1 0,0 1 0,0 0 0,1 0 0,-1 0 0,0 0 0,0-1 0,0 1 0,0 0 0,1 0 0,-1-1 0,4-10 0,-3-17 0,-1 26 0,-1-10 0,-1 1 0,0 0 0,0 0 0,-1 0 0,-1 0 0,-8-17 0,4 8 0,2 9 0,0-1 0,0 1 0,-1 1 0,-12-15 0,13 18 0,0 0 0,1 0 0,0-1 0,0 0 0,0 1 0,1-1 0,1-1 0,-1 1 0,1-1 0,-2-9 0,3 3 0,1 14 0,1 3 0,0 24 0,1-13 0,0 155 0,-1-164 0,-1 1 0,1-1 0,-1 0 0,1 1 0,-1-1 0,0 0 0,-1 0 0,1 0 0,-1 0 0,0 0 0,0 0 0,0 0 0,0-1 0,-1 1 0,0-1 0,1 1 0,-1-1 0,0 0 0,-1 0 0,1 0 0,0-1 0,-1 1 0,0-1 0,-5 3 0,-7 7 0,0 0 0,1 1 0,0 0 0,1 1 0,-16 21 0,16-19 0,5-6 0,2 0 0,-1 1 0,1 0 0,1 0 0,0 1 0,0 0 0,1 0 0,-5 21 0,6-20 0,-1-1 0,0 0 0,-8 14 0,12-24-170,0 1-1,-1 0 0,1 0 1,1 0-1,-1 0 0,0 0 1,0 5-1,0 6-6655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3T17:09:33.418"/>
    </inkml:context>
    <inkml:brush xml:id="br0">
      <inkml:brushProperty name="width" value="0.035" units="cm"/>
      <inkml:brushProperty name="height" value="0.035" units="cm"/>
    </inkml:brush>
  </inkml:definitions>
  <inkml:trace contextRef="#ctx0" brushRef="#br0">1 0 24575,'10'9'0,"1"0"0,1-1 0,0-1 0,0 1 0,22 8 0,-33-16 0,86 36 0,1 1 0,-73-30 0,0 1 0,-1 1 0,23 17 0,19 24 0,24 18 0,-58-52 0,-14-11 0,0 0 0,0 1 0,-1 0 0,1 0 0,-2 1 0,11 11 0,-12-11 0,0-1 0,0 0 0,0-1 0,1 1 0,0-1 0,13 9 0,42 20 0,-30-18 0,22 10 0,58 20 0,-51-21 0,-21-11 0,-19-7 0,20 9 0,48 21 0,-14-8 0,-53-20 0,0-1 0,1-1 0,27 6 0,69 5 0,-75-12 0,0 1 0,52 16 0,238 92 0,-296-105 0,0-1 0,56 7 0,23 4 0,-67-8 0,1-3 0,0-1 0,82 1 0,-50-9 0,-1-5 0,110-18 0,-77 10 0,-14 3 0,-29 0 0,60-12 0,-121 19 0,0 0 0,-1-1 0,1 0 0,13-8 0,12-6 0,-25 14 0,-4 2 0,0 0 0,-1-1 0,0 1 0,6-5 0,-11 7 0,1 0 0,-1 0 0,0 0 0,0-1 0,1 1 0,-1 0 0,0 0 0,1-1 0,-1 1 0,0 0 0,0 0 0,0-1 0,1 1 0,-1 0 0,0-1 0,0 1 0,0 0 0,0-1 0,0 1 0,1 0 0,-1-1 0,0 1 0,0 0 0,0-1 0,0 1 0,0 0 0,0-1 0,0 1 0,0 0 0,0-1 0,0 1 0,-1 0 0,1-1 0,0 1 0,0 0 0,0-1 0,0 1 0,0 0 0,-1-1 0,1 1 0,0 0 0,0-1 0,0 1 0,-1 0 0,1 0 0,0-1 0,-1 1 0,1 0 0,0 0 0,0 0 0,-1-1 0,1 1 0,0 0 0,-1 0 0,1 0 0,0 0 0,-1 0 0,1 0 0,0 0 0,-2 0 0,-26-8 0,23 7 0,-168-49 0,158 46 0,0-2 0,1 0 0,0-1 0,0-1 0,0 0 0,1 0 0,0-1 0,1-1 0,-12-12 0,15 14 0,-1 0 0,0 1 0,0 0 0,-18-9 0,-47-18 0,49 23 0,21 8 0,-28-9 0,61 33 0,-9-7 0,-6-4 0,0-1 0,27 14 0,74 35 0,-63-30 0,44 29 0,-92-55 0,-2 0 0,1 0 0,0 0 0,0 0 0,-1 0 0,1 1 0,-1-1 0,0 0 0,1 1 0,-1-1 0,0 1 0,-1 0 0,1-1 0,0 1 0,0 5 0,0 0 0,-1 0 0,0 1 0,-1 15 0,-1-16 0,1-1 0,-1 0 0,0 0 0,-1 0 0,0-1 0,0 1 0,0-1 0,-1 1 0,0-1 0,-6 7 0,2-1 0,1 1 0,-9 22 0,9-20 0,-15 25 0,-29 38 0,46-65 0,-1 0 0,2 1 0,0-1 0,0 1 0,1 0 0,-1 23 0,3-34-170,1 0-1,0 0 0,0 0 1,0 1-1,0-1 0,0 0 1,2 5-1,1-1-6655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9:11:13.161"/>
    </inkml:context>
    <inkml:brush xml:id="br0">
      <inkml:brushProperty name="width" value="0.035" units="cm"/>
      <inkml:brushProperty name="height" value="0.035" units="cm"/>
    </inkml:brush>
  </inkml:definitions>
  <inkml:trace contextRef="#ctx0" brushRef="#br0">1 0 24575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22:27.418"/>
    </inkml:context>
    <inkml:brush xml:id="br0">
      <inkml:brushProperty name="width" value="0.035" units="cm"/>
      <inkml:brushProperty name="height" value="0.035" units="cm"/>
    </inkml:brush>
  </inkml:definitions>
  <inkml:trace contextRef="#ctx0" brushRef="#br0">656 987 24575,'3'-10'0,"1"-1"0,-1 0 0,-1 0 0,0 0 0,0 0 0,-1 0 0,-1-19 0,1-8 0,8-32 0,1-32 0,-9 81 0,0-14 0,-6-52 0,4 77 0,-1 1 0,0-1 0,0 0 0,-1 1 0,0-1 0,-1 1 0,0 0 0,0 0 0,-1 1 0,-7-10 0,1 6 0,0 1 0,-1 0 0,0 0 0,-16-8 0,17 10 0,-4 1 0,0-1 0,0 2 0,-1 0 0,0 1 0,0 0 0,-19-3 0,-28-10 0,36 11 0,1 1 0,-2 2 0,1 0 0,0 2 0,-1 1 0,-28 2 0,53 0 0,1 0 0,-1 0 0,1-1 0,-1 1 0,1 0 0,-1-1 0,1 0 0,-1 0 0,1 1 0,0-1 0,0-1 0,-1 1 0,1 0 0,0 0 0,0-1 0,0 0 0,-2-2 0,2 2 0,0-1 0,0 1 0,0-1 0,1 0 0,-1 1 0,1-1 0,0 0 0,0 0 0,0 0 0,0 0 0,1 0 0,-1 0 0,0-6 0,1 5 0,0 0 0,1 0 0,-1 0 0,1 0 0,0 0 0,0 0 0,0 1 0,0-1 0,1 0 0,3-6 0,3-3 0,15-19 0,-5 9 0,-13 15 0,2-3 0,1-1 0,17-17 0,-25 29 0,0 0 0,0 0 0,0 0 0,1-1 0,-1 1 0,0 0 0,0 0 0,0 0 0,0-1 0,0 1 0,1 0 0,-1 0 0,0 0 0,0 0 0,0 0 0,1 0 0,-1 0 0,0-1 0,0 1 0,0 0 0,1 0 0,-1 0 0,0 0 0,0 0 0,1 0 0,-1 0 0,0 0 0,0 0 0,0 0 0,1 0 0,-1 0 0,0 0 0,0 0 0,1 1 0,-1 7 0,-7 13 0,-1-5 0,-1 0 0,-15 20 0,13-20 0,1 0 0,-11 22 0,16-27 0,-2-1 0,1 0 0,-1 0 0,0-1 0,-1 0 0,0 0 0,-1-1 0,1 0 0,-14 9 0,19-15 0,1 1 0,-1 0 0,1 0 0,0 0 0,0 0 0,0 0 0,0 0 0,1 0 0,-1 1 0,1-1 0,0 1 0,0-1 0,0 1 0,0-1 0,0 1 0,1 0 0,0-1 0,0 1 0,0 5 0,1-3 0,-1 1 0,1 0 0,1-1 0,-1 1 0,1-1 0,0 0 0,1 0 0,-1 1 0,8 10 0,11 15 0,-1 0 0,-2 2 0,25 63 0,-37-81-455,1-1 0,12 20 0,-8-17-6371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22:27.419"/>
    </inkml:context>
    <inkml:brush xml:id="br0">
      <inkml:brushProperty name="width" value="0.035" units="cm"/>
      <inkml:brushProperty name="height" value="0.035" units="cm"/>
    </inkml:brush>
  </inkml:definitions>
  <inkml:trace contextRef="#ctx0" brushRef="#br0">1 56 24575,'9'0'0,"1"0"0,-1-1 0,1 0 0,-1 0 0,0-1 0,0-1 0,12-3 0,2-1 0,0 0 0,1 2 0,0 1 0,24-1 0,1-1 0,18 0 0,115 5 0,-86 2 0,-85-1 0,0 1 0,0-1 0,0 2 0,0 0 0,0 0 0,-1 1 0,1 0 0,19 9 0,145 54 0,-144-55 0,71 15 0,-47-13 0,42 9 0,16 3 0,-90-18 0,0 0 0,37 19 0,-50-21 0,138 67 0,-102-52 0,61 18 0,-89-33 0,0 1 0,0 1 0,0 0 0,-1 1 0,20 13 0,19 17 0,103 53 0,-127-77 0,-3-1 0,-1 1 0,30 19 0,-40-17 0,-16-14 0,1 1 0,0 0 0,0-1 0,0 0 0,6 4 0,-9-6 0,1 1 0,-1-1 0,0 0 0,0 0 0,0 0 0,1 0 0,-1 0 0,0 0 0,0 0 0,1 0 0,-1 0 0,0 0 0,0 0 0,1 0 0,-1 0 0,0 0 0,0 0 0,1 0 0,-1 0 0,0 0 0,0 0 0,1 0 0,-1-1 0,0 1 0,0 0 0,1 0 0,-1 0 0,0 0 0,0-1 0,0 1 0,0 0 0,1 0 0,-1-1 0,4-10 0,-3-17 0,-1 26 0,-1-10 0,-1 1 0,0 0 0,0 0 0,-1 0 0,-1 0 0,-8-17 0,4 8 0,2 9 0,0-1 0,0 1 0,-1 1 0,-12-15 0,13 18 0,0 0 0,1 0 0,0-1 0,0 0 0,0 1 0,1-1 0,1-1 0,-1 1 0,1-1 0,-2-9 0,3 3 0,1 14 0,1 3 0,0 24 0,1-13 0,0 155 0,-1-164 0,-1 1 0,1-1 0,-1 0 0,1 1 0,-1-1 0,0 0 0,-1 0 0,1 0 0,-1 0 0,0 0 0,0 0 0,0 0 0,0-1 0,-1 1 0,0-1 0,1 1 0,-1-1 0,0 0 0,-1 0 0,1 0 0,0-1 0,-1 1 0,0-1 0,-5 3 0,-7 7 0,0 0 0,1 1 0,0 0 0,1 1 0,-16 21 0,16-19 0,5-6 0,2 0 0,-1 1 0,1 0 0,1 0 0,0 1 0,0 0 0,1 0 0,-5 21 0,6-20 0,-1-1 0,0 0 0,-8 14 0,12-24-170,0 1-1,-1 0 0,1 0 1,1 0-1,-1 0 0,0 0 1,0 5-1,0 6-6655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3:22:27.420"/>
    </inkml:context>
    <inkml:brush xml:id="br0">
      <inkml:brushProperty name="width" value="0.035" units="cm"/>
      <inkml:brushProperty name="height" value="0.035" units="cm"/>
    </inkml:brush>
  </inkml:definitions>
  <inkml:trace contextRef="#ctx0" brushRef="#br0">1 0 24575,'10'9'0,"1"0"0,1-1 0,0-1 0,0 1 0,22 8 0,-33-16 0,86 36 0,1 1 0,-73-30 0,0 1 0,-1 1 0,23 17 0,19 24 0,24 18 0,-58-52 0,-14-11 0,0 0 0,0 1 0,-1 0 0,1 0 0,-2 1 0,11 11 0,-12-11 0,0-1 0,0 0 0,0-1 0,1 1 0,0-1 0,13 9 0,42 20 0,-30-18 0,22 10 0,58 20 0,-51-21 0,-21-11 0,-19-7 0,20 9 0,48 21 0,-14-8 0,-53-20 0,0-1 0,1-1 0,27 6 0,69 5 0,-75-12 0,0 1 0,52 16 0,238 92 0,-296-105 0,0-1 0,56 7 0,23 4 0,-67-8 0,1-3 0,0-1 0,82 1 0,-50-9 0,-1-5 0,110-18 0,-77 10 0,-14 3 0,-29 0 0,60-12 0,-121 19 0,0 0 0,-1-1 0,1 0 0,13-8 0,12-6 0,-25 14 0,-4 2 0,0 0 0,-1-1 0,0 1 0,6-5 0,-11 7 0,1 0 0,-1 0 0,0 0 0,0-1 0,1 1 0,-1 0 0,0 0 0,1-1 0,-1 1 0,0 0 0,0 0 0,0-1 0,1 1 0,-1 0 0,0-1 0,0 1 0,0 0 0,0-1 0,0 1 0,1 0 0,-1-1 0,0 1 0,0 0 0,0-1 0,0 1 0,0 0 0,0-1 0,0 1 0,0 0 0,0-1 0,0 1 0,-1 0 0,1-1 0,0 1 0,0 0 0,0-1 0,0 1 0,0 0 0,-1-1 0,1 1 0,0 0 0,0-1 0,0 1 0,-1 0 0,1 0 0,0-1 0,-1 1 0,1 0 0,0 0 0,0 0 0,-1-1 0,1 1 0,0 0 0,-1 0 0,1 0 0,0 0 0,-1 0 0,1 0 0,0 0 0,-2 0 0,-26-8 0,23 7 0,-168-49 0,158 46 0,0-2 0,1 0 0,0-1 0,0-1 0,0 0 0,1 0 0,0-1 0,1-1 0,-12-12 0,15 14 0,-1 0 0,0 1 0,0 0 0,-18-9 0,-47-18 0,49 23 0,21 8 0,-28-9 0,61 33 0,-9-7 0,-6-4 0,0-1 0,27 14 0,74 35 0,-63-30 0,44 29 0,-92-55 0,-2 0 0,1 0 0,0 0 0,0 0 0,-1 0 0,1 1 0,-1-1 0,0 0 0,1 1 0,-1-1 0,0 1 0,-1 0 0,1-1 0,0 1 0,0 5 0,0 0 0,-1 0 0,0 1 0,-1 15 0,-1-16 0,1-1 0,-1 0 0,0 0 0,-1 0 0,0-1 0,0 1 0,0-1 0,-1 1 0,0-1 0,-6 7 0,2-1 0,1 1 0,-9 22 0,9-20 0,-15 25 0,-29 38 0,46-65 0,-1 0 0,2 1 0,0-1 0,0 1 0,1 0 0,-1 23 0,3-34-170,1 0-1,0 0 0,0 0 1,0 1-1,0-1 0,0 0 1,2 5-1,1-1-6655</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6.006"/>
    </inkml:context>
    <inkml:brush xml:id="br0">
      <inkml:brushProperty name="width" value="0.05" units="cm"/>
      <inkml:brushProperty name="height" value="0.05" units="cm"/>
      <inkml:brushProperty name="color" value="#E71224"/>
    </inkml:brush>
  </inkml:definitions>
  <inkml:trace contextRef="#ctx0" brushRef="#br0">1 548 24575,'18'0'0,"0"-1"0,26-4 0,-36 3 0,0 0 0,0 0 0,0-1 0,-1 0 0,1 0 0,-1-1 0,12-7 0,-13 7 0,-1-1 0,-1 0 0,1 0 0,-1 0 0,8-12 0,8-9 0,-6 9 0,-10 12 0,0-1 0,1 1 0,0 0 0,0 0 0,0 1 0,0 0 0,1 0 0,0 0 0,10-5 0,-13 8 0,5-2 0,0-1 0,1 1 0,-2-2 0,12-6 0,-17 9 0,1 0 0,-1 0 0,0 0 0,0-1 0,0 1 0,0-1 0,0 1 0,0-1 0,0 0 0,-1 0 0,0 0 0,0 0 0,1 0 0,-2 0 0,1 0 0,1-5 0,-2 0 0,1-1 0,-1 1 0,-1-1 0,1 0 0,-2 1 0,1-1 0,-5-14 0,3 13 0,2 7 0,1-1 0,0 1 0,-1 0 0,1 0 0,0-1 0,0 1 0,1 0 0,-1-1 0,1 1 0,-1 0 0,3-5 0,1-2 0,0 0 0,8-11 0,-7 12 0,0 0 0,6-17 0,-6 7 0,4-28 0,-9 45-66,2-7 235,-1 9-201,-1 0 0,0 0 0,0 0 0,0-1 0,0 1 0,1 0 0,-1 0 0,0 0 0,0 0 1,0 0-1,0 0 0,1 0 0,-1 0 0,0 0 0,0 0 0,0 0 0,1 0 0,-1 0 0,0 0 0,0 0 1,0 0-1,0 1 0,1-1 0,-1 0 0,0 0 0,0 0 0,0 0 0,0 0 0,0 0 0,1 0 1,-1 0-1,0 1 0,0-1 0,0 0 0,0 0 0,0 0 0,0 0 0,0 1 0,0-1 0,1 0 0,-1 0 1,0 0-1,0 0 0,0 1 0,0-1 0,7 12-6794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8.912"/>
    </inkml:context>
    <inkml:brush xml:id="br0">
      <inkml:brushProperty name="width" value="0.05" units="cm"/>
      <inkml:brushProperty name="height" value="0.05" units="cm"/>
      <inkml:brushProperty name="color" value="#E71224"/>
    </inkml:brush>
  </inkml:definitions>
  <inkml:trace contextRef="#ctx0" brushRef="#br0">506 894 24575,'0'-4'0,"0"-1"0,-1 1 0,0 0 0,0 0 0,0 0 0,0-1 0,-1 1 0,0 0 0,1 1 0,-1-1 0,-1 0 0,1 0 0,-1 1 0,1 0 0,-1-1 0,0 1 0,0 0 0,0 0 0,-1 1 0,1-1 0,-1 1 0,1-1 0,-6-1 0,-6-4 0,-1 1 0,0 1 0,0 1 0,-27-6 0,-10 1 0,-66-3 0,49 7 0,62 5 0,0 0 0,0 0 0,0-1 0,0 0 0,0-1 0,0 0 0,-12-6 0,18 8 0,0 0 0,1 0 0,-1-1 0,1 1 0,-1 0 0,1-1 0,-1 1 0,1 0 0,0-1 0,0 0 0,0 1 0,0-1 0,0 0 0,0 1 0,0-1 0,0 0 0,1 0 0,-1 0 0,1 0 0,-1 0 0,1 0 0,0 0 0,0 0 0,0 0 0,0 0 0,0 0 0,0 1 0,1-1 0,-1 0 0,0 0 0,1 0 0,0 0 0,-1 0 0,1 0 0,0 1 0,2-4 0,2-5 0,2 0 0,-1 0 0,1 1 0,11-11 0,37-34 0,-40 40 0,81-71 0,14-13 0,-87 75 0,-1 0 0,29-44 0,-5 0 0,-45 66 0,0-1 0,0 0 0,0 0 0,0 0 0,0 1 0,0-1 0,0 0 0,-1 0 0,1 0 0,-1 0 0,0 0 0,1-1 0,-1 1 0,0 0 0,0 0 0,0 0 0,0 0 0,-1 0 0,0-4 0,0 3 0,-1 0 0,1-1 0,-1 1 0,0 0 0,0 1 0,0-1 0,0 0 0,0 0 0,-1 1 0,-5-5 0,-1 0 0,0 1 0,-1 0 0,0 1 0,0 0 0,0 0 0,-16-4 0,-34-5 0,37 9 0,-31-10 0,51 13-68,1 1 0,-1 0-1,1 1 1,-1-1 0,1 0 0,-1 1-1,1-1 1,-1 1 0,0 0 0,1 0-1,-1 0 1,0 0 0,1 0 0,-1 1-1,1-1 1,-1 1 0,1-1-1,-1 1 1,-2 1 0,-5 5-6758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1.324"/>
    </inkml:context>
    <inkml:brush xml:id="br0">
      <inkml:brushProperty name="width" value="0.05" units="cm"/>
      <inkml:brushProperty name="height" value="0.05" units="cm"/>
      <inkml:brushProperty name="color" value="#E71224"/>
    </inkml:brush>
  </inkml:definitions>
  <inkml:trace contextRef="#ctx0" brushRef="#br0">681 381 24575,'0'3'0,"-1"1"0,1 0 0,-1-1 0,0 0 0,0 1 0,0-1 0,-1 1 0,1-1 0,-1 0 0,0 0 0,-3 4 0,-2 3 0,-17 17 0,24-27 0,-3 3 0,1 0 0,-1 0 0,1 0 0,-1-1 0,0 0 0,0 1 0,-1-1 0,1 0 0,0 0 0,-1 0 0,1-1 0,-1 0 0,-6 2 0,10-3 0,-1 0 0,0 0 0,0 0 0,1 0 0,-1 0 0,0 0 0,1-1 0,-1 1 0,0 0 0,1 0 0,-1-1 0,1 1 0,-1-1 0,0 1 0,1-1 0,-1 1 0,1 0 0,-1-1 0,1 0 0,0 1 0,-1-1 0,1 1 0,-1-1 0,1 0 0,0 1 0,0-1 0,-1 1 0,1-1 0,0-1 0,-4-22 0,4 20 0,-1-138 0,2 44 0,-1 92 0,0 0 0,0 1 0,-1-1 0,0 1 0,0-1 0,-1 1 0,0 0 0,1-1 0,-4-4 0,4 8 0,-1 0 0,1 0 0,0 0 0,-1 0 0,0 0 0,1 1 0,-1-1 0,0 1 0,0-1 0,0 1 0,0-1 0,0 1 0,0 0 0,0 0 0,-1 0 0,1 0 0,0 1 0,-1-1 0,1 1 0,0-1 0,-1 1 0,1 0 0,-3 0 0,-6 0 0,-1 1 0,1 0 0,0 1 0,-1 1 0,1-1 0,0 2 0,-18 7 0,-68 41 0,-8 16 0,104-67 0,0 0 0,0-1 0,0 1 0,0 0 0,0-1 0,0 1 0,0-1 0,-1 0 0,1 1 0,0-1 0,0 0 0,0 0 0,-1 1 0,1-1 0,0 0 0,0 0 0,-2-1 0,2 1 0,0-1 0,0 0 0,1 1 0,-1-1 0,0 0 0,1 0 0,-1 1 0,1-1 0,-1 0 0,1 0 0,-1 0 0,1 0 0,-1 0 0,1 1 0,0-1 0,0 0 0,-1 0 0,1 0 0,0 0 0,0 0 0,0-2 0,-1-28 0,4-57 0,1 3 0,-4 82 0,0 0 0,0 1 0,0-1 0,0 0 0,-1 1 0,1-1 0,-1 1 0,0-1 0,0 0 0,0 1 0,0-1 0,0 1 0,-1 0 0,-1-3 0,2 4 0,0 0 0,0 0 0,-1 0 0,1 1 0,0-1 0,-1 0 0,1 0 0,0 1 0,-1-1 0,1 1 0,-1-1 0,0 1 0,1 0 0,-1 0 0,1 0 0,-1 0 0,1 0 0,-1 0 0,1 0 0,-1 0 0,0 0 0,1 1 0,-1-1 0,-1 1 0,-16 6-341,0 0 0,1 1-1,-24 14 1,25-12-6485</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4.692"/>
    </inkml:context>
    <inkml:brush xml:id="br0">
      <inkml:brushProperty name="width" value="0.05" units="cm"/>
      <inkml:brushProperty name="height" value="0.05" units="cm"/>
      <inkml:brushProperty name="color" value="#E71224"/>
    </inkml:brush>
  </inkml:definitions>
  <inkml:trace contextRef="#ctx0" brushRef="#br0">418 1 24575,'-20'-1'0,"0"1"0,1 2 0,-1 0 0,-33 7 0,-64 26 0,115-34 0,0-1 0,0 1 0,0 0 0,0 0 0,0-1 0,1 1 0,-1 1 0,0-1 0,0 0 0,1 0 0,-1 1 0,1-1 0,-1 1 0,1-1 0,0 1 0,0 0 0,-1-1 0,1 1 0,0 0 0,0 0 0,1 0 0,-1 0 0,0 0 0,1 0 0,-1 0 0,1 0 0,0 0 0,-1 3 0,1 6 0,1-1 0,0 1 0,0-1 0,5 17 0,0 2 0,-3-5 0,1 3 0,10 38 0,-12-56 0,1-1 0,0 1 0,1-1 0,0 0 0,0-1 0,1 1 0,0-1 0,9 11 0,1-2 0,1-1 0,1-1 0,22 14 0,-38-27 0,-1-1 0,1 1 0,0-1 0,-1 1 0,1-1 0,-1 1 0,1-1 0,-1 1 0,1-1 0,-1 1 0,1 0 0,-1-1 0,1 1 0,-1 1 0,0-2 0,0 0 0,0 0 0,0 1 0,0-1 0,0 0 0,0 0 0,0 1 0,0-1 0,0 0 0,0 0 0,0 0 0,0 1 0,0-1 0,-1 0 0,1 0 0,0 0 0,0 1 0,0-1 0,0 0 0,-1 0 0,1 0 0,0 0 0,0 1 0,0-1 0,-1 0 0,1 0 0,0 0 0,0 0 0,-1 0 0,-23 5 0,13-4 0,4 1 0,0 1 0,0 0 0,0 0 0,1 1 0,-1 0 0,1 0 0,-7 6 0,-42 39 0,35-29 0,-8 9 0,-8 7 0,30-31 0,0 0 0,1 0 0,-1 1 0,1-1 0,0 1 0,1 1 0,0-1 0,0 1 0,0-1 0,1 1 0,0 0 0,0 1 0,1-1 0,-1 0 0,2 1 0,-1-1 0,1 1 0,0 0 0,1-1 0,0 9 0,0-10-109,1 27 351,0-31-341,-1-1-1,1 1 0,-1 0 0,1 0 0,-1 0 0,1-1 0,0 1 0,0 0 0,0-1 0,0 1 1,0-1-1,0 1 0,0-1 0,3 3 0,11 4-6726</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9.070"/>
    </inkml:context>
    <inkml:brush xml:id="br0">
      <inkml:brushProperty name="width" value="0.05" units="cm"/>
      <inkml:brushProperty name="height" value="0.05" units="cm"/>
      <inkml:brushProperty name="color" value="#E71224"/>
    </inkml:brush>
  </inkml:definitions>
  <inkml:trace contextRef="#ctx0" brushRef="#br0">0 1 24575,'40'-1'0,"41"2"0,-70 0 0,1 0 0,-1 1 0,0 0 0,-1 1 0,12 4 0,-19-6 0,0 0 0,0 0 0,-1 0 0,1 1 0,0 0 0,-1-1 0,1 1 0,-1 0 0,0 0 0,1 0 0,-1 0 0,0 1 0,0-1 0,-1 1 0,1-1 0,0 1 0,-1 0 0,0-1 0,1 1 0,-1 0 0,1 3 0,-2-1 0,1 1 0,-1-1 0,1 1 0,-2-1 0,1 1 0,0-1 0,-1 0 0,0 1 0,-1-1 0,-3 11 0,1-6 0,0 0 0,-1 0 0,0-1 0,0 0 0,-11 14 0,-1-3 0,-21 19 0,29-28 0,0-1 0,1 1 0,-12 20 0,11-17 0,-18 24 0,21-32 0,4-3 0,-1-1 0,1 1 0,-1 0 0,1 0 0,0 1 0,-2 4 0,3-7 0,1 0 0,0 0 0,0 0 0,0 0 0,-1 0 0,1 0 0,0 0 0,0 0 0,1 0 0,-1 0 0,0 0 0,0 0 0,0 0 0,1 0 0,-1 0 0,0 0 0,1 0 0,-1-1 0,1 1 0,-1 0 0,1 0 0,-1 0 0,1-1 0,0 1 0,0 0 0,-1 0 0,1-1 0,0 1 0,0-1 0,1 1 0,63 40 0,-47-31 0,-1 0 0,0 1 0,18 16 0,-9-3-87,-7-6-339,1 0 0,25 16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13.206"/>
    </inkml:context>
    <inkml:brush xml:id="br0">
      <inkml:brushProperty name="width" value="0.05" units="cm"/>
      <inkml:brushProperty name="height" value="0.05" units="cm"/>
      <inkml:brushProperty name="color" value="#E71224"/>
    </inkml:brush>
  </inkml:definitions>
  <inkml:trace contextRef="#ctx0" brushRef="#br0">1 264 24575,'0'-7'0,"1"0"0,0 0 0,5-13 0,-1 0 0,-1-2 0,1-2 0,1 0 0,9-28 0,-12 48 0,-1-1 0,0 1 0,1 0 0,0-1 0,0 1 0,0 1 0,1-1 0,-1 0 0,1 1 0,0-1 0,0 1 0,0 0 0,0 1 0,1-1 0,-1 1 0,1 0 0,4-2 0,3 0 0,0 0 0,1 1 0,-1 1 0,0 0 0,23 0 0,-32 2 0,0 0 0,1 0 0,-1 0 0,0 0 0,1 1 0,-1 0 0,0-1 0,1 1 0,-1 1 0,0-1 0,0 0 0,0 1 0,0 0 0,0-1 0,0 1 0,4 5 0,-3-4 0,-2 1 0,1-1 0,0 1 0,-1 0 0,1 0 0,-1 0 0,0 1 0,0-1 0,-1 0 0,1 1 0,0 7 0,3 20 0,-3 0 0,0 0 0,-4 45 0,0-29 0,-6 45 0,1-23 0,6-67 0,1 0 0,0 1 0,0-1 0,0 0 0,1 0 0,-1 0 0,1 0 0,0 0 0,-1 0 0,2 0 0,-1 0 0,2 4 0,-1-5 0,-1 0 0,1 0 0,0-1 0,-1 1 0,1 0 0,0-1 0,0 1 0,0-1 0,0 0 0,0 0 0,1 0 0,-1 0 0,0 0 0,1 0 0,-1 0 0,5 0 0,16 2 0,0-1 0,1 0 0,0-2 0,35-4 0,-54 3 0,0 0 0,0-1 0,0 1 0,-1-1 0,1 1 0,-1-2 0,1 1 0,-1 0 0,0-1 0,1 0 0,4-4 0,4-5 0,21-24 0,-28 29 0,12-15 0,-1 0 0,28-49 0,-29 48-1365,-8 15-5461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6.006"/>
    </inkml:context>
    <inkml:brush xml:id="br0">
      <inkml:brushProperty name="width" value="0.05" units="cm"/>
      <inkml:brushProperty name="height" value="0.05" units="cm"/>
      <inkml:brushProperty name="color" value="#E71224"/>
    </inkml:brush>
  </inkml:definitions>
  <inkml:trace contextRef="#ctx0" brushRef="#br0">1 548 24575,'18'0'0,"0"-1"0,26-4 0,-36 3 0,0 0 0,0 0 0,0-1 0,-1 0 0,1 0 0,-1-1 0,12-7 0,-13 7 0,-1-1 0,-1 0 0,1 0 0,-1 0 0,8-12 0,8-9 0,-6 9 0,-10 12 0,0-1 0,1 1 0,0 0 0,0 0 0,0 1 0,0 0 0,1 0 0,0 0 0,10-5 0,-13 8 0,5-2 0,0-1 0,1 1 0,-2-2 0,12-6 0,-17 9 0,1 0 0,-1 0 0,0 0 0,0-1 0,0 1 0,0-1 0,0 1 0,0-1 0,0 0 0,-1 0 0,0 0 0,0 0 0,1 0 0,-2 0 0,1 0 0,1-5 0,-2 0 0,1-1 0,-1 1 0,-1-1 0,1 0 0,-2 1 0,1-1 0,-5-14 0,3 13 0,2 7 0,1-1 0,0 1 0,-1 0 0,1 0 0,0-1 0,0 1 0,1 0 0,-1-1 0,1 1 0,-1 0 0,3-5 0,1-2 0,0 0 0,8-11 0,-7 12 0,0 0 0,6-17 0,-6 7 0,4-28 0,-9 45-66,2-7 235,-1 9-201,-1 0 0,0 0 0,0 0 0,0-1 0,0 1 0,1 0 0,-1 0 0,0 0 0,0 0 1,0 0-1,0 0 0,1 0 0,-1 0 0,0 0 0,0 0 0,0 0 0,1 0 0,-1 0 0,0 0 0,0 0 1,0 0-1,0 1 0,1-1 0,-1 0 0,0 0 0,0 0 0,0 0 0,0 0 0,0 0 0,1 0 1,-1 0-1,0 1 0,0-1 0,0 0 0,0 0 0,0 0 0,0 0 0,0 1 0,0-1 0,1 0 0,-1 0 1,0 0-1,0 0 0,0 1 0,0-1 0,7 12-6794</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7:58.912"/>
    </inkml:context>
    <inkml:brush xml:id="br0">
      <inkml:brushProperty name="width" value="0.05" units="cm"/>
      <inkml:brushProperty name="height" value="0.05" units="cm"/>
      <inkml:brushProperty name="color" value="#E71224"/>
    </inkml:brush>
  </inkml:definitions>
  <inkml:trace contextRef="#ctx0" brushRef="#br0">506 894 24575,'0'-4'0,"0"-1"0,-1 1 0,0 0 0,0 0 0,0 0 0,0-1 0,-1 1 0,0 0 0,1 1 0,-1-1 0,-1 0 0,1 0 0,-1 1 0,1 0 0,-1-1 0,0 1 0,0 0 0,0 0 0,-1 1 0,1-1 0,-1 1 0,1-1 0,-6-1 0,-6-4 0,-1 1 0,0 1 0,0 1 0,-27-6 0,-10 1 0,-66-3 0,49 7 0,62 5 0,0 0 0,0 0 0,0-1 0,0 0 0,0-1 0,0 0 0,-12-6 0,18 8 0,0 0 0,1 0 0,-1-1 0,1 1 0,-1 0 0,1-1 0,-1 1 0,1 0 0,0-1 0,0 0 0,0 1 0,0-1 0,0 0 0,0 1 0,0-1 0,0 0 0,1 0 0,-1 0 0,1 0 0,-1 0 0,1 0 0,0 0 0,0 0 0,0 0 0,0 0 0,0 0 0,0 1 0,1-1 0,-1 0 0,0 0 0,1 0 0,0 0 0,-1 0 0,1 0 0,0 1 0,2-4 0,2-5 0,2 0 0,-1 0 0,1 1 0,11-11 0,37-34 0,-40 40 0,81-71 0,14-13 0,-87 75 0,-1 0 0,29-44 0,-5 0 0,-45 66 0,0-1 0,0 0 0,0 0 0,0 0 0,0 1 0,0-1 0,0 0 0,-1 0 0,1 0 0,-1 0 0,0 0 0,1-1 0,-1 1 0,0 0 0,0 0 0,0 0 0,0 0 0,-1 0 0,0-4 0,0 3 0,-1 0 0,1-1 0,-1 1 0,0 0 0,0 1 0,0-1 0,0 0 0,0 0 0,-1 1 0,-5-5 0,-1 0 0,0 1 0,-1 0 0,0 1 0,0 0 0,0 0 0,-16-4 0,-34-5 0,37 9 0,-31-10 0,51 13-68,1 1 0,-1 0-1,1 1 1,-1-1 0,1 0 0,-1 1-1,1-1 1,-1 1 0,0 0 0,1 0-1,-1 0 1,0 0 0,1 0 0,-1 1-1,1-1 1,-1 1 0,1-1-1,-1 1 1,-2 1 0,-5 5-6758</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1.324"/>
    </inkml:context>
    <inkml:brush xml:id="br0">
      <inkml:brushProperty name="width" value="0.05" units="cm"/>
      <inkml:brushProperty name="height" value="0.05" units="cm"/>
      <inkml:brushProperty name="color" value="#E71224"/>
    </inkml:brush>
  </inkml:definitions>
  <inkml:trace contextRef="#ctx0" brushRef="#br0">681 381 24575,'0'3'0,"-1"1"0,1 0 0,-1-1 0,0 0 0,0 1 0,0-1 0,-1 1 0,1-1 0,-1 0 0,0 0 0,-3 4 0,-2 3 0,-17 17 0,24-27 0,-3 3 0,1 0 0,-1 0 0,1 0 0,-1-1 0,0 0 0,0 1 0,-1-1 0,1 0 0,0 0 0,-1 0 0,1-1 0,-1 0 0,-6 2 0,10-3 0,-1 0 0,0 0 0,0 0 0,1 0 0,-1 0 0,0 0 0,1-1 0,-1 1 0,0 0 0,1 0 0,-1-1 0,1 1 0,-1-1 0,0 1 0,1-1 0,-1 1 0,1 0 0,-1-1 0,1 0 0,0 1 0,-1-1 0,1 1 0,-1-1 0,1 0 0,0 1 0,0-1 0,-1 1 0,1-1 0,0-1 0,-4-22 0,4 20 0,-1-138 0,2 44 0,-1 92 0,0 0 0,0 1 0,-1-1 0,0 1 0,0-1 0,-1 1 0,0 0 0,1-1 0,-4-4 0,4 8 0,-1 0 0,1 0 0,0 0 0,-1 0 0,0 0 0,1 1 0,-1-1 0,0 1 0,0-1 0,0 1 0,0-1 0,0 1 0,0 0 0,0 0 0,-1 0 0,1 0 0,0 1 0,-1-1 0,1 1 0,0-1 0,-1 1 0,1 0 0,-3 0 0,-6 0 0,-1 1 0,1 0 0,0 1 0,-1 1 0,1-1 0,0 2 0,-18 7 0,-68 41 0,-8 16 0,104-67 0,0 0 0,0-1 0,0 1 0,0 0 0,0-1 0,0 1 0,0-1 0,-1 0 0,1 1 0,0-1 0,0 0 0,0 0 0,-1 1 0,1-1 0,0 0 0,0 0 0,-2-1 0,2 1 0,0-1 0,0 0 0,1 1 0,-1-1 0,0 0 0,1 0 0,-1 1 0,1-1 0,-1 0 0,1 0 0,-1 0 0,1 0 0,-1 0 0,1 1 0,0-1 0,0 0 0,-1 0 0,1 0 0,0 0 0,0 0 0,0-2 0,-1-28 0,4-57 0,1 3 0,-4 82 0,0 0 0,0 1 0,0-1 0,0 0 0,-1 1 0,1-1 0,-1 1 0,0-1 0,0 0 0,0 1 0,0-1 0,0 1 0,-1 0 0,-1-3 0,2 4 0,0 0 0,0 0 0,-1 0 0,1 1 0,0-1 0,-1 0 0,1 0 0,0 1 0,-1-1 0,1 1 0,-1-1 0,0 1 0,1 0 0,-1 0 0,1 0 0,-1 0 0,1 0 0,-1 0 0,1 0 0,-1 0 0,0 0 0,1 1 0,-1-1 0,-1 1 0,-16 6-341,0 0 0,1 1-1,-24 14 1,25-12-6485</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4.692"/>
    </inkml:context>
    <inkml:brush xml:id="br0">
      <inkml:brushProperty name="width" value="0.05" units="cm"/>
      <inkml:brushProperty name="height" value="0.05" units="cm"/>
      <inkml:brushProperty name="color" value="#E71224"/>
    </inkml:brush>
  </inkml:definitions>
  <inkml:trace contextRef="#ctx0" brushRef="#br0">418 1 24575,'-20'-1'0,"0"1"0,1 2 0,-1 0 0,-33 7 0,-64 26 0,115-34 0,0-1 0,0 1 0,0 0 0,0 0 0,0-1 0,1 1 0,-1 1 0,0-1 0,0 0 0,1 0 0,-1 1 0,1-1 0,-1 1 0,1-1 0,0 1 0,0 0 0,-1-1 0,1 1 0,0 0 0,0 0 0,1 0 0,-1 0 0,0 0 0,1 0 0,-1 0 0,1 0 0,0 0 0,-1 3 0,1 6 0,1-1 0,0 1 0,0-1 0,5 17 0,0 2 0,-3-5 0,1 3 0,10 38 0,-12-56 0,1-1 0,0 1 0,1-1 0,0 0 0,0-1 0,1 1 0,0-1 0,9 11 0,1-2 0,1-1 0,1-1 0,22 14 0,-38-27 0,-1-1 0,1 1 0,0-1 0,-1 1 0,1-1 0,-1 1 0,1-1 0,-1 1 0,1-1 0,-1 1 0,1 0 0,-1-1 0,1 1 0,-1 1 0,0-2 0,0 0 0,0 0 0,0 1 0,0-1 0,0 0 0,0 0 0,0 1 0,0-1 0,0 0 0,0 0 0,0 0 0,0 1 0,0-1 0,-1 0 0,1 0 0,0 0 0,0 1 0,0-1 0,0 0 0,-1 0 0,1 0 0,0 0 0,0 1 0,0-1 0,-1 0 0,1 0 0,0 0 0,0 0 0,-1 0 0,-23 5 0,13-4 0,4 1 0,0 1 0,0 0 0,0 0 0,1 1 0,-1 0 0,1 0 0,-7 6 0,-42 39 0,35-29 0,-8 9 0,-8 7 0,30-31 0,0 0 0,1 0 0,-1 1 0,1-1 0,0 1 0,1 1 0,0-1 0,0 1 0,0-1 0,1 1 0,0 0 0,0 1 0,1-1 0,-1 0 0,2 1 0,-1-1 0,1 1 0,0 0 0,1-1 0,0 9 0,0-10-109,1 27 351,0-31-341,-1-1-1,1 1 0,-1 0 0,1 0 0,-1 0 0,1-1 0,0 1 0,0 0 0,0-1 0,0 1 1,0-1-1,0 1 0,0-1 0,3 3 0,11 4-6726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09.070"/>
    </inkml:context>
    <inkml:brush xml:id="br0">
      <inkml:brushProperty name="width" value="0.05" units="cm"/>
      <inkml:brushProperty name="height" value="0.05" units="cm"/>
      <inkml:brushProperty name="color" value="#E71224"/>
    </inkml:brush>
  </inkml:definitions>
  <inkml:trace contextRef="#ctx0" brushRef="#br0">0 1 24575,'40'-1'0,"41"2"0,-70 0 0,1 0 0,-1 1 0,0 0 0,-1 1 0,12 4 0,-19-6 0,0 0 0,0 0 0,-1 0 0,1 1 0,0 0 0,-1-1 0,1 1 0,-1 0 0,0 0 0,1 0 0,-1 0 0,0 1 0,0-1 0,-1 1 0,1-1 0,0 1 0,-1 0 0,0-1 0,1 1 0,-1 0 0,1 3 0,-2-1 0,1 1 0,-1-1 0,1 1 0,-2-1 0,1 1 0,0-1 0,-1 0 0,0 1 0,-1-1 0,-3 11 0,1-6 0,0 0 0,-1 0 0,0-1 0,0 0 0,-11 14 0,-1-3 0,-21 19 0,29-28 0,0-1 0,1 1 0,-12 20 0,11-17 0,-18 24 0,21-32 0,4-3 0,-1-1 0,1 1 0,-1 0 0,1 0 0,0 1 0,-2 4 0,3-7 0,1 0 0,0 0 0,0 0 0,0 0 0,-1 0 0,1 0 0,0 0 0,0 0 0,1 0 0,-1 0 0,0 0 0,0 0 0,0 0 0,1 0 0,-1 0 0,0 0 0,1 0 0,-1-1 0,1 1 0,-1 0 0,1 0 0,-1 0 0,1-1 0,0 1 0,0 0 0,-1 0 0,1-1 0,0 1 0,0-1 0,1 1 0,63 40 0,-47-31 0,-1 0 0,0 1 0,18 16 0,-9-3-87,-7-6-339,1 0 0,25 16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22:18:13.206"/>
    </inkml:context>
    <inkml:brush xml:id="br0">
      <inkml:brushProperty name="width" value="0.05" units="cm"/>
      <inkml:brushProperty name="height" value="0.05" units="cm"/>
      <inkml:brushProperty name="color" value="#E71224"/>
    </inkml:brush>
  </inkml:definitions>
  <inkml:trace contextRef="#ctx0" brushRef="#br0">1 264 24575,'0'-7'0,"1"0"0,0 0 0,5-13 0,-1 0 0,-1-2 0,1-2 0,1 0 0,9-28 0,-12 48 0,-1-1 0,0 1 0,1 0 0,0-1 0,0 1 0,0 1 0,1-1 0,-1 0 0,1 1 0,0-1 0,0 1 0,0 0 0,0 1 0,1-1 0,-1 1 0,1 0 0,4-2 0,3 0 0,0 0 0,1 1 0,-1 1 0,0 0 0,23 0 0,-32 2 0,0 0 0,1 0 0,-1 0 0,0 0 0,1 1 0,-1 0 0,0-1 0,1 1 0,-1 1 0,0-1 0,0 0 0,0 1 0,0 0 0,0-1 0,0 1 0,4 5 0,-3-4 0,-2 1 0,1-1 0,0 1 0,-1 0 0,1 0 0,-1 0 0,0 1 0,0-1 0,-1 0 0,1 1 0,0 7 0,3 20 0,-3 0 0,0 0 0,-4 45 0,0-29 0,-6 45 0,1-23 0,6-67 0,1 0 0,0 1 0,0-1 0,0 0 0,1 0 0,-1 0 0,1 0 0,0 0 0,-1 0 0,2 0 0,-1 0 0,2 4 0,-1-5 0,-1 0 0,1 0 0,0-1 0,-1 1 0,1 0 0,0-1 0,0 1 0,0-1 0,0 0 0,0 0 0,1 0 0,-1 0 0,0 0 0,1 0 0,-1 0 0,5 0 0,16 2 0,0-1 0,1 0 0,0-2 0,35-4 0,-54 3 0,0 0 0,0-1 0,0 1 0,-1-1 0,1 1 0,-1-2 0,1 1 0,-1 0 0,0-1 0,1 0 0,4-4 0,4-5 0,21-24 0,-28 29 0,12-15 0,-1 0 0,28-49 0,-29 48-1365,-8 15-5461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1143000" y="685800"/>
            <a:ext cx="4572000" cy="3429000"/>
          </a:xfrm>
          <a:prstGeom prst="rect">
            <a:avLst/>
          </a:prstGeom>
        </p:spPr>
        <p:txBody>
          <a:bodyPr/>
          <a:lstStyle/>
          <a:p>
            <a:endParaRPr/>
          </a:p>
        </p:txBody>
      </p:sp>
      <p:sp>
        <p:nvSpPr>
          <p:cNvPr id="254" name="Shape 2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a:t>
            </a:fld>
            <a:endParaRPr lang="en-GB"/>
          </a:p>
        </p:txBody>
      </p:sp>
    </p:spTree>
    <p:extLst>
      <p:ext uri="{BB962C8B-B14F-4D97-AF65-F5344CB8AC3E}">
        <p14:creationId xmlns:p14="http://schemas.microsoft.com/office/powerpoint/2010/main" val="91563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a:t>
            </a:fld>
            <a:endParaRPr lang="en-GB"/>
          </a:p>
        </p:txBody>
      </p:sp>
    </p:spTree>
    <p:extLst>
      <p:ext uri="{BB962C8B-B14F-4D97-AF65-F5344CB8AC3E}">
        <p14:creationId xmlns:p14="http://schemas.microsoft.com/office/powerpoint/2010/main" val="315579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13</a:t>
            </a:fld>
            <a:endParaRPr lang="en-GB"/>
          </a:p>
        </p:txBody>
      </p:sp>
    </p:spTree>
    <p:extLst>
      <p:ext uri="{BB962C8B-B14F-4D97-AF65-F5344CB8AC3E}">
        <p14:creationId xmlns:p14="http://schemas.microsoft.com/office/powerpoint/2010/main" val="118816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effectLst/>
            </a:endParaRPr>
          </a:p>
        </p:txBody>
      </p:sp>
      <p:sp>
        <p:nvSpPr>
          <p:cNvPr id="4" name="Slide Number Placeholder 3"/>
          <p:cNvSpPr>
            <a:spLocks noGrp="1"/>
          </p:cNvSpPr>
          <p:nvPr>
            <p:ph type="sldNum" sz="quarter" idx="5"/>
          </p:nvPr>
        </p:nvSpPr>
        <p:spPr/>
        <p:txBody>
          <a:bodyPr/>
          <a:lstStyle/>
          <a:p>
            <a:fld id="{2E73C057-38F7-4ED9-BF36-02A519DFB0A4}" type="slidenum">
              <a:rPr lang="en-GB" smtClean="0"/>
              <a:t>20</a:t>
            </a:fld>
            <a:endParaRPr lang="en-GB"/>
          </a:p>
        </p:txBody>
      </p:sp>
    </p:spTree>
    <p:extLst>
      <p:ext uri="{BB962C8B-B14F-4D97-AF65-F5344CB8AC3E}">
        <p14:creationId xmlns:p14="http://schemas.microsoft.com/office/powerpoint/2010/main" val="1948860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effectLst/>
            </a:endParaRPr>
          </a:p>
        </p:txBody>
      </p:sp>
      <p:sp>
        <p:nvSpPr>
          <p:cNvPr id="4" name="Slide Number Placeholder 3"/>
          <p:cNvSpPr>
            <a:spLocks noGrp="1"/>
          </p:cNvSpPr>
          <p:nvPr>
            <p:ph type="sldNum" sz="quarter" idx="5"/>
          </p:nvPr>
        </p:nvSpPr>
        <p:spPr/>
        <p:txBody>
          <a:bodyPr/>
          <a:lstStyle/>
          <a:p>
            <a:fld id="{2E73C057-38F7-4ED9-BF36-02A519DFB0A4}" type="slidenum">
              <a:rPr lang="en-GB" smtClean="0"/>
              <a:t>21</a:t>
            </a:fld>
            <a:endParaRPr lang="en-GB"/>
          </a:p>
        </p:txBody>
      </p:sp>
    </p:spTree>
    <p:extLst>
      <p:ext uri="{BB962C8B-B14F-4D97-AF65-F5344CB8AC3E}">
        <p14:creationId xmlns:p14="http://schemas.microsoft.com/office/powerpoint/2010/main" val="1942239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28</a:t>
            </a:fld>
            <a:endParaRPr lang="en-GB"/>
          </a:p>
        </p:txBody>
      </p:sp>
    </p:spTree>
    <p:extLst>
      <p:ext uri="{BB962C8B-B14F-4D97-AF65-F5344CB8AC3E}">
        <p14:creationId xmlns:p14="http://schemas.microsoft.com/office/powerpoint/2010/main" val="2757882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29</a:t>
            </a:fld>
            <a:endParaRPr lang="en-GB"/>
          </a:p>
        </p:txBody>
      </p:sp>
    </p:spTree>
    <p:extLst>
      <p:ext uri="{BB962C8B-B14F-4D97-AF65-F5344CB8AC3E}">
        <p14:creationId xmlns:p14="http://schemas.microsoft.com/office/powerpoint/2010/main" val="2406301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353626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32</a:t>
            </a:fld>
            <a:endParaRPr lang="en-GB"/>
          </a:p>
        </p:txBody>
      </p:sp>
    </p:spTree>
    <p:extLst>
      <p:ext uri="{BB962C8B-B14F-4D97-AF65-F5344CB8AC3E}">
        <p14:creationId xmlns:p14="http://schemas.microsoft.com/office/powerpoint/2010/main" val="2954134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33</a:t>
            </a:fld>
            <a:endParaRPr lang="en-GB"/>
          </a:p>
        </p:txBody>
      </p:sp>
    </p:spTree>
    <p:extLst>
      <p:ext uri="{BB962C8B-B14F-4D97-AF65-F5344CB8AC3E}">
        <p14:creationId xmlns:p14="http://schemas.microsoft.com/office/powerpoint/2010/main" val="1296809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34</a:t>
            </a:fld>
            <a:endParaRPr lang="en-GB"/>
          </a:p>
        </p:txBody>
      </p:sp>
    </p:spTree>
    <p:extLst>
      <p:ext uri="{BB962C8B-B14F-4D97-AF65-F5344CB8AC3E}">
        <p14:creationId xmlns:p14="http://schemas.microsoft.com/office/powerpoint/2010/main" val="3692978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35</a:t>
            </a:fld>
            <a:endParaRPr lang="en-GB"/>
          </a:p>
        </p:txBody>
      </p:sp>
    </p:spTree>
    <p:extLst>
      <p:ext uri="{BB962C8B-B14F-4D97-AF65-F5344CB8AC3E}">
        <p14:creationId xmlns:p14="http://schemas.microsoft.com/office/powerpoint/2010/main" val="817530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36</a:t>
            </a:fld>
            <a:endParaRPr lang="en-GB"/>
          </a:p>
        </p:txBody>
      </p:sp>
    </p:spTree>
    <p:extLst>
      <p:ext uri="{BB962C8B-B14F-4D97-AF65-F5344CB8AC3E}">
        <p14:creationId xmlns:p14="http://schemas.microsoft.com/office/powerpoint/2010/main" val="221959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37</a:t>
            </a:fld>
            <a:endParaRPr lang="en-GB"/>
          </a:p>
        </p:txBody>
      </p:sp>
    </p:spTree>
    <p:extLst>
      <p:ext uri="{BB962C8B-B14F-4D97-AF65-F5344CB8AC3E}">
        <p14:creationId xmlns:p14="http://schemas.microsoft.com/office/powerpoint/2010/main" val="1481975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40</a:t>
            </a:fld>
            <a:endParaRPr lang="en-GB"/>
          </a:p>
        </p:txBody>
      </p:sp>
    </p:spTree>
    <p:extLst>
      <p:ext uri="{BB962C8B-B14F-4D97-AF65-F5344CB8AC3E}">
        <p14:creationId xmlns:p14="http://schemas.microsoft.com/office/powerpoint/2010/main" val="1936108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41</a:t>
            </a:fld>
            <a:endParaRPr lang="en-GB"/>
          </a:p>
        </p:txBody>
      </p:sp>
    </p:spTree>
    <p:extLst>
      <p:ext uri="{BB962C8B-B14F-4D97-AF65-F5344CB8AC3E}">
        <p14:creationId xmlns:p14="http://schemas.microsoft.com/office/powerpoint/2010/main" val="3465040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42</a:t>
            </a:fld>
            <a:endParaRPr lang="en-GB"/>
          </a:p>
        </p:txBody>
      </p:sp>
    </p:spTree>
    <p:extLst>
      <p:ext uri="{BB962C8B-B14F-4D97-AF65-F5344CB8AC3E}">
        <p14:creationId xmlns:p14="http://schemas.microsoft.com/office/powerpoint/2010/main" val="3825143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43</a:t>
            </a:fld>
            <a:endParaRPr lang="en-GB"/>
          </a:p>
        </p:txBody>
      </p:sp>
    </p:spTree>
    <p:extLst>
      <p:ext uri="{BB962C8B-B14F-4D97-AF65-F5344CB8AC3E}">
        <p14:creationId xmlns:p14="http://schemas.microsoft.com/office/powerpoint/2010/main" val="3835948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44</a:t>
            </a:fld>
            <a:endParaRPr lang="en-GB"/>
          </a:p>
        </p:txBody>
      </p:sp>
    </p:spTree>
    <p:extLst>
      <p:ext uri="{BB962C8B-B14F-4D97-AF65-F5344CB8AC3E}">
        <p14:creationId xmlns:p14="http://schemas.microsoft.com/office/powerpoint/2010/main" val="292702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45</a:t>
            </a:fld>
            <a:endParaRPr lang="en-GB"/>
          </a:p>
        </p:txBody>
      </p:sp>
    </p:spTree>
    <p:extLst>
      <p:ext uri="{BB962C8B-B14F-4D97-AF65-F5344CB8AC3E}">
        <p14:creationId xmlns:p14="http://schemas.microsoft.com/office/powerpoint/2010/main" val="3755824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47</a:t>
            </a:fld>
            <a:endParaRPr lang="en-GB"/>
          </a:p>
        </p:txBody>
      </p:sp>
    </p:spTree>
    <p:extLst>
      <p:ext uri="{BB962C8B-B14F-4D97-AF65-F5344CB8AC3E}">
        <p14:creationId xmlns:p14="http://schemas.microsoft.com/office/powerpoint/2010/main" val="2662530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48</a:t>
            </a:fld>
            <a:endParaRPr lang="en-GB"/>
          </a:p>
        </p:txBody>
      </p:sp>
    </p:spTree>
    <p:extLst>
      <p:ext uri="{BB962C8B-B14F-4D97-AF65-F5344CB8AC3E}">
        <p14:creationId xmlns:p14="http://schemas.microsoft.com/office/powerpoint/2010/main" val="4187401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49</a:t>
            </a:fld>
            <a:endParaRPr lang="en-GB"/>
          </a:p>
        </p:txBody>
      </p:sp>
    </p:spTree>
    <p:extLst>
      <p:ext uri="{BB962C8B-B14F-4D97-AF65-F5344CB8AC3E}">
        <p14:creationId xmlns:p14="http://schemas.microsoft.com/office/powerpoint/2010/main" val="2137045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50</a:t>
            </a:fld>
            <a:endParaRPr lang="en-GB"/>
          </a:p>
        </p:txBody>
      </p:sp>
    </p:spTree>
    <p:extLst>
      <p:ext uri="{BB962C8B-B14F-4D97-AF65-F5344CB8AC3E}">
        <p14:creationId xmlns:p14="http://schemas.microsoft.com/office/powerpoint/2010/main" val="1210228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51</a:t>
            </a:fld>
            <a:endParaRPr lang="en-GB"/>
          </a:p>
        </p:txBody>
      </p:sp>
    </p:spTree>
    <p:extLst>
      <p:ext uri="{BB962C8B-B14F-4D97-AF65-F5344CB8AC3E}">
        <p14:creationId xmlns:p14="http://schemas.microsoft.com/office/powerpoint/2010/main" val="1407083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52</a:t>
            </a:fld>
            <a:endParaRPr lang="en-GB"/>
          </a:p>
        </p:txBody>
      </p:sp>
    </p:spTree>
    <p:extLst>
      <p:ext uri="{BB962C8B-B14F-4D97-AF65-F5344CB8AC3E}">
        <p14:creationId xmlns:p14="http://schemas.microsoft.com/office/powerpoint/2010/main" val="3879607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54</a:t>
            </a:fld>
            <a:endParaRPr lang="en-GB"/>
          </a:p>
        </p:txBody>
      </p:sp>
    </p:spTree>
    <p:extLst>
      <p:ext uri="{BB962C8B-B14F-4D97-AF65-F5344CB8AC3E}">
        <p14:creationId xmlns:p14="http://schemas.microsoft.com/office/powerpoint/2010/main" val="1780436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55</a:t>
            </a:fld>
            <a:endParaRPr lang="en-GB"/>
          </a:p>
        </p:txBody>
      </p:sp>
    </p:spTree>
    <p:extLst>
      <p:ext uri="{BB962C8B-B14F-4D97-AF65-F5344CB8AC3E}">
        <p14:creationId xmlns:p14="http://schemas.microsoft.com/office/powerpoint/2010/main" val="3587562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56</a:t>
            </a:fld>
            <a:endParaRPr lang="en-GB"/>
          </a:p>
        </p:txBody>
      </p:sp>
    </p:spTree>
    <p:extLst>
      <p:ext uri="{BB962C8B-B14F-4D97-AF65-F5344CB8AC3E}">
        <p14:creationId xmlns:p14="http://schemas.microsoft.com/office/powerpoint/2010/main" val="745160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57</a:t>
            </a:fld>
            <a:endParaRPr lang="en-GB"/>
          </a:p>
        </p:txBody>
      </p:sp>
    </p:spTree>
    <p:extLst>
      <p:ext uri="{BB962C8B-B14F-4D97-AF65-F5344CB8AC3E}">
        <p14:creationId xmlns:p14="http://schemas.microsoft.com/office/powerpoint/2010/main" val="4281871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62</a:t>
            </a:fld>
            <a:endParaRPr lang="en-GB"/>
          </a:p>
        </p:txBody>
      </p:sp>
    </p:spTree>
    <p:extLst>
      <p:ext uri="{BB962C8B-B14F-4D97-AF65-F5344CB8AC3E}">
        <p14:creationId xmlns:p14="http://schemas.microsoft.com/office/powerpoint/2010/main" val="1866478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65</a:t>
            </a:fld>
            <a:endParaRPr lang="en-GB"/>
          </a:p>
        </p:txBody>
      </p:sp>
    </p:spTree>
    <p:extLst>
      <p:ext uri="{BB962C8B-B14F-4D97-AF65-F5344CB8AC3E}">
        <p14:creationId xmlns:p14="http://schemas.microsoft.com/office/powerpoint/2010/main" val="842438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66</a:t>
            </a:fld>
            <a:endParaRPr lang="en-GB"/>
          </a:p>
        </p:txBody>
      </p:sp>
    </p:spTree>
    <p:extLst>
      <p:ext uri="{BB962C8B-B14F-4D97-AF65-F5344CB8AC3E}">
        <p14:creationId xmlns:p14="http://schemas.microsoft.com/office/powerpoint/2010/main" val="7028864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67</a:t>
            </a:fld>
            <a:endParaRPr lang="en-GB"/>
          </a:p>
        </p:txBody>
      </p:sp>
    </p:spTree>
    <p:extLst>
      <p:ext uri="{BB962C8B-B14F-4D97-AF65-F5344CB8AC3E}">
        <p14:creationId xmlns:p14="http://schemas.microsoft.com/office/powerpoint/2010/main" val="12021139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Key point here is that they all are different, and different materials react differently in fire. </a:t>
            </a:r>
          </a:p>
        </p:txBody>
      </p:sp>
      <p:sp>
        <p:nvSpPr>
          <p:cNvPr id="4" name="Slide Number Placeholder 3"/>
          <p:cNvSpPr>
            <a:spLocks noGrp="1"/>
          </p:cNvSpPr>
          <p:nvPr>
            <p:ph type="sldNum" sz="quarter" idx="5"/>
          </p:nvPr>
        </p:nvSpPr>
        <p:spPr/>
        <p:txBody>
          <a:bodyPr/>
          <a:lstStyle/>
          <a:p>
            <a:fld id="{2E73C057-38F7-4ED9-BF36-02A519DFB0A4}" type="slidenum">
              <a:rPr lang="en-GB" smtClean="0"/>
              <a:t>72</a:t>
            </a:fld>
            <a:endParaRPr lang="en-GB"/>
          </a:p>
        </p:txBody>
      </p:sp>
    </p:spTree>
    <p:extLst>
      <p:ext uri="{BB962C8B-B14F-4D97-AF65-F5344CB8AC3E}">
        <p14:creationId xmlns:p14="http://schemas.microsoft.com/office/powerpoint/2010/main" val="35926756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Another risk to take into consideration, particularly for cladding or high rise builds. </a:t>
            </a:r>
          </a:p>
        </p:txBody>
      </p:sp>
      <p:sp>
        <p:nvSpPr>
          <p:cNvPr id="4" name="Slide Number Placeholder 3"/>
          <p:cNvSpPr>
            <a:spLocks noGrp="1"/>
          </p:cNvSpPr>
          <p:nvPr>
            <p:ph type="sldNum" sz="quarter" idx="5"/>
          </p:nvPr>
        </p:nvSpPr>
        <p:spPr/>
        <p:txBody>
          <a:bodyPr/>
          <a:lstStyle/>
          <a:p>
            <a:fld id="{2E73C057-38F7-4ED9-BF36-02A519DFB0A4}" type="slidenum">
              <a:rPr lang="en-GB" smtClean="0"/>
              <a:t>73</a:t>
            </a:fld>
            <a:endParaRPr lang="en-GB"/>
          </a:p>
        </p:txBody>
      </p:sp>
    </p:spTree>
    <p:extLst>
      <p:ext uri="{BB962C8B-B14F-4D97-AF65-F5344CB8AC3E}">
        <p14:creationId xmlns:p14="http://schemas.microsoft.com/office/powerpoint/2010/main" val="38539972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73020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60910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85</a:t>
            </a:fld>
            <a:endParaRPr lang="en-GB"/>
          </a:p>
        </p:txBody>
      </p:sp>
    </p:spTree>
    <p:extLst>
      <p:ext uri="{BB962C8B-B14F-4D97-AF65-F5344CB8AC3E}">
        <p14:creationId xmlns:p14="http://schemas.microsoft.com/office/powerpoint/2010/main" val="6301411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86</a:t>
            </a:fld>
            <a:endParaRPr lang="en-GB"/>
          </a:p>
        </p:txBody>
      </p:sp>
    </p:spTree>
    <p:extLst>
      <p:ext uri="{BB962C8B-B14F-4D97-AF65-F5344CB8AC3E}">
        <p14:creationId xmlns:p14="http://schemas.microsoft.com/office/powerpoint/2010/main" val="37143137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87</a:t>
            </a:fld>
            <a:endParaRPr lang="en-GB"/>
          </a:p>
        </p:txBody>
      </p:sp>
    </p:spTree>
    <p:extLst>
      <p:ext uri="{BB962C8B-B14F-4D97-AF65-F5344CB8AC3E}">
        <p14:creationId xmlns:p14="http://schemas.microsoft.com/office/powerpoint/2010/main" val="21964800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88</a:t>
            </a:fld>
            <a:endParaRPr lang="en-GB"/>
          </a:p>
        </p:txBody>
      </p:sp>
    </p:spTree>
    <p:extLst>
      <p:ext uri="{BB962C8B-B14F-4D97-AF65-F5344CB8AC3E}">
        <p14:creationId xmlns:p14="http://schemas.microsoft.com/office/powerpoint/2010/main" val="35870881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102</a:t>
            </a:fld>
            <a:endParaRPr lang="en-GB"/>
          </a:p>
        </p:txBody>
      </p:sp>
    </p:spTree>
    <p:extLst>
      <p:ext uri="{BB962C8B-B14F-4D97-AF65-F5344CB8AC3E}">
        <p14:creationId xmlns:p14="http://schemas.microsoft.com/office/powerpoint/2010/main" val="15785123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103</a:t>
            </a:fld>
            <a:endParaRPr lang="en-GB"/>
          </a:p>
        </p:txBody>
      </p:sp>
    </p:spTree>
    <p:extLst>
      <p:ext uri="{BB962C8B-B14F-4D97-AF65-F5344CB8AC3E}">
        <p14:creationId xmlns:p14="http://schemas.microsoft.com/office/powerpoint/2010/main" val="634792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104</a:t>
            </a:fld>
            <a:endParaRPr lang="en-GB"/>
          </a:p>
        </p:txBody>
      </p:sp>
    </p:spTree>
    <p:extLst>
      <p:ext uri="{BB962C8B-B14F-4D97-AF65-F5344CB8AC3E}">
        <p14:creationId xmlns:p14="http://schemas.microsoft.com/office/powerpoint/2010/main" val="21752832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105</a:t>
            </a:fld>
            <a:endParaRPr lang="en-GB"/>
          </a:p>
        </p:txBody>
      </p:sp>
    </p:spTree>
    <p:extLst>
      <p:ext uri="{BB962C8B-B14F-4D97-AF65-F5344CB8AC3E}">
        <p14:creationId xmlns:p14="http://schemas.microsoft.com/office/powerpoint/2010/main" val="29511822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106</a:t>
            </a:fld>
            <a:endParaRPr lang="en-GB"/>
          </a:p>
        </p:txBody>
      </p:sp>
    </p:spTree>
    <p:extLst>
      <p:ext uri="{BB962C8B-B14F-4D97-AF65-F5344CB8AC3E}">
        <p14:creationId xmlns:p14="http://schemas.microsoft.com/office/powerpoint/2010/main" val="40693280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107</a:t>
            </a:fld>
            <a:endParaRPr lang="en-GB"/>
          </a:p>
        </p:txBody>
      </p:sp>
    </p:spTree>
    <p:extLst>
      <p:ext uri="{BB962C8B-B14F-4D97-AF65-F5344CB8AC3E}">
        <p14:creationId xmlns:p14="http://schemas.microsoft.com/office/powerpoint/2010/main" val="16777836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108</a:t>
            </a:fld>
            <a:endParaRPr lang="en-GB"/>
          </a:p>
        </p:txBody>
      </p:sp>
    </p:spTree>
    <p:extLst>
      <p:ext uri="{BB962C8B-B14F-4D97-AF65-F5344CB8AC3E}">
        <p14:creationId xmlns:p14="http://schemas.microsoft.com/office/powerpoint/2010/main" val="29184698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109</a:t>
            </a:fld>
            <a:endParaRPr lang="en-GB"/>
          </a:p>
        </p:txBody>
      </p:sp>
    </p:spTree>
    <p:extLst>
      <p:ext uri="{BB962C8B-B14F-4D97-AF65-F5344CB8AC3E}">
        <p14:creationId xmlns:p14="http://schemas.microsoft.com/office/powerpoint/2010/main" val="42102784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110</a:t>
            </a:fld>
            <a:endParaRPr lang="en-GB"/>
          </a:p>
        </p:txBody>
      </p:sp>
    </p:spTree>
    <p:extLst>
      <p:ext uri="{BB962C8B-B14F-4D97-AF65-F5344CB8AC3E}">
        <p14:creationId xmlns:p14="http://schemas.microsoft.com/office/powerpoint/2010/main" val="8785572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111</a:t>
            </a:fld>
            <a:endParaRPr lang="en-GB"/>
          </a:p>
        </p:txBody>
      </p:sp>
    </p:spTree>
    <p:extLst>
      <p:ext uri="{BB962C8B-B14F-4D97-AF65-F5344CB8AC3E}">
        <p14:creationId xmlns:p14="http://schemas.microsoft.com/office/powerpoint/2010/main" val="38704087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112</a:t>
            </a:fld>
            <a:endParaRPr lang="en-GB"/>
          </a:p>
        </p:txBody>
      </p:sp>
    </p:spTree>
    <p:extLst>
      <p:ext uri="{BB962C8B-B14F-4D97-AF65-F5344CB8AC3E}">
        <p14:creationId xmlns:p14="http://schemas.microsoft.com/office/powerpoint/2010/main" val="34970391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113</a:t>
            </a:fld>
            <a:endParaRPr lang="en-GB"/>
          </a:p>
        </p:txBody>
      </p:sp>
    </p:spTree>
    <p:extLst>
      <p:ext uri="{BB962C8B-B14F-4D97-AF65-F5344CB8AC3E}">
        <p14:creationId xmlns:p14="http://schemas.microsoft.com/office/powerpoint/2010/main" val="24782726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114</a:t>
            </a:fld>
            <a:endParaRPr lang="en-GB"/>
          </a:p>
        </p:txBody>
      </p:sp>
    </p:spTree>
    <p:extLst>
      <p:ext uri="{BB962C8B-B14F-4D97-AF65-F5344CB8AC3E}">
        <p14:creationId xmlns:p14="http://schemas.microsoft.com/office/powerpoint/2010/main" val="618289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system works due to its reliance on the wools </a:t>
            </a:r>
            <a:r>
              <a:rPr lang="en-GB" dirty="0" err="1"/>
              <a:t>hih</a:t>
            </a:r>
            <a:r>
              <a:rPr lang="en-GB" dirty="0"/>
              <a:t> temperature stability and compression recovery. </a:t>
            </a:r>
          </a:p>
        </p:txBody>
      </p:sp>
      <p:sp>
        <p:nvSpPr>
          <p:cNvPr id="4" name="Slide Number Placeholder 3"/>
          <p:cNvSpPr>
            <a:spLocks noGrp="1"/>
          </p:cNvSpPr>
          <p:nvPr>
            <p:ph type="sldNum" sz="quarter" idx="5"/>
          </p:nvPr>
        </p:nvSpPr>
        <p:spPr/>
        <p:txBody>
          <a:bodyPr/>
          <a:lstStyle/>
          <a:p>
            <a:fld id="{2E73C057-38F7-4ED9-BF36-02A519DFB0A4}" type="slidenum">
              <a:rPr lang="en-GB" smtClean="0"/>
              <a:t>122</a:t>
            </a:fld>
            <a:endParaRPr lang="en-GB"/>
          </a:p>
        </p:txBody>
      </p:sp>
    </p:spTree>
    <p:extLst>
      <p:ext uri="{BB962C8B-B14F-4D97-AF65-F5344CB8AC3E}">
        <p14:creationId xmlns:p14="http://schemas.microsoft.com/office/powerpoint/2010/main" val="33041916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123</a:t>
            </a:fld>
            <a:endParaRPr lang="en-GB"/>
          </a:p>
        </p:txBody>
      </p:sp>
    </p:spTree>
    <p:extLst>
      <p:ext uri="{BB962C8B-B14F-4D97-AF65-F5344CB8AC3E}">
        <p14:creationId xmlns:p14="http://schemas.microsoft.com/office/powerpoint/2010/main" val="2861991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124</a:t>
            </a:fld>
            <a:endParaRPr lang="en-GB"/>
          </a:p>
        </p:txBody>
      </p:sp>
    </p:spTree>
    <p:extLst>
      <p:ext uri="{BB962C8B-B14F-4D97-AF65-F5344CB8AC3E}">
        <p14:creationId xmlns:p14="http://schemas.microsoft.com/office/powerpoint/2010/main" val="32211631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125</a:t>
            </a:fld>
            <a:endParaRPr lang="en-GB"/>
          </a:p>
        </p:txBody>
      </p:sp>
    </p:spTree>
    <p:extLst>
      <p:ext uri="{BB962C8B-B14F-4D97-AF65-F5344CB8AC3E}">
        <p14:creationId xmlns:p14="http://schemas.microsoft.com/office/powerpoint/2010/main" val="26799682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126</a:t>
            </a:fld>
            <a:endParaRPr lang="en-GB"/>
          </a:p>
        </p:txBody>
      </p:sp>
    </p:spTree>
    <p:extLst>
      <p:ext uri="{BB962C8B-B14F-4D97-AF65-F5344CB8AC3E}">
        <p14:creationId xmlns:p14="http://schemas.microsoft.com/office/powerpoint/2010/main" val="31133108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127</a:t>
            </a:fld>
            <a:endParaRPr lang="en-GB"/>
          </a:p>
        </p:txBody>
      </p:sp>
    </p:spTree>
    <p:extLst>
      <p:ext uri="{BB962C8B-B14F-4D97-AF65-F5344CB8AC3E}">
        <p14:creationId xmlns:p14="http://schemas.microsoft.com/office/powerpoint/2010/main" val="21070017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s-ES" b="1" dirty="0"/>
              <a:t>Sistemas de Tableros</a:t>
            </a:r>
            <a:endParaRPr lang="es-ES" dirty="0"/>
          </a:p>
          <a:p>
            <a:endParaRPr lang="en-GB" dirty="0"/>
          </a:p>
        </p:txBody>
      </p:sp>
    </p:spTree>
    <p:extLst>
      <p:ext uri="{BB962C8B-B14F-4D97-AF65-F5344CB8AC3E}">
        <p14:creationId xmlns:p14="http://schemas.microsoft.com/office/powerpoint/2010/main" val="2051362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131</a:t>
            </a:fld>
            <a:endParaRPr lang="en-GB"/>
          </a:p>
        </p:txBody>
      </p:sp>
    </p:spTree>
    <p:extLst>
      <p:ext uri="{BB962C8B-B14F-4D97-AF65-F5344CB8AC3E}">
        <p14:creationId xmlns:p14="http://schemas.microsoft.com/office/powerpoint/2010/main" val="38239195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73C057-38F7-4ED9-BF36-02A519DFB0A4}" type="slidenum">
              <a:rPr lang="en-GB" smtClean="0"/>
              <a:t>132</a:t>
            </a:fld>
            <a:endParaRPr lang="en-GB"/>
          </a:p>
        </p:txBody>
      </p:sp>
    </p:spTree>
    <p:extLst>
      <p:ext uri="{BB962C8B-B14F-4D97-AF65-F5344CB8AC3E}">
        <p14:creationId xmlns:p14="http://schemas.microsoft.com/office/powerpoint/2010/main" val="3780802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Custom Layout">
    <p:spTree>
      <p:nvGrpSpPr>
        <p:cNvPr id="1" name=""/>
        <p:cNvGrpSpPr/>
        <p:nvPr/>
      </p:nvGrpSpPr>
      <p:grpSpPr>
        <a:xfrm>
          <a:off x="0" y="0"/>
          <a:ext cx="0" cy="0"/>
          <a:chOff x="0" y="0"/>
          <a:chExt cx="0" cy="0"/>
        </a:xfrm>
      </p:grpSpPr>
      <p:sp>
        <p:nvSpPr>
          <p:cNvPr id="1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3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37"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38" name="Texto"/>
          <p:cNvSpPr txBox="1"/>
          <p:nvPr/>
        </p:nvSpPr>
        <p:spPr>
          <a:xfrm>
            <a:off x="388273" y="6602309"/>
            <a:ext cx="513736" cy="165101"/>
          </a:xfrm>
          <a:prstGeom prst="rect">
            <a:avLst/>
          </a:prstGeom>
          <a:ln w="12700">
            <a:miter lim="400000"/>
          </a:ln>
        </p:spPr>
        <p:txBody>
          <a:bodyPr lIns="0" tIns="0" rIns="0" bIns="0" anchor="ctr">
            <a:spAutoFit/>
          </a:bodyPr>
          <a:lstStyle/>
          <a:p>
            <a:pPr algn="ctr">
              <a:defRPr sz="1000">
                <a:solidFill>
                  <a:srgbClr val="1F1F1F">
                    <a:alpha val="70000"/>
                  </a:srgbClr>
                </a:solidFill>
                <a:latin typeface="Montserrat-Medium"/>
                <a:ea typeface="Montserrat-Medium"/>
                <a:cs typeface="Montserrat-Medium"/>
                <a:sym typeface="Montserrat-Medium"/>
              </a:defRPr>
            </a:pPr>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Custom Layout (copia 2)">
    <p:spTree>
      <p:nvGrpSpPr>
        <p:cNvPr id="1" name=""/>
        <p:cNvGrpSpPr/>
        <p:nvPr/>
      </p:nvGrpSpPr>
      <p:grpSpPr>
        <a:xfrm>
          <a:off x="0" y="0"/>
          <a:ext cx="0" cy="0"/>
          <a:chOff x="0" y="0"/>
          <a:chExt cx="0" cy="0"/>
        </a:xfrm>
      </p:grpSpPr>
      <p:pic>
        <p:nvPicPr>
          <p:cNvPr id="45" name="Imagen" descr="Imagen"/>
          <p:cNvPicPr>
            <a:picLocks noChangeAspect="1"/>
          </p:cNvPicPr>
          <p:nvPr/>
        </p:nvPicPr>
        <p:blipFill>
          <a:blip r:embed="rId2"/>
          <a:stretch>
            <a:fillRect/>
          </a:stretch>
        </p:blipFill>
        <p:spPr>
          <a:xfrm rot="21410281">
            <a:off x="-1262882" y="-878312"/>
            <a:ext cx="14717764" cy="9021024"/>
          </a:xfrm>
          <a:prstGeom prst="rect">
            <a:avLst/>
          </a:prstGeom>
          <a:ln w="12700">
            <a:miter lim="400000"/>
          </a:ln>
        </p:spPr>
      </p:pic>
      <p:pic>
        <p:nvPicPr>
          <p:cNvPr id="46" name="2.png" descr="2.png"/>
          <p:cNvPicPr>
            <a:picLocks noChangeAspect="1"/>
          </p:cNvPicPr>
          <p:nvPr/>
        </p:nvPicPr>
        <p:blipFill>
          <a:blip r:embed="rId3">
            <a:alphaModFix amt="34850"/>
          </a:blip>
          <a:stretch>
            <a:fillRect/>
          </a:stretch>
        </p:blipFill>
        <p:spPr>
          <a:xfrm>
            <a:off x="-1235237" y="180585"/>
            <a:ext cx="14662474" cy="11404147"/>
          </a:xfrm>
          <a:prstGeom prst="rect">
            <a:avLst/>
          </a:prstGeom>
          <a:ln w="12700">
            <a:miter lim="400000"/>
          </a:ln>
        </p:spPr>
      </p:pic>
      <p:pic>
        <p:nvPicPr>
          <p:cNvPr id="47" name="Imagen" descr="Imagen"/>
          <p:cNvPicPr>
            <a:picLocks noChangeAspect="1"/>
          </p:cNvPicPr>
          <p:nvPr/>
        </p:nvPicPr>
        <p:blipFill>
          <a:blip r:embed="rId4"/>
          <a:stretch>
            <a:fillRect/>
          </a:stretch>
        </p:blipFill>
        <p:spPr>
          <a:xfrm flipH="1">
            <a:off x="-2453099" y="-438512"/>
            <a:ext cx="12933243" cy="7862024"/>
          </a:xfrm>
          <a:prstGeom prst="rect">
            <a:avLst/>
          </a:prstGeom>
          <a:ln w="12700">
            <a:miter lim="400000"/>
          </a:ln>
        </p:spPr>
      </p:pic>
      <p:pic>
        <p:nvPicPr>
          <p:cNvPr id="48"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pic>
        <p:nvPicPr>
          <p:cNvPr id="49" name="Imagen" descr="Imagen"/>
          <p:cNvPicPr>
            <a:picLocks noChangeAspect="1"/>
          </p:cNvPicPr>
          <p:nvPr/>
        </p:nvPicPr>
        <p:blipFill>
          <a:blip r:embed="rId6"/>
          <a:stretch>
            <a:fillRect/>
          </a:stretch>
        </p:blipFill>
        <p:spPr>
          <a:xfrm>
            <a:off x="4840223" y="5552440"/>
            <a:ext cx="2511553" cy="2103121"/>
          </a:xfrm>
          <a:prstGeom prst="rect">
            <a:avLst/>
          </a:prstGeom>
          <a:ln w="12700">
            <a:miter lim="400000"/>
          </a:ln>
        </p:spPr>
      </p:pic>
      <p:grpSp>
        <p:nvGrpSpPr>
          <p:cNvPr id="53" name="Grupo"/>
          <p:cNvGrpSpPr/>
          <p:nvPr/>
        </p:nvGrpSpPr>
        <p:grpSpPr>
          <a:xfrm>
            <a:off x="3492780" y="379229"/>
            <a:ext cx="5206440" cy="1095742"/>
            <a:chOff x="0" y="0"/>
            <a:chExt cx="5206438" cy="1095740"/>
          </a:xfrm>
        </p:grpSpPr>
        <p:pic>
          <p:nvPicPr>
            <p:cNvPr id="50" name="Imagen" descr="Imagen"/>
            <p:cNvPicPr>
              <a:picLocks noChangeAspect="1"/>
            </p:cNvPicPr>
            <p:nvPr/>
          </p:nvPicPr>
          <p:blipFill>
            <a:blip r:embed="rId7"/>
            <a:stretch>
              <a:fillRect/>
            </a:stretch>
          </p:blipFill>
          <p:spPr>
            <a:xfrm>
              <a:off x="3634739" y="152843"/>
              <a:ext cx="1571700" cy="790054"/>
            </a:xfrm>
            <a:prstGeom prst="rect">
              <a:avLst/>
            </a:prstGeom>
            <a:ln w="12700" cap="flat">
              <a:noFill/>
              <a:miter lim="400000"/>
            </a:ln>
            <a:effectLst/>
          </p:spPr>
        </p:pic>
        <p:pic>
          <p:nvPicPr>
            <p:cNvPr id="51" name="Imagen" descr="Imagen"/>
            <p:cNvPicPr>
              <a:picLocks noChangeAspect="1"/>
            </p:cNvPicPr>
            <p:nvPr/>
          </p:nvPicPr>
          <p:blipFill>
            <a:blip r:embed="rId8"/>
            <a:stretch>
              <a:fillRect/>
            </a:stretch>
          </p:blipFill>
          <p:spPr>
            <a:xfrm>
              <a:off x="0" y="0"/>
              <a:ext cx="2794618" cy="1095741"/>
            </a:xfrm>
            <a:prstGeom prst="rect">
              <a:avLst/>
            </a:prstGeom>
            <a:ln w="12700" cap="flat">
              <a:noFill/>
              <a:miter lim="400000"/>
            </a:ln>
            <a:effectLst/>
          </p:spPr>
        </p:pic>
        <p:sp>
          <p:nvSpPr>
            <p:cNvPr id="52" name="by"/>
            <p:cNvSpPr txBox="1"/>
            <p:nvPr/>
          </p:nvSpPr>
          <p:spPr>
            <a:xfrm>
              <a:off x="3022476" y="362450"/>
              <a:ext cx="384404"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atin typeface="Montserrat-MediumItalic"/>
                  <a:ea typeface="Montserrat-MediumItalic"/>
                  <a:cs typeface="Montserrat-MediumItalic"/>
                  <a:sym typeface="Montserrat-MediumItalic"/>
                </a:defRPr>
              </a:lvl1pPr>
            </a:lstStyle>
            <a:p>
              <a:r>
                <a:t>by</a:t>
              </a:r>
            </a:p>
          </p:txBody>
        </p:sp>
      </p:grpSp>
      <p:sp>
        <p:nvSpPr>
          <p:cNvPr id="5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sp>
        <p:nvSpPr>
          <p:cNvPr id="6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sp>
        <p:nvSpPr>
          <p:cNvPr id="6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63" name="Texto del título"/>
          <p:cNvSpPr txBox="1">
            <a:spLocks noGrp="1"/>
          </p:cNvSpPr>
          <p:nvPr>
            <p:ph type="title"/>
          </p:nvPr>
        </p:nvSpPr>
        <p:spPr>
          <a:xfrm>
            <a:off x="1866900" y="2500438"/>
            <a:ext cx="4229100" cy="1857124"/>
          </a:xfrm>
          <a:prstGeom prst="rect">
            <a:avLst/>
          </a:prstGeom>
        </p:spPr>
        <p:txBody>
          <a:bodyPr>
            <a:normAutofit/>
          </a:bodyPr>
          <a:lstStyle/>
          <a:p>
            <a:r>
              <a:t>Texto del título</a:t>
            </a:r>
          </a:p>
        </p:txBody>
      </p:sp>
      <p:pic>
        <p:nvPicPr>
          <p:cNvPr id="6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6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6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6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2_Custom Layout (copia)">
    <p:spTree>
      <p:nvGrpSpPr>
        <p:cNvPr id="1" name=""/>
        <p:cNvGrpSpPr/>
        <p:nvPr/>
      </p:nvGrpSpPr>
      <p:grpSpPr>
        <a:xfrm>
          <a:off x="0" y="0"/>
          <a:ext cx="0" cy="0"/>
          <a:chOff x="0" y="0"/>
          <a:chExt cx="0" cy="0"/>
        </a:xfrm>
      </p:grpSpPr>
      <p:sp>
        <p:nvSpPr>
          <p:cNvPr id="7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pic>
        <p:nvPicPr>
          <p:cNvPr id="75" name="Imagen" descr="Imagen"/>
          <p:cNvPicPr>
            <a:picLocks noChangeAspect="1"/>
          </p:cNvPicPr>
          <p:nvPr/>
        </p:nvPicPr>
        <p:blipFill>
          <a:blip r:embed="rId2"/>
          <a:stretch>
            <a:fillRect/>
          </a:stretch>
        </p:blipFill>
        <p:spPr>
          <a:xfrm>
            <a:off x="0" y="6677446"/>
            <a:ext cx="12192000" cy="183308"/>
          </a:xfrm>
          <a:prstGeom prst="rect">
            <a:avLst/>
          </a:prstGeom>
          <a:ln w="12700">
            <a:miter lim="400000"/>
          </a:ln>
        </p:spPr>
      </p:pic>
      <p:pic>
        <p:nvPicPr>
          <p:cNvPr id="76" name="Imagen" descr="Imagen"/>
          <p:cNvPicPr>
            <a:picLocks noChangeAspect="1"/>
          </p:cNvPicPr>
          <p:nvPr/>
        </p:nvPicPr>
        <p:blipFill>
          <a:blip r:embed="rId3"/>
          <a:stretch>
            <a:fillRect/>
          </a:stretch>
        </p:blipFill>
        <p:spPr>
          <a:xfrm rot="21410281">
            <a:off x="-781100" y="-1932412"/>
            <a:ext cx="14717763" cy="9021024"/>
          </a:xfrm>
          <a:prstGeom prst="rect">
            <a:avLst/>
          </a:prstGeom>
          <a:ln w="12700">
            <a:miter lim="400000"/>
          </a:ln>
        </p:spPr>
      </p:pic>
      <p:pic>
        <p:nvPicPr>
          <p:cNvPr id="77" name="Imagen" descr="Imagen"/>
          <p:cNvPicPr>
            <a:picLocks noChangeAspect="1"/>
          </p:cNvPicPr>
          <p:nvPr/>
        </p:nvPicPr>
        <p:blipFill>
          <a:blip r:embed="rId4"/>
          <a:stretch>
            <a:fillRect/>
          </a:stretch>
        </p:blipFill>
        <p:spPr>
          <a:xfrm flipH="1">
            <a:off x="-1602199" y="-705212"/>
            <a:ext cx="12933243" cy="7862024"/>
          </a:xfrm>
          <a:prstGeom prst="rect">
            <a:avLst/>
          </a:prstGeom>
          <a:ln w="12700">
            <a:miter lim="400000"/>
          </a:ln>
        </p:spPr>
      </p:pic>
      <p:pic>
        <p:nvPicPr>
          <p:cNvPr id="78" name="Imagen" descr="Imagen"/>
          <p:cNvPicPr>
            <a:picLocks noChangeAspect="1"/>
          </p:cNvPicPr>
          <p:nvPr/>
        </p:nvPicPr>
        <p:blipFill>
          <a:blip r:embed="rId5"/>
          <a:stretch>
            <a:fillRect/>
          </a:stretch>
        </p:blipFill>
        <p:spPr>
          <a:xfrm>
            <a:off x="9636525" y="5473710"/>
            <a:ext cx="2264392" cy="1082539"/>
          </a:xfrm>
          <a:prstGeom prst="rect">
            <a:avLst/>
          </a:prstGeom>
          <a:ln w="12700">
            <a:miter lim="400000"/>
          </a:ln>
        </p:spPr>
      </p:pic>
      <p:pic>
        <p:nvPicPr>
          <p:cNvPr id="79" name="Imagen" descr="Imagen"/>
          <p:cNvPicPr>
            <a:picLocks noChangeAspect="1"/>
          </p:cNvPicPr>
          <p:nvPr/>
        </p:nvPicPr>
        <p:blipFill>
          <a:blip r:embed="rId6"/>
          <a:stretch>
            <a:fillRect/>
          </a:stretch>
        </p:blipFill>
        <p:spPr>
          <a:xfrm>
            <a:off x="8393261" y="-317805"/>
            <a:ext cx="3466754" cy="1473810"/>
          </a:xfrm>
          <a:prstGeom prst="rect">
            <a:avLst/>
          </a:prstGeom>
          <a:ln w="12700">
            <a:miter lim="400000"/>
          </a:ln>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4_Custom Layout">
    <p:spTree>
      <p:nvGrpSpPr>
        <p:cNvPr id="1" name=""/>
        <p:cNvGrpSpPr/>
        <p:nvPr/>
      </p:nvGrpSpPr>
      <p:grpSpPr>
        <a:xfrm>
          <a:off x="0" y="0"/>
          <a:ext cx="0" cy="0"/>
          <a:chOff x="0" y="0"/>
          <a:chExt cx="0" cy="0"/>
        </a:xfrm>
      </p:grpSpPr>
      <p:sp>
        <p:nvSpPr>
          <p:cNvPr id="9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0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01"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0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03"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04"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05"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11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13"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1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1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1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1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1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19" name="Imagen"/>
          <p:cNvSpPr>
            <a:spLocks noGrp="1"/>
          </p:cNvSpPr>
          <p:nvPr>
            <p:ph type="pic" sz="quarter" idx="21"/>
          </p:nvPr>
        </p:nvSpPr>
        <p:spPr>
          <a:xfrm>
            <a:off x="4653153" y="2290218"/>
            <a:ext cx="1866902" cy="1301579"/>
          </a:xfrm>
          <a:prstGeom prst="rect">
            <a:avLst/>
          </a:prstGeom>
        </p:spPr>
        <p:txBody>
          <a:bodyPr lIns="91439" tIns="45719" rIns="91439" bIns="45719">
            <a:noAutofit/>
          </a:bodyPr>
          <a:lstStyle/>
          <a:p>
            <a:endParaRPr/>
          </a:p>
        </p:txBody>
      </p:sp>
      <p:sp>
        <p:nvSpPr>
          <p:cNvPr id="120" name="Imagen"/>
          <p:cNvSpPr>
            <a:spLocks noGrp="1"/>
          </p:cNvSpPr>
          <p:nvPr>
            <p:ph type="pic" sz="quarter" idx="22"/>
          </p:nvPr>
        </p:nvSpPr>
        <p:spPr>
          <a:xfrm>
            <a:off x="4653153" y="4235103"/>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45_Custom Layout">
    <p:spTree>
      <p:nvGrpSpPr>
        <p:cNvPr id="1" name=""/>
        <p:cNvGrpSpPr/>
        <p:nvPr/>
      </p:nvGrpSpPr>
      <p:grpSpPr>
        <a:xfrm>
          <a:off x="0" y="0"/>
          <a:ext cx="0" cy="0"/>
          <a:chOff x="0" y="0"/>
          <a:chExt cx="0" cy="0"/>
        </a:xfrm>
      </p:grpSpPr>
      <p:sp>
        <p:nvSpPr>
          <p:cNvPr id="12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2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2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3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3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3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33" name="Imagen"/>
          <p:cNvSpPr>
            <a:spLocks noGrp="1"/>
          </p:cNvSpPr>
          <p:nvPr>
            <p:ph type="pic" sz="quarter" idx="21"/>
          </p:nvPr>
        </p:nvSpPr>
        <p:spPr>
          <a:xfrm>
            <a:off x="4653153" y="4655232"/>
            <a:ext cx="1866902" cy="1301579"/>
          </a:xfrm>
          <a:prstGeom prst="rect">
            <a:avLst/>
          </a:prstGeom>
        </p:spPr>
        <p:txBody>
          <a:bodyPr lIns="91439" tIns="45719" rIns="91439" bIns="45719">
            <a:noAutofit/>
          </a:bodyPr>
          <a:lstStyle/>
          <a:p>
            <a:endParaRPr/>
          </a:p>
        </p:txBody>
      </p:sp>
      <p:sp>
        <p:nvSpPr>
          <p:cNvPr id="134" name="Imagen"/>
          <p:cNvSpPr>
            <a:spLocks noGrp="1"/>
          </p:cNvSpPr>
          <p:nvPr>
            <p:ph type="pic" sz="quarter" idx="22"/>
          </p:nvPr>
        </p:nvSpPr>
        <p:spPr>
          <a:xfrm>
            <a:off x="4653153" y="2907196"/>
            <a:ext cx="1866902" cy="1301579"/>
          </a:xfrm>
          <a:prstGeom prst="rect">
            <a:avLst/>
          </a:prstGeom>
        </p:spPr>
        <p:txBody>
          <a:bodyPr lIns="91439" tIns="45719" rIns="91439" bIns="45719">
            <a:noAutofit/>
          </a:bodyPr>
          <a:lstStyle/>
          <a:p>
            <a:endParaRPr/>
          </a:p>
        </p:txBody>
      </p:sp>
      <p:sp>
        <p:nvSpPr>
          <p:cNvPr id="135" name="Imagen"/>
          <p:cNvSpPr>
            <a:spLocks noGrp="1"/>
          </p:cNvSpPr>
          <p:nvPr>
            <p:ph type="pic" sz="quarter" idx="23"/>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46_Custom Layout">
    <p:spTree>
      <p:nvGrpSpPr>
        <p:cNvPr id="1" name=""/>
        <p:cNvGrpSpPr/>
        <p:nvPr/>
      </p:nvGrpSpPr>
      <p:grpSpPr>
        <a:xfrm>
          <a:off x="0" y="0"/>
          <a:ext cx="0" cy="0"/>
          <a:chOff x="0" y="0"/>
          <a:chExt cx="0" cy="0"/>
        </a:xfrm>
      </p:grpSpPr>
      <p:sp>
        <p:nvSpPr>
          <p:cNvPr id="142"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43"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44"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45"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46"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4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48" name="Imagen"/>
          <p:cNvSpPr>
            <a:spLocks noGrp="1"/>
          </p:cNvSpPr>
          <p:nvPr>
            <p:ph type="pic" sz="quarter" idx="21"/>
          </p:nvPr>
        </p:nvSpPr>
        <p:spPr>
          <a:xfrm>
            <a:off x="4653153" y="2907196"/>
            <a:ext cx="1866902" cy="1301579"/>
          </a:xfrm>
          <a:prstGeom prst="rect">
            <a:avLst/>
          </a:prstGeom>
        </p:spPr>
        <p:txBody>
          <a:bodyPr lIns="91439" tIns="45719" rIns="91439" bIns="45719">
            <a:noAutofit/>
          </a:bodyPr>
          <a:lstStyle/>
          <a:p>
            <a:endParaRPr/>
          </a:p>
        </p:txBody>
      </p:sp>
      <p:sp>
        <p:nvSpPr>
          <p:cNvPr id="149" name="Imagen"/>
          <p:cNvSpPr>
            <a:spLocks noGrp="1"/>
          </p:cNvSpPr>
          <p:nvPr>
            <p:ph type="pic" sz="quarter" idx="22"/>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1_Custom Layout">
    <p:spTree>
      <p:nvGrpSpPr>
        <p:cNvPr id="1" name=""/>
        <p:cNvGrpSpPr/>
        <p:nvPr/>
      </p:nvGrpSpPr>
      <p:grpSpPr>
        <a:xfrm>
          <a:off x="0" y="0"/>
          <a:ext cx="0" cy="0"/>
          <a:chOff x="0" y="0"/>
          <a:chExt cx="0" cy="0"/>
        </a:xfrm>
      </p:grpSpPr>
      <p:sp>
        <p:nvSpPr>
          <p:cNvPr id="15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57"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7_Custom Layout">
    <p:spTree>
      <p:nvGrpSpPr>
        <p:cNvPr id="1" name=""/>
        <p:cNvGrpSpPr/>
        <p:nvPr/>
      </p:nvGrpSpPr>
      <p:grpSpPr>
        <a:xfrm>
          <a:off x="0" y="0"/>
          <a:ext cx="0" cy="0"/>
          <a:chOff x="0" y="0"/>
          <a:chExt cx="0" cy="0"/>
        </a:xfrm>
      </p:grpSpPr>
      <p:sp>
        <p:nvSpPr>
          <p:cNvPr id="19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92"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93"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94"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95"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97" name="Imagen"/>
          <p:cNvSpPr>
            <a:spLocks noGrp="1"/>
          </p:cNvSpPr>
          <p:nvPr>
            <p:ph type="pic" sz="quarter" idx="21"/>
          </p:nvPr>
        </p:nvSpPr>
        <p:spPr>
          <a:xfrm>
            <a:off x="1979254" y="2479052"/>
            <a:ext cx="3305824" cy="2468413"/>
          </a:xfrm>
          <a:prstGeom prst="rect">
            <a:avLst/>
          </a:prstGeom>
        </p:spPr>
        <p:txBody>
          <a:bodyPr lIns="91439" tIns="45719" rIns="91439" bIns="45719">
            <a:noAutofit/>
          </a:bodyPr>
          <a:lstStyle/>
          <a:p>
            <a:endParaRPr/>
          </a:p>
        </p:txBody>
      </p:sp>
      <p:sp>
        <p:nvSpPr>
          <p:cNvPr id="19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99" name="Imagen"/>
          <p:cNvSpPr>
            <a:spLocks noGrp="1"/>
          </p:cNvSpPr>
          <p:nvPr>
            <p:ph type="pic" sz="quarter" idx="22"/>
          </p:nvPr>
        </p:nvSpPr>
        <p:spPr>
          <a:xfrm>
            <a:off x="5281254" y="2479052"/>
            <a:ext cx="3305824" cy="2468413"/>
          </a:xfrm>
          <a:prstGeom prst="rect">
            <a:avLst/>
          </a:prstGeom>
        </p:spPr>
        <p:txBody>
          <a:bodyPr lIns="91439" tIns="45719" rIns="91439" bIns="45719">
            <a:noAutofit/>
          </a:bodyPr>
          <a:lstStyle/>
          <a:p>
            <a:endParaRPr/>
          </a:p>
        </p:txBody>
      </p:sp>
      <p:sp>
        <p:nvSpPr>
          <p:cNvPr id="200" name="Imagen"/>
          <p:cNvSpPr>
            <a:spLocks noGrp="1"/>
          </p:cNvSpPr>
          <p:nvPr>
            <p:ph type="pic" sz="quarter" idx="23"/>
          </p:nvPr>
        </p:nvSpPr>
        <p:spPr>
          <a:xfrm>
            <a:off x="8583254" y="2479052"/>
            <a:ext cx="3305823" cy="2468413"/>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8_Custom Layout">
    <p:spTree>
      <p:nvGrpSpPr>
        <p:cNvPr id="1" name=""/>
        <p:cNvGrpSpPr/>
        <p:nvPr/>
      </p:nvGrpSpPr>
      <p:grpSpPr>
        <a:xfrm>
          <a:off x="0" y="0"/>
          <a:ext cx="0" cy="0"/>
          <a:chOff x="0" y="0"/>
          <a:chExt cx="0" cy="0"/>
        </a:xfrm>
      </p:grpSpPr>
      <p:sp>
        <p:nvSpPr>
          <p:cNvPr id="20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0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20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1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1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1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13" name="Imagen"/>
          <p:cNvSpPr>
            <a:spLocks noGrp="1"/>
          </p:cNvSpPr>
          <p:nvPr>
            <p:ph type="pic" sz="quarter" idx="21"/>
          </p:nvPr>
        </p:nvSpPr>
        <p:spPr>
          <a:xfrm>
            <a:off x="4837707" y="1"/>
            <a:ext cx="3598627" cy="2289976"/>
          </a:xfrm>
          <a:prstGeom prst="rect">
            <a:avLst/>
          </a:prstGeom>
        </p:spPr>
        <p:txBody>
          <a:bodyPr lIns="91439" tIns="45719" rIns="91439" bIns="45719">
            <a:noAutofit/>
          </a:bodyPr>
          <a:lstStyle/>
          <a:p>
            <a:endParaRPr/>
          </a:p>
        </p:txBody>
      </p:sp>
      <p:sp>
        <p:nvSpPr>
          <p:cNvPr id="214" name="Imagen"/>
          <p:cNvSpPr>
            <a:spLocks noGrp="1"/>
          </p:cNvSpPr>
          <p:nvPr>
            <p:ph type="pic" sz="quarter" idx="22"/>
          </p:nvPr>
        </p:nvSpPr>
        <p:spPr>
          <a:xfrm>
            <a:off x="4837707" y="2289977"/>
            <a:ext cx="3598627" cy="2289977"/>
          </a:xfrm>
          <a:prstGeom prst="rect">
            <a:avLst/>
          </a:prstGeom>
        </p:spPr>
        <p:txBody>
          <a:bodyPr lIns="91439" tIns="45719" rIns="91439" bIns="45719">
            <a:noAutofit/>
          </a:bodyPr>
          <a:lstStyle/>
          <a:p>
            <a:endParaRPr/>
          </a:p>
        </p:txBody>
      </p:sp>
      <p:sp>
        <p:nvSpPr>
          <p:cNvPr id="215" name="Imagen"/>
          <p:cNvSpPr>
            <a:spLocks noGrp="1"/>
          </p:cNvSpPr>
          <p:nvPr>
            <p:ph type="pic" sz="quarter" idx="23"/>
          </p:nvPr>
        </p:nvSpPr>
        <p:spPr>
          <a:xfrm>
            <a:off x="4837707" y="4573989"/>
            <a:ext cx="3598627" cy="2284011"/>
          </a:xfrm>
          <a:prstGeom prst="rect">
            <a:avLst/>
          </a:prstGeom>
        </p:spPr>
        <p:txBody>
          <a:bodyPr lIns="91439" tIns="45719" rIns="91439" bIns="45719">
            <a:noAutofit/>
          </a:bodyPr>
          <a:lstStyle/>
          <a:p>
            <a:endParaRPr/>
          </a:p>
        </p:txBody>
      </p:sp>
      <p:sp>
        <p:nvSpPr>
          <p:cNvPr id="216"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9_Custom Layout">
    <p:spTree>
      <p:nvGrpSpPr>
        <p:cNvPr id="1" name=""/>
        <p:cNvGrpSpPr/>
        <p:nvPr/>
      </p:nvGrpSpPr>
      <p:grpSpPr>
        <a:xfrm>
          <a:off x="0" y="0"/>
          <a:ext cx="0" cy="0"/>
          <a:chOff x="0" y="0"/>
          <a:chExt cx="0" cy="0"/>
        </a:xfrm>
      </p:grpSpPr>
      <p:pic>
        <p:nvPicPr>
          <p:cNvPr id="223"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pic>
        <p:nvPicPr>
          <p:cNvPr id="224" name="Imagen" descr="Imagen"/>
          <p:cNvPicPr>
            <a:picLocks noChangeAspect="1"/>
          </p:cNvPicPr>
          <p:nvPr/>
        </p:nvPicPr>
        <p:blipFill>
          <a:blip r:embed="rId3"/>
          <a:stretch>
            <a:fillRect/>
          </a:stretch>
        </p:blipFill>
        <p:spPr>
          <a:xfrm flipH="1">
            <a:off x="-1602199" y="-705212"/>
            <a:ext cx="12933243" cy="7862024"/>
          </a:xfrm>
          <a:prstGeom prst="rect">
            <a:avLst/>
          </a:prstGeom>
          <a:ln w="12700">
            <a:miter lim="400000"/>
          </a:ln>
        </p:spPr>
      </p:pic>
      <p:sp>
        <p:nvSpPr>
          <p:cNvPr id="225"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22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27" name="Imagen"/>
          <p:cNvSpPr>
            <a:spLocks noGrp="1"/>
          </p:cNvSpPr>
          <p:nvPr>
            <p:ph type="pic" sz="quarter" idx="21"/>
          </p:nvPr>
        </p:nvSpPr>
        <p:spPr>
          <a:xfrm>
            <a:off x="4885413" y="1"/>
            <a:ext cx="3113600" cy="2289976"/>
          </a:xfrm>
          <a:prstGeom prst="rect">
            <a:avLst/>
          </a:prstGeom>
        </p:spPr>
        <p:txBody>
          <a:bodyPr lIns="91439" tIns="45719" rIns="91439" bIns="45719">
            <a:noAutofit/>
          </a:bodyPr>
          <a:lstStyle/>
          <a:p>
            <a:endParaRPr/>
          </a:p>
        </p:txBody>
      </p:sp>
      <p:sp>
        <p:nvSpPr>
          <p:cNvPr id="228" name="Imagen"/>
          <p:cNvSpPr>
            <a:spLocks noGrp="1"/>
          </p:cNvSpPr>
          <p:nvPr>
            <p:ph type="pic" sz="quarter" idx="22"/>
          </p:nvPr>
        </p:nvSpPr>
        <p:spPr>
          <a:xfrm>
            <a:off x="4473600" y="2289977"/>
            <a:ext cx="3113601" cy="2289977"/>
          </a:xfrm>
          <a:prstGeom prst="rect">
            <a:avLst/>
          </a:prstGeom>
        </p:spPr>
        <p:txBody>
          <a:bodyPr lIns="91439" tIns="45719" rIns="91439" bIns="45719">
            <a:noAutofit/>
          </a:bodyPr>
          <a:lstStyle/>
          <a:p>
            <a:endParaRPr/>
          </a:p>
        </p:txBody>
      </p:sp>
      <p:sp>
        <p:nvSpPr>
          <p:cNvPr id="229" name="Imagen"/>
          <p:cNvSpPr>
            <a:spLocks noGrp="1"/>
          </p:cNvSpPr>
          <p:nvPr>
            <p:ph type="pic" sz="quarter" idx="23"/>
          </p:nvPr>
        </p:nvSpPr>
        <p:spPr>
          <a:xfrm>
            <a:off x="4885413" y="4573989"/>
            <a:ext cx="3113600" cy="2284011"/>
          </a:xfrm>
          <a:prstGeom prst="rect">
            <a:avLst/>
          </a:prstGeom>
        </p:spPr>
        <p:txBody>
          <a:bodyPr lIns="91439" tIns="45719" rIns="91439" bIns="45719">
            <a:noAutofit/>
          </a:bodyPr>
          <a:lstStyle/>
          <a:p>
            <a:endParaRPr/>
          </a:p>
        </p:txBody>
      </p:sp>
      <p:sp>
        <p:nvSpPr>
          <p:cNvPr id="23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31" name="Imagen" descr="Imagen"/>
          <p:cNvPicPr>
            <a:picLocks noChangeAspect="1"/>
          </p:cNvPicPr>
          <p:nvPr/>
        </p:nvPicPr>
        <p:blipFill>
          <a:blip r:embed="rId4"/>
          <a:stretch>
            <a:fillRect/>
          </a:stretch>
        </p:blipFill>
        <p:spPr>
          <a:xfrm>
            <a:off x="261258" y="2444155"/>
            <a:ext cx="920401" cy="1969690"/>
          </a:xfrm>
          <a:prstGeom prst="rect">
            <a:avLst/>
          </a:prstGeom>
          <a:ln w="12700">
            <a:miter lim="400000"/>
          </a:ln>
        </p:spPr>
      </p:pic>
      <p:pic>
        <p:nvPicPr>
          <p:cNvPr id="232"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37_Custom Layout">
    <p:spTree>
      <p:nvGrpSpPr>
        <p:cNvPr id="1" name=""/>
        <p:cNvGrpSpPr/>
        <p:nvPr/>
      </p:nvGrpSpPr>
      <p:grpSpPr>
        <a:xfrm>
          <a:off x="0" y="0"/>
          <a:ext cx="0" cy="0"/>
          <a:chOff x="0" y="0"/>
          <a:chExt cx="0" cy="0"/>
        </a:xfrm>
      </p:grpSpPr>
      <p:sp>
        <p:nvSpPr>
          <p:cNvPr id="239"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40" name="Imagen" descr="Imagen"/>
          <p:cNvPicPr>
            <a:picLocks noChangeAspect="1"/>
          </p:cNvPicPr>
          <p:nvPr/>
        </p:nvPicPr>
        <p:blipFill>
          <a:blip r:embed="rId2"/>
          <a:srcRect t="28735"/>
          <a:stretch>
            <a:fillRect/>
          </a:stretch>
        </p:blipFill>
        <p:spPr>
          <a:xfrm>
            <a:off x="172358" y="2378670"/>
            <a:ext cx="1110922" cy="1694259"/>
          </a:xfrm>
          <a:prstGeom prst="rect">
            <a:avLst/>
          </a:prstGeom>
          <a:ln w="12700">
            <a:miter lim="400000"/>
          </a:ln>
        </p:spPr>
      </p:pic>
      <p:pic>
        <p:nvPicPr>
          <p:cNvPr id="241"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42"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43"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44" name="Imagen"/>
          <p:cNvSpPr>
            <a:spLocks noGrp="1"/>
          </p:cNvSpPr>
          <p:nvPr>
            <p:ph type="pic" sz="quarter" idx="21"/>
          </p:nvPr>
        </p:nvSpPr>
        <p:spPr>
          <a:xfrm>
            <a:off x="2831675" y="2052439"/>
            <a:ext cx="2753122" cy="2753122"/>
          </a:xfrm>
          <a:prstGeom prst="rect">
            <a:avLst/>
          </a:prstGeom>
        </p:spPr>
        <p:txBody>
          <a:bodyPr lIns="91439" tIns="45719" rIns="91439" bIns="45719">
            <a:noAutofit/>
          </a:bodyPr>
          <a:lstStyle/>
          <a:p>
            <a:endParaRPr/>
          </a:p>
        </p:txBody>
      </p:sp>
      <p:sp>
        <p:nvSpPr>
          <p:cNvPr id="245" name="Círculo"/>
          <p:cNvSpPr/>
          <p:nvPr/>
        </p:nvSpPr>
        <p:spPr>
          <a:xfrm>
            <a:off x="2338099" y="1558863"/>
            <a:ext cx="3740274" cy="3740274"/>
          </a:xfrm>
          <a:prstGeom prst="ellipse">
            <a:avLst/>
          </a:prstGeom>
          <a:ln w="6350">
            <a:solidFill>
              <a:srgbClr val="D9D9D9"/>
            </a:solidFill>
            <a:miter/>
          </a:ln>
        </p:spPr>
        <p:txBody>
          <a:bodyPr lIns="45719" rIns="45719" anchor="ctr"/>
          <a:lstStyle/>
          <a:p>
            <a:pPr algn="ctr">
              <a:defRPr>
                <a:solidFill>
                  <a:srgbClr val="FFFFFF"/>
                </a:solidFill>
              </a:defRPr>
            </a:pPr>
            <a:endParaRPr/>
          </a:p>
        </p:txBody>
      </p:sp>
      <p:sp>
        <p:nvSpPr>
          <p:cNvPr id="24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pic>
        <p:nvPicPr>
          <p:cNvPr id="247" name="Imagen" descr="Imagen"/>
          <p:cNvPicPr>
            <a:picLocks noChangeAspect="1"/>
          </p:cNvPicPr>
          <p:nvPr/>
        </p:nvPicPr>
        <p:blipFill>
          <a:blip r:embed="rId6"/>
          <a:stretch>
            <a:fillRect/>
          </a:stretch>
        </p:blipFill>
        <p:spPr>
          <a:xfrm>
            <a:off x="8268246" y="-358140"/>
            <a:ext cx="3656508" cy="1554480"/>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32FBB-1DF3-9C27-0660-4D9F1D5CD8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656A94-7062-8DA1-C46D-64EE8AE84E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10AF32F-4B77-59CB-7218-E7BBB57EC7F0}"/>
              </a:ext>
            </a:extLst>
          </p:cNvPr>
          <p:cNvSpPr>
            <a:spLocks noGrp="1"/>
          </p:cNvSpPr>
          <p:nvPr>
            <p:ph type="dt" sz="half" idx="10"/>
          </p:nvPr>
        </p:nvSpPr>
        <p:spPr/>
        <p:txBody>
          <a:bodyPr/>
          <a:lstStyle/>
          <a:p>
            <a:fld id="{6BF0CE80-3023-4771-B4F5-9C3750CB9E3F}" type="datetimeFigureOut">
              <a:rPr lang="en-GB" smtClean="0"/>
              <a:t>29/10/2025</a:t>
            </a:fld>
            <a:endParaRPr lang="en-GB"/>
          </a:p>
        </p:txBody>
      </p:sp>
      <p:sp>
        <p:nvSpPr>
          <p:cNvPr id="5" name="Footer Placeholder 4">
            <a:extLst>
              <a:ext uri="{FF2B5EF4-FFF2-40B4-BE49-F238E27FC236}">
                <a16:creationId xmlns:a16="http://schemas.microsoft.com/office/drawing/2014/main" id="{0E1517A0-6BE1-D04B-26DB-8FDD3378FA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EECE7-6A00-FF7E-0F6A-EA9892A614CE}"/>
              </a:ext>
            </a:extLst>
          </p:cNvPr>
          <p:cNvSpPr>
            <a:spLocks noGrp="1"/>
          </p:cNvSpPr>
          <p:nvPr>
            <p:ph type="sldNum" sz="quarter" idx="12"/>
          </p:nvPr>
        </p:nvSpPr>
        <p:spPr/>
        <p:txBody>
          <a:bodyPr/>
          <a:lstStyle/>
          <a:p>
            <a:fld id="{30F857B1-7429-48C1-895D-280311955039}" type="slidenum">
              <a:rPr lang="en-GB" smtClean="0"/>
              <a:t>‹Nº›</a:t>
            </a:fld>
            <a:endParaRPr lang="en-GB"/>
          </a:p>
        </p:txBody>
      </p:sp>
    </p:spTree>
    <p:extLst>
      <p:ext uri="{BB962C8B-B14F-4D97-AF65-F5344CB8AC3E}">
        <p14:creationId xmlns:p14="http://schemas.microsoft.com/office/powerpoint/2010/main" val="557614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555C-23E4-B795-571D-CBBF00C1189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077D94-5675-1012-27B1-0A27B0DCF3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0B3391-CDA3-57FB-A38F-E251A07B4A80}"/>
              </a:ext>
            </a:extLst>
          </p:cNvPr>
          <p:cNvSpPr>
            <a:spLocks noGrp="1"/>
          </p:cNvSpPr>
          <p:nvPr>
            <p:ph type="dt" sz="half" idx="10"/>
          </p:nvPr>
        </p:nvSpPr>
        <p:spPr/>
        <p:txBody>
          <a:bodyPr/>
          <a:lstStyle/>
          <a:p>
            <a:fld id="{6BF0CE80-3023-4771-B4F5-9C3750CB9E3F}" type="datetimeFigureOut">
              <a:rPr lang="en-GB" smtClean="0"/>
              <a:t>29/10/2025</a:t>
            </a:fld>
            <a:endParaRPr lang="en-GB"/>
          </a:p>
        </p:txBody>
      </p:sp>
      <p:sp>
        <p:nvSpPr>
          <p:cNvPr id="5" name="Footer Placeholder 4">
            <a:extLst>
              <a:ext uri="{FF2B5EF4-FFF2-40B4-BE49-F238E27FC236}">
                <a16:creationId xmlns:a16="http://schemas.microsoft.com/office/drawing/2014/main" id="{EAF7867C-5219-9921-43C9-7EF09F9372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B04EDD-54C1-F94C-8348-959136C3F087}"/>
              </a:ext>
            </a:extLst>
          </p:cNvPr>
          <p:cNvSpPr>
            <a:spLocks noGrp="1"/>
          </p:cNvSpPr>
          <p:nvPr>
            <p:ph type="sldNum" sz="quarter" idx="12"/>
          </p:nvPr>
        </p:nvSpPr>
        <p:spPr/>
        <p:txBody>
          <a:bodyPr/>
          <a:lstStyle/>
          <a:p>
            <a:fld id="{30F857B1-7429-48C1-895D-280311955039}" type="slidenum">
              <a:rPr lang="en-GB" smtClean="0"/>
              <a:t>‹Nº›</a:t>
            </a:fld>
            <a:endParaRPr lang="en-GB"/>
          </a:p>
        </p:txBody>
      </p:sp>
    </p:spTree>
    <p:extLst>
      <p:ext uri="{BB962C8B-B14F-4D97-AF65-F5344CB8AC3E}">
        <p14:creationId xmlns:p14="http://schemas.microsoft.com/office/powerpoint/2010/main" val="428506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CBB0E-19C7-9B91-2379-83BC385D8D51}"/>
              </a:ext>
            </a:extLst>
          </p:cNvPr>
          <p:cNvSpPr>
            <a:spLocks noGrp="1"/>
          </p:cNvSpPr>
          <p:nvPr>
            <p:ph type="dt" sz="half" idx="10"/>
          </p:nvPr>
        </p:nvSpPr>
        <p:spPr/>
        <p:txBody>
          <a:bodyPr/>
          <a:lstStyle/>
          <a:p>
            <a:fld id="{6BF0CE80-3023-4771-B4F5-9C3750CB9E3F}" type="datetimeFigureOut">
              <a:rPr lang="en-GB" smtClean="0"/>
              <a:t>29/10/2025</a:t>
            </a:fld>
            <a:endParaRPr lang="en-GB"/>
          </a:p>
        </p:txBody>
      </p:sp>
      <p:sp>
        <p:nvSpPr>
          <p:cNvPr id="3" name="Footer Placeholder 2">
            <a:extLst>
              <a:ext uri="{FF2B5EF4-FFF2-40B4-BE49-F238E27FC236}">
                <a16:creationId xmlns:a16="http://schemas.microsoft.com/office/drawing/2014/main" id="{304D370C-69C1-3981-7F52-C29780831D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CF5080-71BA-F69C-C22F-A351D8C0AC30}"/>
              </a:ext>
            </a:extLst>
          </p:cNvPr>
          <p:cNvSpPr>
            <a:spLocks noGrp="1"/>
          </p:cNvSpPr>
          <p:nvPr>
            <p:ph type="sldNum" sz="quarter" idx="12"/>
          </p:nvPr>
        </p:nvSpPr>
        <p:spPr/>
        <p:txBody>
          <a:bodyPr/>
          <a:lstStyle/>
          <a:p>
            <a:fld id="{30F857B1-7429-48C1-895D-280311955039}" type="slidenum">
              <a:rPr lang="en-GB" smtClean="0"/>
              <a:t>‹Nº›</a:t>
            </a:fld>
            <a:endParaRPr lang="en-GB"/>
          </a:p>
        </p:txBody>
      </p:sp>
    </p:spTree>
    <p:extLst>
      <p:ext uri="{BB962C8B-B14F-4D97-AF65-F5344CB8AC3E}">
        <p14:creationId xmlns:p14="http://schemas.microsoft.com/office/powerpoint/2010/main" val="1213141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6A705-02FB-087A-A11B-9233592B23F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480E93-C868-3B56-0F40-632CCB82AA14}"/>
              </a:ext>
            </a:extLst>
          </p:cNvPr>
          <p:cNvSpPr>
            <a:spLocks noGrp="1"/>
          </p:cNvSpPr>
          <p:nvPr>
            <p:ph type="dt" sz="half" idx="10"/>
          </p:nvPr>
        </p:nvSpPr>
        <p:spPr/>
        <p:txBody>
          <a:bodyPr/>
          <a:lstStyle/>
          <a:p>
            <a:fld id="{6BF0CE80-3023-4771-B4F5-9C3750CB9E3F}" type="datetimeFigureOut">
              <a:rPr lang="en-GB" smtClean="0"/>
              <a:t>29/10/2025</a:t>
            </a:fld>
            <a:endParaRPr lang="en-GB"/>
          </a:p>
        </p:txBody>
      </p:sp>
      <p:sp>
        <p:nvSpPr>
          <p:cNvPr id="4" name="Footer Placeholder 3">
            <a:extLst>
              <a:ext uri="{FF2B5EF4-FFF2-40B4-BE49-F238E27FC236}">
                <a16:creationId xmlns:a16="http://schemas.microsoft.com/office/drawing/2014/main" id="{3ED84D8F-EB8B-85E9-A7D9-117F390B36E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4BCBED-253F-A483-2ADE-3C57A0A441A8}"/>
              </a:ext>
            </a:extLst>
          </p:cNvPr>
          <p:cNvSpPr>
            <a:spLocks noGrp="1"/>
          </p:cNvSpPr>
          <p:nvPr>
            <p:ph type="sldNum" sz="quarter" idx="12"/>
          </p:nvPr>
        </p:nvSpPr>
        <p:spPr/>
        <p:txBody>
          <a:bodyPr/>
          <a:lstStyle/>
          <a:p>
            <a:fld id="{30F857B1-7429-48C1-895D-280311955039}" type="slidenum">
              <a:rPr lang="en-GB" smtClean="0"/>
              <a:t>‹Nº›</a:t>
            </a:fld>
            <a:endParaRPr lang="en-GB"/>
          </a:p>
        </p:txBody>
      </p:sp>
    </p:spTree>
    <p:extLst>
      <p:ext uri="{BB962C8B-B14F-4D97-AF65-F5344CB8AC3E}">
        <p14:creationId xmlns:p14="http://schemas.microsoft.com/office/powerpoint/2010/main" val="613559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88911-8D63-A9CB-BAD2-528E393F15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3AE3967-200D-AD26-4CE0-34CFE59616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F17B6D-4250-62CF-57AF-60BDE9F88531}"/>
              </a:ext>
            </a:extLst>
          </p:cNvPr>
          <p:cNvSpPr>
            <a:spLocks noGrp="1"/>
          </p:cNvSpPr>
          <p:nvPr>
            <p:ph type="dt" sz="half" idx="10"/>
          </p:nvPr>
        </p:nvSpPr>
        <p:spPr/>
        <p:txBody>
          <a:bodyPr/>
          <a:lstStyle/>
          <a:p>
            <a:fld id="{6BF0CE80-3023-4771-B4F5-9C3750CB9E3F}" type="datetimeFigureOut">
              <a:rPr lang="en-GB" smtClean="0"/>
              <a:t>29/10/2025</a:t>
            </a:fld>
            <a:endParaRPr lang="en-GB"/>
          </a:p>
        </p:txBody>
      </p:sp>
      <p:sp>
        <p:nvSpPr>
          <p:cNvPr id="5" name="Footer Placeholder 4">
            <a:extLst>
              <a:ext uri="{FF2B5EF4-FFF2-40B4-BE49-F238E27FC236}">
                <a16:creationId xmlns:a16="http://schemas.microsoft.com/office/drawing/2014/main" id="{CE9DDF15-D57D-BAFC-3F17-A7CA981D46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C24AE7-51D6-843B-E496-2BCA33308F03}"/>
              </a:ext>
            </a:extLst>
          </p:cNvPr>
          <p:cNvSpPr>
            <a:spLocks noGrp="1"/>
          </p:cNvSpPr>
          <p:nvPr>
            <p:ph type="sldNum" sz="quarter" idx="12"/>
          </p:nvPr>
        </p:nvSpPr>
        <p:spPr/>
        <p:txBody>
          <a:bodyPr/>
          <a:lstStyle/>
          <a:p>
            <a:fld id="{30F857B1-7429-48C1-895D-280311955039}" type="slidenum">
              <a:rPr lang="en-GB" smtClean="0"/>
              <a:t>‹Nº›</a:t>
            </a:fld>
            <a:endParaRPr lang="en-GB"/>
          </a:p>
        </p:txBody>
      </p:sp>
    </p:spTree>
    <p:extLst>
      <p:ext uri="{BB962C8B-B14F-4D97-AF65-F5344CB8AC3E}">
        <p14:creationId xmlns:p14="http://schemas.microsoft.com/office/powerpoint/2010/main" val="2607953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ínea"/>
          <p:cNvSpPr/>
          <p:nvPr/>
        </p:nvSpPr>
        <p:spPr>
          <a:xfrm flipH="1">
            <a:off x="985479" y="0"/>
            <a:ext cx="1" cy="6858000"/>
          </a:xfrm>
          <a:prstGeom prst="line">
            <a:avLst/>
          </a:prstGeom>
          <a:ln w="6350">
            <a:solidFill>
              <a:srgbClr val="1F1F1F">
                <a:alpha val="20000"/>
              </a:srgbClr>
            </a:solidFill>
            <a:miter/>
          </a:ln>
        </p:spPr>
        <p:txBody>
          <a:bodyPr lIns="45719" rIns="45719"/>
          <a:lstStyle/>
          <a:p>
            <a:endParaRPr/>
          </a:p>
        </p:txBody>
      </p:sp>
      <p:sp>
        <p:nvSpPr>
          <p:cNvPr id="3" name="Línea"/>
          <p:cNvSpPr/>
          <p:nvPr/>
        </p:nvSpPr>
        <p:spPr>
          <a:xfrm flipH="1">
            <a:off x="468886" y="3262747"/>
            <a:ext cx="1" cy="344979"/>
          </a:xfrm>
          <a:prstGeom prst="line">
            <a:avLst/>
          </a:prstGeom>
          <a:ln w="25400">
            <a:solidFill>
              <a:schemeClr val="accent1"/>
            </a:solidFill>
            <a:miter/>
          </a:ln>
        </p:spPr>
        <p:txBody>
          <a:bodyPr lIns="45719" rIns="45719"/>
          <a:lstStyle/>
          <a:p>
            <a:endParaRPr/>
          </a:p>
        </p:txBody>
      </p:sp>
      <p:sp>
        <p:nvSpPr>
          <p:cNvPr id="4" name="Línea"/>
          <p:cNvSpPr/>
          <p:nvPr/>
        </p:nvSpPr>
        <p:spPr>
          <a:xfrm flipH="1">
            <a:off x="516592" y="3262747"/>
            <a:ext cx="1" cy="344979"/>
          </a:xfrm>
          <a:prstGeom prst="line">
            <a:avLst/>
          </a:prstGeom>
          <a:ln w="25400">
            <a:solidFill>
              <a:schemeClr val="accent1"/>
            </a:solidFill>
            <a:miter/>
          </a:ln>
        </p:spPr>
        <p:txBody>
          <a:bodyPr lIns="45719" rIns="45719"/>
          <a:lstStyle/>
          <a:p>
            <a:endParaRPr/>
          </a:p>
        </p:txBody>
      </p:sp>
      <p:sp>
        <p:nvSpPr>
          <p:cNvPr id="5" name="Número de diapositiva"/>
          <p:cNvSpPr txBox="1">
            <a:spLocks noGrp="1"/>
          </p:cNvSpPr>
          <p:nvPr>
            <p:ph type="sldNum" sz="quarter" idx="2"/>
          </p:nvPr>
        </p:nvSpPr>
        <p:spPr>
          <a:xfrm>
            <a:off x="420731" y="6449909"/>
            <a:ext cx="144019" cy="165101"/>
          </a:xfrm>
          <a:prstGeom prst="rect">
            <a:avLst/>
          </a:prstGeom>
          <a:ln w="12700">
            <a:miter lim="400000"/>
          </a:ln>
        </p:spPr>
        <p:txBody>
          <a:bodyPr wrap="none" lIns="0" tIns="0" rIns="0" bIns="0" anchor="ctr">
            <a:spAutoFit/>
          </a:bodyPr>
          <a:lstStyle>
            <a:lvl1pPr algn="ctr">
              <a:defRPr sz="1000">
                <a:solidFill>
                  <a:srgbClr val="1F1F1F">
                    <a:alpha val="70000"/>
                  </a:srgbClr>
                </a:solidFill>
                <a:latin typeface="Montserrat-Medium"/>
                <a:ea typeface="Montserrat-Medium"/>
                <a:cs typeface="Montserrat-Medium"/>
                <a:sym typeface="Montserrat-Medium"/>
              </a:defRPr>
            </a:lvl1pPr>
          </a:lstStyle>
          <a:p>
            <a:fld id="{86CB4B4D-7CA3-9044-876B-883B54F8677D}" type="slidenum">
              <a:t>‹Nº›</a:t>
            </a:fld>
            <a:endParaRPr/>
          </a:p>
        </p:txBody>
      </p:sp>
      <p:sp>
        <p:nvSpPr>
          <p:cNvPr id="6" name="Texto del título"/>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Texto del título</a:t>
            </a:r>
          </a:p>
        </p:txBody>
      </p:sp>
      <p:sp>
        <p:nvSpPr>
          <p:cNvPr id="7" name="Nivel de texto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7" r:id="rId6"/>
    <p:sldLayoutId id="2147483658" r:id="rId7"/>
    <p:sldLayoutId id="2147483659" r:id="rId8"/>
    <p:sldLayoutId id="2147483660" r:id="rId9"/>
    <p:sldLayoutId id="2147483661"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Lst>
  <p:transition spd="med"/>
  <p:txStyles>
    <p:title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p:titleStyle>
    <p:body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p:bodyStyle>
    <p:otherStyle>
      <a:lvl1pPr marL="0" marR="0" indent="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1pPr>
      <a:lvl2pPr marL="0" marR="0" indent="45716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2pPr>
      <a:lvl3pPr marL="0" marR="0" indent="91433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3pPr>
      <a:lvl4pPr marL="0" marR="0" indent="1371494"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4pPr>
      <a:lvl5pPr marL="0" marR="0" indent="182866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5pPr>
      <a:lvl6pPr marL="0" marR="0" indent="228582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6pPr>
      <a:lvl7pPr marL="0" marR="0" indent="2742989"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7pPr>
      <a:lvl8pPr marL="0" marR="0" indent="320015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8pPr>
      <a:lvl9pPr marL="0" marR="0" indent="365732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1.gif"/><Relationship Id="rId5" Type="http://schemas.microsoft.com/office/2007/relationships/hdphoto" Target="../media/hdphoto1.wdp"/><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31.gif"/><Relationship Id="rId5" Type="http://schemas.microsoft.com/office/2007/relationships/hdphoto" Target="../media/hdphoto1.wdp"/><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1.gif"/><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1.gif"/><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1.gif"/><Relationship Id="rId4" Type="http://schemas.microsoft.com/office/2007/relationships/hdphoto" Target="../media/hdphoto1.wdp"/><Relationship Id="rId9"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3" Type="http://schemas.openxmlformats.org/officeDocument/2006/relationships/customXml" Target="../ink/ink2.xml"/><Relationship Id="rId18" Type="http://schemas.openxmlformats.org/officeDocument/2006/relationships/image" Target="../media/image280.png"/><Relationship Id="rId3" Type="http://schemas.microsoft.com/office/2007/relationships/hdphoto" Target="../media/hdphoto1.wdp"/><Relationship Id="rId21" Type="http://schemas.openxmlformats.org/officeDocument/2006/relationships/customXml" Target="../ink/ink6.xml"/><Relationship Id="rId12" Type="http://schemas.openxmlformats.org/officeDocument/2006/relationships/image" Target="../media/image250.png"/><Relationship Id="rId17" Type="http://schemas.openxmlformats.org/officeDocument/2006/relationships/customXml" Target="../ink/ink4.xml"/><Relationship Id="rId25" Type="http://schemas.openxmlformats.org/officeDocument/2006/relationships/image" Target="../media/image39.emf"/><Relationship Id="rId2" Type="http://schemas.openxmlformats.org/officeDocument/2006/relationships/image" Target="../media/image29.png"/><Relationship Id="rId16" Type="http://schemas.openxmlformats.org/officeDocument/2006/relationships/image" Target="../media/image270.png"/><Relationship Id="rId20" Type="http://schemas.openxmlformats.org/officeDocument/2006/relationships/image" Target="../media/image290.png"/><Relationship Id="rId1" Type="http://schemas.openxmlformats.org/officeDocument/2006/relationships/slideLayout" Target="../slideLayouts/slideLayout17.xml"/><Relationship Id="rId6" Type="http://schemas.openxmlformats.org/officeDocument/2006/relationships/customXml" Target="../ink/ink1.xml"/><Relationship Id="rId24" Type="http://schemas.openxmlformats.org/officeDocument/2006/relationships/image" Target="../media/image310.png"/><Relationship Id="rId5" Type="http://schemas.openxmlformats.org/officeDocument/2006/relationships/image" Target="../media/image32.png"/><Relationship Id="rId15" Type="http://schemas.openxmlformats.org/officeDocument/2006/relationships/customXml" Target="../ink/ink3.xml"/><Relationship Id="rId23" Type="http://schemas.openxmlformats.org/officeDocument/2006/relationships/customXml" Target="../ink/ink7.xml"/><Relationship Id="rId19" Type="http://schemas.openxmlformats.org/officeDocument/2006/relationships/customXml" Target="../ink/ink5.xml"/><Relationship Id="rId4" Type="http://schemas.openxmlformats.org/officeDocument/2006/relationships/image" Target="../media/image31.gif"/><Relationship Id="rId14" Type="http://schemas.openxmlformats.org/officeDocument/2006/relationships/image" Target="../media/image260.png"/><Relationship Id="rId22" Type="http://schemas.openxmlformats.org/officeDocument/2006/relationships/image" Target="../media/image240.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1.gif"/><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9.pn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1.gif"/><Relationship Id="rId4" Type="http://schemas.microsoft.com/office/2007/relationships/hdphoto" Target="../media/hdphoto1.wdp"/><Relationship Id="rId9"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8.png"/><Relationship Id="rId7" Type="http://schemas.openxmlformats.org/officeDocument/2006/relationships/image" Target="../media/image31.gif"/><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microsoft.com/office/2007/relationships/hdphoto" Target="../media/hdphoto1.wdp"/><Relationship Id="rId5" Type="http://schemas.openxmlformats.org/officeDocument/2006/relationships/image" Target="../media/image29.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gif"/><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50.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8" Type="http://schemas.openxmlformats.org/officeDocument/2006/relationships/customXml" Target="../ink/ink9.xml"/><Relationship Id="rId13" Type="http://schemas.openxmlformats.org/officeDocument/2006/relationships/image" Target="../media/image450.png"/><Relationship Id="rId18" Type="http://schemas.openxmlformats.org/officeDocument/2006/relationships/image" Target="../media/image32.png"/><Relationship Id="rId3" Type="http://schemas.openxmlformats.org/officeDocument/2006/relationships/image" Target="../media/image51.png"/><Relationship Id="rId7" Type="http://schemas.openxmlformats.org/officeDocument/2006/relationships/image" Target="../media/image420.png"/><Relationship Id="rId12" Type="http://schemas.openxmlformats.org/officeDocument/2006/relationships/customXml" Target="../ink/ink11.xml"/><Relationship Id="rId17" Type="http://schemas.openxmlformats.org/officeDocument/2006/relationships/image" Target="../media/image470.png"/><Relationship Id="rId2" Type="http://schemas.openxmlformats.org/officeDocument/2006/relationships/notesSlide" Target="../notesSlides/notesSlide22.xml"/><Relationship Id="rId16" Type="http://schemas.openxmlformats.org/officeDocument/2006/relationships/customXml" Target="../ink/ink13.xml"/><Relationship Id="rId1" Type="http://schemas.openxmlformats.org/officeDocument/2006/relationships/slideLayout" Target="../slideLayouts/slideLayout16.xml"/><Relationship Id="rId6" Type="http://schemas.openxmlformats.org/officeDocument/2006/relationships/customXml" Target="../ink/ink8.xml"/><Relationship Id="rId11" Type="http://schemas.openxmlformats.org/officeDocument/2006/relationships/image" Target="../media/image440.png"/><Relationship Id="rId5" Type="http://schemas.microsoft.com/office/2007/relationships/hdphoto" Target="../media/hdphoto1.wdp"/><Relationship Id="rId15" Type="http://schemas.openxmlformats.org/officeDocument/2006/relationships/image" Target="../media/image460.png"/><Relationship Id="rId10" Type="http://schemas.openxmlformats.org/officeDocument/2006/relationships/customXml" Target="../ink/ink10.xml"/><Relationship Id="rId19" Type="http://schemas.openxmlformats.org/officeDocument/2006/relationships/image" Target="../media/image31.gif"/><Relationship Id="rId4" Type="http://schemas.openxmlformats.org/officeDocument/2006/relationships/image" Target="../media/image29.png"/><Relationship Id="rId9" Type="http://schemas.openxmlformats.org/officeDocument/2006/relationships/image" Target="../media/image430.png"/><Relationship Id="rId14" Type="http://schemas.openxmlformats.org/officeDocument/2006/relationships/customXml" Target="../ink/ink12.xml"/></Relationships>
</file>

<file path=ppt/slides/_rels/slide49.xml.rels><?xml version="1.0" encoding="UTF-8" standalone="yes"?>
<Relationships xmlns="http://schemas.openxmlformats.org/package/2006/relationships"><Relationship Id="rId8" Type="http://schemas.openxmlformats.org/officeDocument/2006/relationships/customXml" Target="../ink/ink15.xml"/><Relationship Id="rId13" Type="http://schemas.openxmlformats.org/officeDocument/2006/relationships/image" Target="../media/image520.png"/><Relationship Id="rId18" Type="http://schemas.openxmlformats.org/officeDocument/2006/relationships/image" Target="../media/image31.gif"/><Relationship Id="rId3" Type="http://schemas.openxmlformats.org/officeDocument/2006/relationships/image" Target="../media/image52.png"/><Relationship Id="rId7" Type="http://schemas.openxmlformats.org/officeDocument/2006/relationships/image" Target="../media/image490.png"/><Relationship Id="rId12" Type="http://schemas.openxmlformats.org/officeDocument/2006/relationships/customXml" Target="../ink/ink17.xml"/><Relationship Id="rId17" Type="http://schemas.openxmlformats.org/officeDocument/2006/relationships/image" Target="../media/image540.png"/><Relationship Id="rId2" Type="http://schemas.openxmlformats.org/officeDocument/2006/relationships/notesSlide" Target="../notesSlides/notesSlide23.xml"/><Relationship Id="rId16" Type="http://schemas.openxmlformats.org/officeDocument/2006/relationships/customXml" Target="../ink/ink19.xml"/><Relationship Id="rId1" Type="http://schemas.openxmlformats.org/officeDocument/2006/relationships/slideLayout" Target="../slideLayouts/slideLayout16.xml"/><Relationship Id="rId6" Type="http://schemas.openxmlformats.org/officeDocument/2006/relationships/customXml" Target="../ink/ink14.xml"/><Relationship Id="rId11" Type="http://schemas.openxmlformats.org/officeDocument/2006/relationships/image" Target="../media/image510.png"/><Relationship Id="rId5" Type="http://schemas.microsoft.com/office/2007/relationships/hdphoto" Target="../media/hdphoto1.wdp"/><Relationship Id="rId15" Type="http://schemas.openxmlformats.org/officeDocument/2006/relationships/image" Target="../media/image53.png"/><Relationship Id="rId10" Type="http://schemas.openxmlformats.org/officeDocument/2006/relationships/customXml" Target="../ink/ink16.xml"/><Relationship Id="rId19"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500.png"/><Relationship Id="rId14" Type="http://schemas.openxmlformats.org/officeDocument/2006/relationships/customXml" Target="../ink/ink18.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gif"/><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8" Type="http://schemas.openxmlformats.org/officeDocument/2006/relationships/image" Target="../media/image560.png"/><Relationship Id="rId13" Type="http://schemas.openxmlformats.org/officeDocument/2006/relationships/customXml" Target="../ink/ink23.xml"/><Relationship Id="rId3" Type="http://schemas.openxmlformats.org/officeDocument/2006/relationships/image" Target="../media/image29.png"/><Relationship Id="rId7" Type="http://schemas.openxmlformats.org/officeDocument/2006/relationships/customXml" Target="../ink/ink20.xml"/><Relationship Id="rId12" Type="http://schemas.openxmlformats.org/officeDocument/2006/relationships/image" Target="../media/image580.png"/><Relationship Id="rId17" Type="http://schemas.openxmlformats.org/officeDocument/2006/relationships/image" Target="../media/image32.png"/><Relationship Id="rId2" Type="http://schemas.openxmlformats.org/officeDocument/2006/relationships/notesSlide" Target="../notesSlides/notesSlide25.xml"/><Relationship Id="rId16" Type="http://schemas.openxmlformats.org/officeDocument/2006/relationships/image" Target="../media/image600.png"/><Relationship Id="rId1" Type="http://schemas.openxmlformats.org/officeDocument/2006/relationships/slideLayout" Target="../slideLayouts/slideLayout16.xml"/><Relationship Id="rId6" Type="http://schemas.openxmlformats.org/officeDocument/2006/relationships/image" Target="../media/image55.png"/><Relationship Id="rId11" Type="http://schemas.openxmlformats.org/officeDocument/2006/relationships/customXml" Target="../ink/ink22.xml"/><Relationship Id="rId5" Type="http://schemas.openxmlformats.org/officeDocument/2006/relationships/image" Target="../media/image31.gif"/><Relationship Id="rId15" Type="http://schemas.openxmlformats.org/officeDocument/2006/relationships/customXml" Target="../ink/ink24.xml"/><Relationship Id="rId10" Type="http://schemas.openxmlformats.org/officeDocument/2006/relationships/image" Target="../media/image570.png"/><Relationship Id="rId4" Type="http://schemas.microsoft.com/office/2007/relationships/hdphoto" Target="../media/hdphoto1.wdp"/><Relationship Id="rId9" Type="http://schemas.openxmlformats.org/officeDocument/2006/relationships/customXml" Target="../ink/ink21.xml"/><Relationship Id="rId14" Type="http://schemas.openxmlformats.org/officeDocument/2006/relationships/image" Target="../media/image590.png"/></Relationships>
</file>

<file path=ppt/slides/_rels/slide52.xml.rels><?xml version="1.0" encoding="UTF-8" standalone="yes"?>
<Relationships xmlns="http://schemas.openxmlformats.org/package/2006/relationships"><Relationship Id="rId8" Type="http://schemas.openxmlformats.org/officeDocument/2006/relationships/image" Target="../media/image620.png"/><Relationship Id="rId13" Type="http://schemas.openxmlformats.org/officeDocument/2006/relationships/customXml" Target="../ink/ink28.xml"/><Relationship Id="rId18" Type="http://schemas.openxmlformats.org/officeDocument/2006/relationships/image" Target="../media/image67.png"/><Relationship Id="rId3" Type="http://schemas.openxmlformats.org/officeDocument/2006/relationships/image" Target="../media/image29.png"/><Relationship Id="rId7" Type="http://schemas.openxmlformats.org/officeDocument/2006/relationships/customXml" Target="../ink/ink25.xml"/><Relationship Id="rId12" Type="http://schemas.openxmlformats.org/officeDocument/2006/relationships/image" Target="../media/image64.png"/><Relationship Id="rId17" Type="http://schemas.openxmlformats.org/officeDocument/2006/relationships/customXml" Target="../ink/ink30.xml"/><Relationship Id="rId2" Type="http://schemas.openxmlformats.org/officeDocument/2006/relationships/notesSlide" Target="../notesSlides/notesSlide26.xml"/><Relationship Id="rId16" Type="http://schemas.openxmlformats.org/officeDocument/2006/relationships/image" Target="../media/image66.png"/><Relationship Id="rId1" Type="http://schemas.openxmlformats.org/officeDocument/2006/relationships/slideLayout" Target="../slideLayouts/slideLayout16.xml"/><Relationship Id="rId6" Type="http://schemas.openxmlformats.org/officeDocument/2006/relationships/image" Target="../media/image56.png"/><Relationship Id="rId11" Type="http://schemas.openxmlformats.org/officeDocument/2006/relationships/customXml" Target="../ink/ink27.xml"/><Relationship Id="rId5" Type="http://schemas.openxmlformats.org/officeDocument/2006/relationships/image" Target="../media/image31.gif"/><Relationship Id="rId15" Type="http://schemas.openxmlformats.org/officeDocument/2006/relationships/customXml" Target="../ink/ink29.xml"/><Relationship Id="rId10" Type="http://schemas.openxmlformats.org/officeDocument/2006/relationships/image" Target="../media/image630.png"/><Relationship Id="rId19" Type="http://schemas.openxmlformats.org/officeDocument/2006/relationships/image" Target="../media/image32.png"/><Relationship Id="rId4" Type="http://schemas.microsoft.com/office/2007/relationships/hdphoto" Target="../media/hdphoto1.wdp"/><Relationship Id="rId9" Type="http://schemas.openxmlformats.org/officeDocument/2006/relationships/customXml" Target="../ink/ink26.xml"/><Relationship Id="rId14" Type="http://schemas.openxmlformats.org/officeDocument/2006/relationships/image" Target="../media/image65.png"/></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customXml" Target="../ink/ink34.xml"/><Relationship Id="rId18" Type="http://schemas.openxmlformats.org/officeDocument/2006/relationships/image" Target="../media/image79.png"/><Relationship Id="rId3" Type="http://schemas.openxmlformats.org/officeDocument/2006/relationships/image" Target="../media/image29.png"/><Relationship Id="rId7" Type="http://schemas.openxmlformats.org/officeDocument/2006/relationships/customXml" Target="../ink/ink31.xml"/><Relationship Id="rId12" Type="http://schemas.openxmlformats.org/officeDocument/2006/relationships/image" Target="../media/image76.png"/><Relationship Id="rId17" Type="http://schemas.openxmlformats.org/officeDocument/2006/relationships/customXml" Target="../ink/ink36.xml"/><Relationship Id="rId2" Type="http://schemas.openxmlformats.org/officeDocument/2006/relationships/notesSlide" Target="../notesSlides/notesSlide27.xml"/><Relationship Id="rId16" Type="http://schemas.openxmlformats.org/officeDocument/2006/relationships/image" Target="../media/image78.png"/><Relationship Id="rId1" Type="http://schemas.openxmlformats.org/officeDocument/2006/relationships/slideLayout" Target="../slideLayouts/slideLayout16.xml"/><Relationship Id="rId6" Type="http://schemas.openxmlformats.org/officeDocument/2006/relationships/image" Target="../media/image32.png"/><Relationship Id="rId11" Type="http://schemas.openxmlformats.org/officeDocument/2006/relationships/customXml" Target="../ink/ink33.xml"/><Relationship Id="rId5" Type="http://schemas.openxmlformats.org/officeDocument/2006/relationships/image" Target="../media/image31.gif"/><Relationship Id="rId15" Type="http://schemas.openxmlformats.org/officeDocument/2006/relationships/customXml" Target="../ink/ink35.xml"/><Relationship Id="rId10" Type="http://schemas.openxmlformats.org/officeDocument/2006/relationships/image" Target="../media/image75.png"/><Relationship Id="rId4" Type="http://schemas.microsoft.com/office/2007/relationships/hdphoto" Target="../media/hdphoto1.wdp"/><Relationship Id="rId9" Type="http://schemas.openxmlformats.org/officeDocument/2006/relationships/customXml" Target="../ink/ink32.xml"/><Relationship Id="rId14" Type="http://schemas.openxmlformats.org/officeDocument/2006/relationships/image" Target="../media/image77.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9.emf"/><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gif"/><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4.png"/><Relationship Id="rId1" Type="http://schemas.openxmlformats.org/officeDocument/2006/relationships/slideLayout" Target="../slideLayouts/slideLayout17.xml"/><Relationship Id="rId6" Type="http://schemas.openxmlformats.org/officeDocument/2006/relationships/image" Target="../media/image57.png"/><Relationship Id="rId5" Type="http://schemas.openxmlformats.org/officeDocument/2006/relationships/image" Target="../media/image210.png"/><Relationship Id="rId4" Type="http://schemas.openxmlformats.org/officeDocument/2006/relationships/customXml" Target="../ink/ink37.xml"/></Relationships>
</file>

<file path=ppt/slides/_rels/slide5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1.gif"/><Relationship Id="rId7" Type="http://schemas.openxmlformats.org/officeDocument/2006/relationships/image" Target="../media/image220.png"/><Relationship Id="rId2" Type="http://schemas.openxmlformats.org/officeDocument/2006/relationships/image" Target="../media/image58.png"/><Relationship Id="rId1" Type="http://schemas.openxmlformats.org/officeDocument/2006/relationships/slideLayout" Target="../slideLayouts/slideLayout17.xml"/><Relationship Id="rId6" Type="http://schemas.openxmlformats.org/officeDocument/2006/relationships/customXml" Target="../ink/ink39.xml"/><Relationship Id="rId5" Type="http://schemas.openxmlformats.org/officeDocument/2006/relationships/image" Target="../media/image210.png"/><Relationship Id="rId4" Type="http://schemas.openxmlformats.org/officeDocument/2006/relationships/customXml" Target="../ink/ink38.xml"/></Relationships>
</file>

<file path=ppt/slides/_rels/slide6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1.gif"/><Relationship Id="rId7" Type="http://schemas.openxmlformats.org/officeDocument/2006/relationships/image" Target="../media/image220.png"/><Relationship Id="rId2" Type="http://schemas.openxmlformats.org/officeDocument/2006/relationships/image" Target="../media/image58.png"/><Relationship Id="rId1" Type="http://schemas.openxmlformats.org/officeDocument/2006/relationships/slideLayout" Target="../slideLayouts/slideLayout17.xml"/><Relationship Id="rId6" Type="http://schemas.openxmlformats.org/officeDocument/2006/relationships/customXml" Target="../ink/ink41.xml"/><Relationship Id="rId5" Type="http://schemas.openxmlformats.org/officeDocument/2006/relationships/image" Target="../media/image210.png"/><Relationship Id="rId4" Type="http://schemas.openxmlformats.org/officeDocument/2006/relationships/customXml" Target="../ink/ink40.xml"/></Relationships>
</file>

<file path=ppt/slides/_rels/slide61.xml.rels><?xml version="1.0" encoding="UTF-8" standalone="yes"?>
<Relationships xmlns="http://schemas.openxmlformats.org/package/2006/relationships"><Relationship Id="rId13" Type="http://schemas.openxmlformats.org/officeDocument/2006/relationships/customXml" Target="../ink/ink43.xml"/><Relationship Id="rId18" Type="http://schemas.openxmlformats.org/officeDocument/2006/relationships/image" Target="../media/image280.png"/><Relationship Id="rId26" Type="http://schemas.openxmlformats.org/officeDocument/2006/relationships/image" Target="../media/image210.png"/><Relationship Id="rId3" Type="http://schemas.microsoft.com/office/2007/relationships/hdphoto" Target="../media/hdphoto1.wdp"/><Relationship Id="rId21" Type="http://schemas.openxmlformats.org/officeDocument/2006/relationships/customXml" Target="../ink/ink47.xml"/><Relationship Id="rId12" Type="http://schemas.openxmlformats.org/officeDocument/2006/relationships/image" Target="../media/image250.png"/><Relationship Id="rId17" Type="http://schemas.openxmlformats.org/officeDocument/2006/relationships/customXml" Target="../ink/ink45.xml"/><Relationship Id="rId25" Type="http://schemas.openxmlformats.org/officeDocument/2006/relationships/customXml" Target="../ink/ink49.xml"/><Relationship Id="rId2" Type="http://schemas.openxmlformats.org/officeDocument/2006/relationships/image" Target="../media/image29.png"/><Relationship Id="rId16" Type="http://schemas.openxmlformats.org/officeDocument/2006/relationships/image" Target="../media/image270.png"/><Relationship Id="rId20" Type="http://schemas.openxmlformats.org/officeDocument/2006/relationships/image" Target="../media/image290.png"/><Relationship Id="rId29" Type="http://schemas.openxmlformats.org/officeDocument/2006/relationships/customXml" Target="../ink/ink51.xml"/><Relationship Id="rId1" Type="http://schemas.openxmlformats.org/officeDocument/2006/relationships/slideLayout" Target="../slideLayouts/slideLayout17.xml"/><Relationship Id="rId6" Type="http://schemas.openxmlformats.org/officeDocument/2006/relationships/customXml" Target="../ink/ink42.xml"/><Relationship Id="rId24" Type="http://schemas.openxmlformats.org/officeDocument/2006/relationships/image" Target="../media/image310.png"/><Relationship Id="rId32" Type="http://schemas.openxmlformats.org/officeDocument/2006/relationships/image" Target="../media/image39.emf"/><Relationship Id="rId5" Type="http://schemas.openxmlformats.org/officeDocument/2006/relationships/image" Target="../media/image32.png"/><Relationship Id="rId15" Type="http://schemas.openxmlformats.org/officeDocument/2006/relationships/customXml" Target="../ink/ink44.xml"/><Relationship Id="rId23" Type="http://schemas.openxmlformats.org/officeDocument/2006/relationships/customXml" Target="../ink/ink48.xml"/><Relationship Id="rId28" Type="http://schemas.openxmlformats.org/officeDocument/2006/relationships/image" Target="../media/image220.png"/><Relationship Id="rId19" Type="http://schemas.openxmlformats.org/officeDocument/2006/relationships/customXml" Target="../ink/ink46.xml"/><Relationship Id="rId31" Type="http://schemas.openxmlformats.org/officeDocument/2006/relationships/image" Target="../media/image57.png"/><Relationship Id="rId4" Type="http://schemas.openxmlformats.org/officeDocument/2006/relationships/image" Target="../media/image31.gif"/><Relationship Id="rId14" Type="http://schemas.openxmlformats.org/officeDocument/2006/relationships/image" Target="../media/image260.png"/><Relationship Id="rId22" Type="http://schemas.openxmlformats.org/officeDocument/2006/relationships/image" Target="../media/image240.png"/><Relationship Id="rId27" Type="http://schemas.openxmlformats.org/officeDocument/2006/relationships/customXml" Target="../ink/ink50.xml"/><Relationship Id="rId30" Type="http://schemas.openxmlformats.org/officeDocument/2006/relationships/image" Target="../media/image230.png"/></Relationships>
</file>

<file path=ppt/slides/_rels/slide62.xml.rels><?xml version="1.0" encoding="UTF-8" standalone="yes"?>
<Relationships xmlns="http://schemas.openxmlformats.org/package/2006/relationships"><Relationship Id="rId13" Type="http://schemas.openxmlformats.org/officeDocument/2006/relationships/image" Target="../media/image60.png"/><Relationship Id="rId18" Type="http://schemas.openxmlformats.org/officeDocument/2006/relationships/image" Target="../media/image220.png"/><Relationship Id="rId3" Type="http://schemas.openxmlformats.org/officeDocument/2006/relationships/customXml" Target="../ink/ink52.xml"/><Relationship Id="rId21" Type="http://schemas.openxmlformats.org/officeDocument/2006/relationships/image" Target="../media/image57.png"/><Relationship Id="rId12" Type="http://schemas.openxmlformats.org/officeDocument/2006/relationships/image" Target="../media/image59.png"/><Relationship Id="rId17" Type="http://schemas.openxmlformats.org/officeDocument/2006/relationships/customXml" Target="../ink/ink54.xml"/><Relationship Id="rId2" Type="http://schemas.openxmlformats.org/officeDocument/2006/relationships/notesSlide" Target="../notesSlides/notesSlide31.xml"/><Relationship Id="rId16" Type="http://schemas.openxmlformats.org/officeDocument/2006/relationships/image" Target="../media/image210.png"/><Relationship Id="rId20" Type="http://schemas.openxmlformats.org/officeDocument/2006/relationships/image" Target="../media/image230.png"/><Relationship Id="rId1" Type="http://schemas.openxmlformats.org/officeDocument/2006/relationships/slideLayout" Target="../slideLayouts/slideLayout17.xml"/><Relationship Id="rId11" Type="http://schemas.openxmlformats.org/officeDocument/2006/relationships/image" Target="../media/image310.png"/><Relationship Id="rId15" Type="http://schemas.openxmlformats.org/officeDocument/2006/relationships/customXml" Target="../ink/ink53.xml"/><Relationship Id="rId19" Type="http://schemas.openxmlformats.org/officeDocument/2006/relationships/customXml" Target="../ink/ink55.xml"/><Relationship Id="rId14" Type="http://schemas.openxmlformats.org/officeDocument/2006/relationships/image" Target="../media/image31.gif"/><Relationship Id="rId22"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31.gif"/><Relationship Id="rId5" Type="http://schemas.openxmlformats.org/officeDocument/2006/relationships/image" Target="../media/image51.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8" Type="http://schemas.openxmlformats.org/officeDocument/2006/relationships/customXml" Target="../ink/ink57.xml"/><Relationship Id="rId13" Type="http://schemas.openxmlformats.org/officeDocument/2006/relationships/image" Target="../media/image450.png"/><Relationship Id="rId18" Type="http://schemas.openxmlformats.org/officeDocument/2006/relationships/image" Target="../media/image32.png"/><Relationship Id="rId3" Type="http://schemas.openxmlformats.org/officeDocument/2006/relationships/image" Target="../media/image51.png"/><Relationship Id="rId7" Type="http://schemas.openxmlformats.org/officeDocument/2006/relationships/image" Target="../media/image420.png"/><Relationship Id="rId12" Type="http://schemas.openxmlformats.org/officeDocument/2006/relationships/customXml" Target="../ink/ink59.xml"/><Relationship Id="rId17" Type="http://schemas.openxmlformats.org/officeDocument/2006/relationships/image" Target="../media/image470.png"/><Relationship Id="rId2" Type="http://schemas.openxmlformats.org/officeDocument/2006/relationships/notesSlide" Target="../notesSlides/notesSlide33.xml"/><Relationship Id="rId16" Type="http://schemas.openxmlformats.org/officeDocument/2006/relationships/customXml" Target="../ink/ink61.xml"/><Relationship Id="rId1" Type="http://schemas.openxmlformats.org/officeDocument/2006/relationships/slideLayout" Target="../slideLayouts/slideLayout16.xml"/><Relationship Id="rId6" Type="http://schemas.openxmlformats.org/officeDocument/2006/relationships/customXml" Target="../ink/ink56.xml"/><Relationship Id="rId11" Type="http://schemas.openxmlformats.org/officeDocument/2006/relationships/image" Target="../media/image440.png"/><Relationship Id="rId5" Type="http://schemas.microsoft.com/office/2007/relationships/hdphoto" Target="../media/hdphoto1.wdp"/><Relationship Id="rId15" Type="http://schemas.openxmlformats.org/officeDocument/2006/relationships/image" Target="../media/image460.png"/><Relationship Id="rId10" Type="http://schemas.openxmlformats.org/officeDocument/2006/relationships/customXml" Target="../ink/ink58.xml"/><Relationship Id="rId19" Type="http://schemas.openxmlformats.org/officeDocument/2006/relationships/image" Target="../media/image31.gif"/><Relationship Id="rId4" Type="http://schemas.openxmlformats.org/officeDocument/2006/relationships/image" Target="../media/image29.png"/><Relationship Id="rId9" Type="http://schemas.openxmlformats.org/officeDocument/2006/relationships/image" Target="../media/image430.png"/><Relationship Id="rId14" Type="http://schemas.openxmlformats.org/officeDocument/2006/relationships/customXml" Target="../ink/ink60.xml"/></Relationships>
</file>

<file path=ppt/slides/_rels/slide67.xml.rels><?xml version="1.0" encoding="UTF-8" standalone="yes"?>
<Relationships xmlns="http://schemas.openxmlformats.org/package/2006/relationships"><Relationship Id="rId8" Type="http://schemas.openxmlformats.org/officeDocument/2006/relationships/customXml" Target="../ink/ink63.xml"/><Relationship Id="rId13" Type="http://schemas.openxmlformats.org/officeDocument/2006/relationships/image" Target="../media/image86.png"/><Relationship Id="rId18" Type="http://schemas.openxmlformats.org/officeDocument/2006/relationships/image" Target="../media/image32.png"/><Relationship Id="rId3" Type="http://schemas.openxmlformats.org/officeDocument/2006/relationships/image" Target="../media/image51.png"/><Relationship Id="rId7" Type="http://schemas.openxmlformats.org/officeDocument/2006/relationships/image" Target="../media/image830.png"/><Relationship Id="rId12" Type="http://schemas.openxmlformats.org/officeDocument/2006/relationships/customXml" Target="../ink/ink65.xml"/><Relationship Id="rId17" Type="http://schemas.openxmlformats.org/officeDocument/2006/relationships/image" Target="../media/image88.png"/><Relationship Id="rId2" Type="http://schemas.openxmlformats.org/officeDocument/2006/relationships/notesSlide" Target="../notesSlides/notesSlide34.xml"/><Relationship Id="rId16" Type="http://schemas.openxmlformats.org/officeDocument/2006/relationships/customXml" Target="../ink/ink67.xml"/><Relationship Id="rId1" Type="http://schemas.openxmlformats.org/officeDocument/2006/relationships/slideLayout" Target="../slideLayouts/slideLayout16.xml"/><Relationship Id="rId6" Type="http://schemas.openxmlformats.org/officeDocument/2006/relationships/customXml" Target="../ink/ink62.xml"/><Relationship Id="rId11" Type="http://schemas.openxmlformats.org/officeDocument/2006/relationships/image" Target="../media/image85.png"/><Relationship Id="rId5" Type="http://schemas.microsoft.com/office/2007/relationships/hdphoto" Target="../media/hdphoto1.wdp"/><Relationship Id="rId15" Type="http://schemas.openxmlformats.org/officeDocument/2006/relationships/image" Target="../media/image87.png"/><Relationship Id="rId10" Type="http://schemas.openxmlformats.org/officeDocument/2006/relationships/customXml" Target="../ink/ink64.xml"/><Relationship Id="rId19" Type="http://schemas.openxmlformats.org/officeDocument/2006/relationships/image" Target="../media/image31.gif"/><Relationship Id="rId4" Type="http://schemas.openxmlformats.org/officeDocument/2006/relationships/image" Target="../media/image29.png"/><Relationship Id="rId9" Type="http://schemas.openxmlformats.org/officeDocument/2006/relationships/image" Target="../media/image84.png"/><Relationship Id="rId14" Type="http://schemas.openxmlformats.org/officeDocument/2006/relationships/customXml" Target="../ink/ink66.xml"/></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16.xml"/><Relationship Id="rId5" Type="http://schemas.openxmlformats.org/officeDocument/2006/relationships/image" Target="../media/image32.png"/><Relationship Id="rId4" Type="http://schemas.openxmlformats.org/officeDocument/2006/relationships/image" Target="../media/image31.gif"/></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63.png"/><Relationship Id="rId4" Type="http://schemas.openxmlformats.org/officeDocument/2006/relationships/image" Target="../media/image31.gif"/></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4.jpe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4.jpeg"/><Relationship Id="rId1" Type="http://schemas.openxmlformats.org/officeDocument/2006/relationships/slideLayout" Target="../slideLayouts/slideLayout16.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image" Target="../media/image39.emf"/></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16.xml"/><Relationship Id="rId5" Type="http://schemas.openxmlformats.org/officeDocument/2006/relationships/image" Target="../media/image24.png"/><Relationship Id="rId4" Type="http://schemas.openxmlformats.org/officeDocument/2006/relationships/image" Target="../media/image7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6.xml"/><Relationship Id="rId6" Type="http://schemas.openxmlformats.org/officeDocument/2006/relationships/image" Target="../media/image89.png"/><Relationship Id="rId5" Type="http://schemas.openxmlformats.org/officeDocument/2006/relationships/image" Target="../media/image83.jpeg"/><Relationship Id="rId4" Type="http://schemas.openxmlformats.org/officeDocument/2006/relationships/image" Target="../media/image82.png"/></Relationships>
</file>

<file path=ppt/slides/_rels/slide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16.xml"/><Relationship Id="rId5" Type="http://schemas.openxmlformats.org/officeDocument/2006/relationships/image" Target="../media/image93.png"/><Relationship Id="rId4" Type="http://schemas.openxmlformats.org/officeDocument/2006/relationships/image" Target="../media/image92.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9.xml"/><Relationship Id="rId1" Type="http://schemas.openxmlformats.org/officeDocument/2006/relationships/slideLayout" Target="../slideLayouts/slideLayout16.xml"/><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98.png"/></Relationships>
</file>

<file path=ppt/slides/_rels/slide8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g"/><Relationship Id="rId1" Type="http://schemas.openxmlformats.org/officeDocument/2006/relationships/slideLayout" Target="../slideLayouts/slideLayout16.xml"/><Relationship Id="rId5" Type="http://schemas.openxmlformats.org/officeDocument/2006/relationships/image" Target="../media/image103.jpg"/><Relationship Id="rId4" Type="http://schemas.openxmlformats.org/officeDocument/2006/relationships/image" Target="../media/image102.jp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g"/><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png"/><Relationship Id="rId1" Type="http://schemas.openxmlformats.org/officeDocument/2006/relationships/slideLayout" Target="../slideLayouts/slideLayout16.xml"/><Relationship Id="rId5" Type="http://schemas.openxmlformats.org/officeDocument/2006/relationships/image" Target="../media/image116.jpg"/><Relationship Id="rId4" Type="http://schemas.openxmlformats.org/officeDocument/2006/relationships/image" Target="../media/image115.png"/></Relationships>
</file>

<file path=ppt/slides/_rels/slide10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6.xml"/><Relationship Id="rId4" Type="http://schemas.openxmlformats.org/officeDocument/2006/relationships/image" Target="../media/image119.png"/></Relationships>
</file>

<file path=ppt/slides/_rels/slide10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4.xml"/><Relationship Id="rId4" Type="http://schemas.openxmlformats.org/officeDocument/2006/relationships/image" Target="../media/image122.png"/></Relationships>
</file>

<file path=ppt/slides/_rels/slide102.xml.rels><?xml version="1.0" encoding="UTF-8" standalone="yes"?>
<Relationships xmlns="http://schemas.openxmlformats.org/package/2006/relationships"><Relationship Id="rId3" Type="http://schemas.openxmlformats.org/officeDocument/2006/relationships/hyperlink" Target="http://productspec.ul.com/document.php?id=XHEZ.C-AJ-1291" TargetMode="External"/><Relationship Id="rId2" Type="http://schemas.openxmlformats.org/officeDocument/2006/relationships/notesSlide" Target="../notesSlides/notesSlide43.xml"/><Relationship Id="rId1" Type="http://schemas.openxmlformats.org/officeDocument/2006/relationships/slideLayout" Target="../slideLayouts/slideLayout16.xml"/><Relationship Id="rId4" Type="http://schemas.openxmlformats.org/officeDocument/2006/relationships/image" Target="../media/image123.png"/></Relationships>
</file>

<file path=ppt/slides/_rels/slide10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6.xml"/><Relationship Id="rId1" Type="http://schemas.openxmlformats.org/officeDocument/2006/relationships/slideLayout" Target="../slideLayouts/slideLayout16.xml"/><Relationship Id="rId4" Type="http://schemas.openxmlformats.org/officeDocument/2006/relationships/image" Target="../media/image12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27.png"/><Relationship Id="rId1" Type="http://schemas.openxmlformats.org/officeDocument/2006/relationships/slideLayout" Target="../slideLayouts/slideLayout4.xml"/><Relationship Id="rId6" Type="http://schemas.openxmlformats.org/officeDocument/2006/relationships/image" Target="../media/image129.png"/><Relationship Id="rId5" Type="http://schemas.openxmlformats.org/officeDocument/2006/relationships/image" Target="../media/image128.emf"/><Relationship Id="rId4" Type="http://schemas.openxmlformats.org/officeDocument/2006/relationships/oleObject" Target="../embeddings/oleObject1.bin"/></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slideLayout" Target="../slideLayouts/slideLayout16.xml"/><Relationship Id="rId4" Type="http://schemas.openxmlformats.org/officeDocument/2006/relationships/image" Target="../media/image134.jpg"/></Relationships>
</file>

<file path=ppt/slides/_rels/slide12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7.xml"/><Relationship Id="rId1" Type="http://schemas.openxmlformats.org/officeDocument/2006/relationships/slideLayout" Target="../slideLayouts/slideLayout16.xml"/><Relationship Id="rId5" Type="http://schemas.openxmlformats.org/officeDocument/2006/relationships/image" Target="../media/image31.gif"/><Relationship Id="rId4" Type="http://schemas.microsoft.com/office/2007/relationships/hdphoto" Target="../media/hdphoto1.wdp"/></Relationships>
</file>

<file path=ppt/slides/_rels/slide12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16.xml"/><Relationship Id="rId6" Type="http://schemas.openxmlformats.org/officeDocument/2006/relationships/image" Target="../media/image40.jpeg"/><Relationship Id="rId5" Type="http://schemas.openxmlformats.org/officeDocument/2006/relationships/image" Target="../media/image31.gif"/><Relationship Id="rId4" Type="http://schemas.microsoft.com/office/2007/relationships/hdphoto" Target="../media/hdphoto1.wdp"/></Relationships>
</file>

<file path=ppt/slides/_rels/slide1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1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16.xml"/><Relationship Id="rId4" Type="http://schemas.openxmlformats.org/officeDocument/2006/relationships/image" Target="../media/image47.jpeg"/></Relationships>
</file>

<file path=ppt/slides/_rels/slide1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6.xml"/><Relationship Id="rId4" Type="http://schemas.openxmlformats.org/officeDocument/2006/relationships/image" Target="../media/image136.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16.xml"/></Relationships>
</file>

<file path=ppt/slides/_rels/slide129.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2.xml"/><Relationship Id="rId1" Type="http://schemas.openxmlformats.org/officeDocument/2006/relationships/slideLayout" Target="../slideLayouts/slideLayout16.xml"/></Relationships>
</file>

<file path=ppt/slides/_rels/slide1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3.xml"/><Relationship Id="rId1" Type="http://schemas.openxmlformats.org/officeDocument/2006/relationships/slideLayout" Target="../slideLayouts/slideLayout16.xml"/><Relationship Id="rId6" Type="http://schemas.openxmlformats.org/officeDocument/2006/relationships/image" Target="../media/image90.jpeg"/><Relationship Id="rId5" Type="http://schemas.openxmlformats.org/officeDocument/2006/relationships/image" Target="../media/image31.gif"/><Relationship Id="rId4" Type="http://schemas.microsoft.com/office/2007/relationships/hdphoto" Target="../media/hdphoto1.wdp"/></Relationships>
</file>

<file path=ppt/slides/_rels/slide132.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3.jpeg"/><Relationship Id="rId2" Type="http://schemas.openxmlformats.org/officeDocument/2006/relationships/notesSlide" Target="../notesSlides/notesSlide64.xml"/><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image" Target="../media/image90.jpeg"/><Relationship Id="rId4" Type="http://schemas.openxmlformats.org/officeDocument/2006/relationships/image" Target="../media/image142.jpeg"/></Relationships>
</file>

<file path=ppt/slides/_rels/slide13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16.xml"/></Relationships>
</file>

<file path=ppt/slides/_rels/slide135.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1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54.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153.png"/><Relationship Id="rId2" Type="http://schemas.openxmlformats.org/officeDocument/2006/relationships/image" Target="../media/image148.jpe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152.png"/><Relationship Id="rId5" Type="http://schemas.openxmlformats.org/officeDocument/2006/relationships/image" Target="../media/image149.jpeg"/><Relationship Id="rId10" Type="http://schemas.openxmlformats.org/officeDocument/2006/relationships/image" Target="../media/image151.png"/><Relationship Id="rId4" Type="http://schemas.openxmlformats.org/officeDocument/2006/relationships/image" Target="../media/image18.png"/><Relationship Id="rId9" Type="http://schemas.openxmlformats.org/officeDocument/2006/relationships/image" Target="../media/image150.jpeg"/></Relationships>
</file>

<file path=ppt/slides/_rels/slide138.xml.rels><?xml version="1.0" encoding="UTF-8" standalone="yes"?>
<Relationships xmlns="http://schemas.openxmlformats.org/package/2006/relationships"><Relationship Id="rId8" Type="http://schemas.openxmlformats.org/officeDocument/2006/relationships/image" Target="../media/image161.jp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jpeg"/><Relationship Id="rId1" Type="http://schemas.openxmlformats.org/officeDocument/2006/relationships/slideLayout" Target="../slideLayouts/slideLayout1.xml"/><Relationship Id="rId6" Type="http://schemas.openxmlformats.org/officeDocument/2006/relationships/image" Target="../media/image159.jpg"/><Relationship Id="rId5" Type="http://schemas.openxmlformats.org/officeDocument/2006/relationships/image" Target="../media/image158.png"/><Relationship Id="rId4" Type="http://schemas.openxmlformats.org/officeDocument/2006/relationships/image" Target="../media/image157.jpg"/><Relationship Id="rId9" Type="http://schemas.openxmlformats.org/officeDocument/2006/relationships/image" Target="../media/image162.jpeg"/></Relationships>
</file>

<file path=ppt/slides/_rels/slide1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3.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1.xml.rels><?xml version="1.0" encoding="UTF-8" standalone="yes"?>
<Relationships xmlns="http://schemas.openxmlformats.org/package/2006/relationships"><Relationship Id="rId3" Type="http://schemas.openxmlformats.org/officeDocument/2006/relationships/hyperlink" Target="mailto:gabby@FCIA.org" TargetMode="External"/><Relationship Id="rId7" Type="http://schemas.openxmlformats.org/officeDocument/2006/relationships/image" Target="../media/image12.png"/><Relationship Id="rId2" Type="http://schemas.openxmlformats.org/officeDocument/2006/relationships/image" Target="../media/image166.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hyperlink" Target="http://www.nfca-online.org/" TargetMode="External"/><Relationship Id="rId4" Type="http://schemas.openxmlformats.org/officeDocument/2006/relationships/hyperlink" Target="http://www.fcia.orgww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onference Title"/>
          <p:cNvSpPr txBox="1">
            <a:spLocks noGrp="1"/>
          </p:cNvSpPr>
          <p:nvPr>
            <p:ph type="title" idx="4294967295"/>
          </p:nvPr>
        </p:nvSpPr>
        <p:spPr>
          <a:xfrm>
            <a:off x="1618768" y="2164672"/>
            <a:ext cx="9572137" cy="1120854"/>
          </a:xfrm>
          <a:prstGeom prst="rect">
            <a:avLst/>
          </a:prstGeom>
        </p:spPr>
        <p:txBody>
          <a:bodyPr>
            <a:normAutofit fontScale="90000"/>
          </a:bodyPr>
          <a:lstStyle>
            <a:lvl1pPr algn="ctr">
              <a:defRPr sz="4900" spc="-272"/>
            </a:lvl1pPr>
          </a:lstStyle>
          <a:p>
            <a:r>
              <a:rPr lang="es-ES" dirty="0"/>
              <a:t>Rol de la protección pasiva contra incendios</a:t>
            </a:r>
            <a:endParaRPr dirty="0"/>
          </a:p>
        </p:txBody>
      </p:sp>
      <p:sp>
        <p:nvSpPr>
          <p:cNvPr id="257" name="Speaker and Institution"/>
          <p:cNvSpPr txBox="1"/>
          <p:nvPr/>
        </p:nvSpPr>
        <p:spPr>
          <a:xfrm>
            <a:off x="2426083" y="3463164"/>
            <a:ext cx="8322659" cy="8707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fontScale="92500" lnSpcReduction="10000"/>
          </a:bodyPr>
          <a:lstStyle>
            <a:lvl1pPr algn="ctr" defTabSz="758883">
              <a:lnSpc>
                <a:spcPct val="80000"/>
              </a:lnSpc>
              <a:defRPr sz="2988" spc="-166">
                <a:solidFill>
                  <a:srgbClr val="D72A34"/>
                </a:solidFill>
                <a:latin typeface="Montserrat Bold"/>
                <a:ea typeface="Montserrat Bold"/>
                <a:cs typeface="Montserrat Bold"/>
                <a:sym typeface="Montserrat Bold"/>
              </a:defRPr>
            </a:lvl1pPr>
          </a:lstStyle>
          <a:p>
            <a:r>
              <a:rPr lang="en-GB" dirty="0"/>
              <a:t>Dr Gabrielle Peck, </a:t>
            </a:r>
            <a:r>
              <a:rPr lang="en-GB" sz="1900" dirty="0"/>
              <a:t>BSc (Hons), Ph.D., MRSC, CChem</a:t>
            </a:r>
          </a:p>
          <a:p>
            <a:endParaRPr lang="en-GB" sz="1900" dirty="0"/>
          </a:p>
          <a:p>
            <a:r>
              <a:rPr lang="en-GB" sz="2990" b="1" dirty="0"/>
              <a:t>FCIA &amp; NFCA</a:t>
            </a:r>
          </a:p>
        </p:txBody>
      </p:sp>
      <p:pic>
        <p:nvPicPr>
          <p:cNvPr id="1026" name="Picture 2" descr="FCIA Home">
            <a:extLst>
              <a:ext uri="{FF2B5EF4-FFF2-40B4-BE49-F238E27FC236}">
                <a16:creationId xmlns:a16="http://schemas.microsoft.com/office/drawing/2014/main" id="{D60D273F-8DA8-A8F0-C588-AC06BBA9F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3612" y="4457158"/>
            <a:ext cx="2181225"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tional Fireproofing Contractors Association (NFCA) - Alltrin Limited">
            <a:extLst>
              <a:ext uri="{FF2B5EF4-FFF2-40B4-BE49-F238E27FC236}">
                <a16:creationId xmlns:a16="http://schemas.microsoft.com/office/drawing/2014/main" id="{BD96CB20-623F-E45B-7C02-94955F663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412" y="4466683"/>
            <a:ext cx="1905000" cy="904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dirty="0"/>
          </a:p>
        </p:txBody>
      </p:sp>
      <p:sp>
        <p:nvSpPr>
          <p:cNvPr id="260" name="Subtitle."/>
          <p:cNvSpPr txBox="1">
            <a:spLocks noGrp="1"/>
          </p:cNvSpPr>
          <p:nvPr>
            <p:ph type="title" idx="4294967295"/>
          </p:nvPr>
        </p:nvSpPr>
        <p:spPr>
          <a:xfrm>
            <a:off x="1257594" y="1860199"/>
            <a:ext cx="9454813" cy="1767123"/>
          </a:xfrm>
          <a:prstGeom prst="rect">
            <a:avLst/>
          </a:prstGeom>
        </p:spPr>
        <p:txBody>
          <a:bodyPr>
            <a:normAutofit/>
          </a:bodyPr>
          <a:lstStyle/>
          <a:p>
            <a:pPr algn="ctr" defTabSz="905174">
              <a:defRPr sz="3564" spc="-198"/>
            </a:pPr>
            <a:r>
              <a:rPr lang="es-ES" dirty="0">
                <a:solidFill>
                  <a:schemeClr val="accent1"/>
                </a:solidFill>
              </a:rPr>
              <a:t>Bienvenidos y gracias a los miembros, seguidores y amigos de FCIA y NFCA por su cálido apoyo.</a:t>
            </a:r>
            <a:endParaRPr dirty="0">
              <a:solidFill>
                <a:schemeClr val="accent1"/>
              </a:solidFill>
            </a:endParaRPr>
          </a:p>
        </p:txBody>
      </p:sp>
      <p:pic>
        <p:nvPicPr>
          <p:cNvPr id="2" name="Picture 2" descr="FCIA Home">
            <a:extLst>
              <a:ext uri="{FF2B5EF4-FFF2-40B4-BE49-F238E27FC236}">
                <a16:creationId xmlns:a16="http://schemas.microsoft.com/office/drawing/2014/main" id="{ED721956-14BF-BFFB-9003-E5DDC1DD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4925" y="3707165"/>
            <a:ext cx="3509671" cy="14713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National Fireproofing Contractors Association (NFCA) - Alltrin Limited">
            <a:extLst>
              <a:ext uri="{FF2B5EF4-FFF2-40B4-BE49-F238E27FC236}">
                <a16:creationId xmlns:a16="http://schemas.microsoft.com/office/drawing/2014/main" id="{204A913F-903E-0878-2E9A-095C9FEA5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5023" y="3592502"/>
            <a:ext cx="3077372" cy="14617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76B7-23FB-05DF-38C7-28445A66861F}"/>
              </a:ext>
            </a:extLst>
          </p:cNvPr>
          <p:cNvSpPr>
            <a:spLocks noGrp="1"/>
          </p:cNvSpPr>
          <p:nvPr>
            <p:ph type="title"/>
          </p:nvPr>
        </p:nvSpPr>
        <p:spPr>
          <a:xfrm>
            <a:off x="1019236" y="245942"/>
            <a:ext cx="11124229" cy="6463193"/>
          </a:xfrm>
        </p:spPr>
        <p:txBody>
          <a:bodyPr>
            <a:normAutofit fontScale="90000"/>
          </a:bodyPr>
          <a:lstStyle/>
          <a:p>
            <a:r>
              <a:rPr lang="es-ES" sz="3600" b="1" dirty="0"/>
              <a:t>La toxicidad del humo es la principal causa de muerte en los incendios</a:t>
            </a:r>
            <a:br>
              <a:rPr lang="es-ES" sz="3600" b="1" dirty="0"/>
            </a:br>
            <a:r>
              <a:rPr lang="es-ES" sz="3600" b="1" dirty="0"/>
              <a:t>.</a:t>
            </a: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n-GB" sz="3600" b="1" dirty="0"/>
              <a:t>Smoke toxicity is the leading cause of death in fire.</a:t>
            </a:r>
          </a:p>
        </p:txBody>
      </p:sp>
      <p:pic>
        <p:nvPicPr>
          <p:cNvPr id="4" name="Picture 3">
            <a:extLst>
              <a:ext uri="{FF2B5EF4-FFF2-40B4-BE49-F238E27FC236}">
                <a16:creationId xmlns:a16="http://schemas.microsoft.com/office/drawing/2014/main" id="{57DDC3DC-E67A-4E60-0408-C35CB8B13D50}"/>
              </a:ext>
            </a:extLst>
          </p:cNvPr>
          <p:cNvPicPr>
            <a:picLocks noChangeAspect="1"/>
          </p:cNvPicPr>
          <p:nvPr/>
        </p:nvPicPr>
        <p:blipFill>
          <a:blip r:embed="rId2"/>
          <a:stretch>
            <a:fillRect/>
          </a:stretch>
        </p:blipFill>
        <p:spPr>
          <a:xfrm>
            <a:off x="737833" y="782625"/>
            <a:ext cx="8388694" cy="5471366"/>
          </a:xfrm>
          <a:prstGeom prst="rect">
            <a:avLst/>
          </a:prstGeom>
        </p:spPr>
      </p:pic>
      <p:sp>
        <p:nvSpPr>
          <p:cNvPr id="5" name="TextBox 4">
            <a:extLst>
              <a:ext uri="{FF2B5EF4-FFF2-40B4-BE49-F238E27FC236}">
                <a16:creationId xmlns:a16="http://schemas.microsoft.com/office/drawing/2014/main" id="{97BB78EC-2B06-D49D-FBED-691C6B34E2D7}"/>
              </a:ext>
            </a:extLst>
          </p:cNvPr>
          <p:cNvSpPr txBox="1"/>
          <p:nvPr/>
        </p:nvSpPr>
        <p:spPr>
          <a:xfrm>
            <a:off x="9473516" y="6488668"/>
            <a:ext cx="2865566" cy="369332"/>
          </a:xfrm>
          <a:prstGeom prst="rect">
            <a:avLst/>
          </a:prstGeom>
          <a:noFill/>
        </p:spPr>
        <p:txBody>
          <a:bodyPr wrap="square" rtlCol="0">
            <a:spAutoFit/>
          </a:bodyPr>
          <a:lstStyle/>
          <a:p>
            <a:r>
              <a:rPr lang="en-GB" dirty="0"/>
              <a:t>UK Gov. </a:t>
            </a:r>
            <a:r>
              <a:rPr lang="en-GB" dirty="0" err="1"/>
              <a:t>Estadisticas</a:t>
            </a:r>
            <a:endParaRPr lang="en-GB" dirty="0"/>
          </a:p>
        </p:txBody>
      </p:sp>
      <p:grpSp>
        <p:nvGrpSpPr>
          <p:cNvPr id="6" name="Group 5">
            <a:extLst>
              <a:ext uri="{FF2B5EF4-FFF2-40B4-BE49-F238E27FC236}">
                <a16:creationId xmlns:a16="http://schemas.microsoft.com/office/drawing/2014/main" id="{6658AB66-82F5-56AA-7A39-F8C4F2002ED7}"/>
              </a:ext>
            </a:extLst>
          </p:cNvPr>
          <p:cNvGrpSpPr/>
          <p:nvPr/>
        </p:nvGrpSpPr>
        <p:grpSpPr>
          <a:xfrm>
            <a:off x="9126527" y="932984"/>
            <a:ext cx="2813091" cy="1987238"/>
            <a:chOff x="9126527" y="932984"/>
            <a:chExt cx="2813091" cy="1987238"/>
          </a:xfrm>
        </p:grpSpPr>
        <p:sp>
          <p:nvSpPr>
            <p:cNvPr id="3" name="TextBox 2">
              <a:extLst>
                <a:ext uri="{FF2B5EF4-FFF2-40B4-BE49-F238E27FC236}">
                  <a16:creationId xmlns:a16="http://schemas.microsoft.com/office/drawing/2014/main" id="{46122615-9B98-69BF-63EE-623FDF7B623B}"/>
                </a:ext>
              </a:extLst>
            </p:cNvPr>
            <p:cNvSpPr txBox="1"/>
            <p:nvPr/>
          </p:nvSpPr>
          <p:spPr>
            <a:xfrm>
              <a:off x="9126527" y="1750671"/>
              <a:ext cx="1933636" cy="1169551"/>
            </a:xfrm>
            <a:prstGeom prst="rect">
              <a:avLst/>
            </a:prstGeom>
            <a:noFill/>
          </p:spPr>
          <p:txBody>
            <a:bodyPr wrap="square" rtlCol="0">
              <a:spAutoFit/>
            </a:bodyPr>
            <a:lstStyle/>
            <a:p>
              <a:r>
                <a:rPr lang="es-ES" sz="1400" dirty="0"/>
                <a:t>Quemaduras</a:t>
              </a:r>
            </a:p>
            <a:p>
              <a:endParaRPr lang="es-ES" sz="1400" dirty="0"/>
            </a:p>
            <a:p>
              <a:r>
                <a:rPr lang="es-ES" sz="1400" dirty="0"/>
                <a:t>Otro</a:t>
              </a:r>
            </a:p>
            <a:p>
              <a:endParaRPr lang="es-ES" sz="1400" dirty="0"/>
            </a:p>
            <a:p>
              <a:r>
                <a:rPr lang="es-ES" sz="1400" dirty="0"/>
                <a:t>no especificado.</a:t>
              </a:r>
              <a:endParaRPr lang="en-GB" sz="1400" dirty="0"/>
            </a:p>
          </p:txBody>
        </p:sp>
        <p:sp>
          <p:nvSpPr>
            <p:cNvPr id="7" name="TextBox 6">
              <a:extLst>
                <a:ext uri="{FF2B5EF4-FFF2-40B4-BE49-F238E27FC236}">
                  <a16:creationId xmlns:a16="http://schemas.microsoft.com/office/drawing/2014/main" id="{B2A89D85-CCE3-6B31-9E17-607926C16C33}"/>
                </a:ext>
              </a:extLst>
            </p:cNvPr>
            <p:cNvSpPr txBox="1"/>
            <p:nvPr/>
          </p:nvSpPr>
          <p:spPr>
            <a:xfrm>
              <a:off x="9126527" y="932984"/>
              <a:ext cx="2813091" cy="523220"/>
            </a:xfrm>
            <a:prstGeom prst="rect">
              <a:avLst/>
            </a:prstGeom>
            <a:noFill/>
          </p:spPr>
          <p:txBody>
            <a:bodyPr wrap="square">
              <a:spAutoFit/>
            </a:bodyPr>
            <a:lstStyle/>
            <a:p>
              <a:r>
                <a:rPr lang="es-ES" sz="1400" dirty="0"/>
                <a:t>Vencido por gas, humo o humos tóxicos</a:t>
              </a:r>
            </a:p>
          </p:txBody>
        </p:sp>
        <p:sp>
          <p:nvSpPr>
            <p:cNvPr id="9" name="TextBox 8">
              <a:extLst>
                <a:ext uri="{FF2B5EF4-FFF2-40B4-BE49-F238E27FC236}">
                  <a16:creationId xmlns:a16="http://schemas.microsoft.com/office/drawing/2014/main" id="{F16B4E63-307E-48E4-0CF8-ECD13FAEFF26}"/>
                </a:ext>
              </a:extLst>
            </p:cNvPr>
            <p:cNvSpPr txBox="1"/>
            <p:nvPr/>
          </p:nvSpPr>
          <p:spPr>
            <a:xfrm>
              <a:off x="9126527" y="1339129"/>
              <a:ext cx="2498583" cy="523220"/>
            </a:xfrm>
            <a:prstGeom prst="rect">
              <a:avLst/>
            </a:prstGeom>
            <a:noFill/>
          </p:spPr>
          <p:txBody>
            <a:bodyPr wrap="square">
              <a:spAutoFit/>
            </a:bodyPr>
            <a:lstStyle/>
            <a:p>
              <a:r>
                <a:rPr lang="es-ES" sz="1400" dirty="0"/>
                <a:t>Combinación de quemaduras y vencido por gas/humo</a:t>
              </a:r>
              <a:endParaRPr lang="en-GB" sz="1400" dirty="0"/>
            </a:p>
          </p:txBody>
        </p:sp>
      </p:grpSp>
      <p:sp>
        <p:nvSpPr>
          <p:cNvPr id="8" name="TextBox 7">
            <a:extLst>
              <a:ext uri="{FF2B5EF4-FFF2-40B4-BE49-F238E27FC236}">
                <a16:creationId xmlns:a16="http://schemas.microsoft.com/office/drawing/2014/main" id="{26977266-2545-91FD-B000-8FE7A88A4AC2}"/>
              </a:ext>
            </a:extLst>
          </p:cNvPr>
          <p:cNvSpPr txBox="1"/>
          <p:nvPr/>
        </p:nvSpPr>
        <p:spPr>
          <a:xfrm>
            <a:off x="454289" y="2440340"/>
            <a:ext cx="369330" cy="17006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 </a:t>
            </a:r>
            <a:r>
              <a:rPr kumimoji="0" lang="en-GB" sz="1800" b="0" i="0" u="none" strike="noStrike" cap="none" spc="0" normalizeH="0" baseline="0" dirty="0" err="1">
                <a:ln>
                  <a:noFill/>
                </a:ln>
                <a:solidFill>
                  <a:srgbClr val="1F1F1F"/>
                </a:solidFill>
                <a:effectLst/>
                <a:uFillTx/>
                <a:latin typeface="+mj-lt"/>
                <a:ea typeface="+mj-ea"/>
                <a:cs typeface="+mj-cs"/>
                <a:sym typeface="Helvetica"/>
              </a:rPr>
              <a:t>Muertes</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2023892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76B7-23FB-05DF-38C7-28445A66861F}"/>
              </a:ext>
            </a:extLst>
          </p:cNvPr>
          <p:cNvSpPr>
            <a:spLocks noGrp="1"/>
          </p:cNvSpPr>
          <p:nvPr>
            <p:ph type="title"/>
          </p:nvPr>
        </p:nvSpPr>
        <p:spPr>
          <a:xfrm>
            <a:off x="1054181" y="107198"/>
            <a:ext cx="11887200" cy="1325563"/>
          </a:xfrm>
        </p:spPr>
        <p:txBody>
          <a:bodyPr>
            <a:normAutofit/>
          </a:bodyPr>
          <a:lstStyle/>
          <a:p>
            <a:r>
              <a:rPr lang="es-ES" sz="3200" b="1" dirty="0"/>
              <a:t>Estadísticas del Reino Unido: Lesiones no fatales en incendios</a:t>
            </a:r>
            <a:br>
              <a:rPr lang="es-ES" sz="3200" b="1" dirty="0"/>
            </a:br>
            <a:r>
              <a:rPr lang="en-GB" sz="3200" b="1" dirty="0"/>
              <a:t>UK Statistics: Non fatal injuries in fire</a:t>
            </a:r>
          </a:p>
        </p:txBody>
      </p:sp>
      <p:pic>
        <p:nvPicPr>
          <p:cNvPr id="10" name="Picture 9">
            <a:extLst>
              <a:ext uri="{FF2B5EF4-FFF2-40B4-BE49-F238E27FC236}">
                <a16:creationId xmlns:a16="http://schemas.microsoft.com/office/drawing/2014/main" id="{09DF6C94-083E-B74E-2CA4-C7A84BF3FB7C}"/>
              </a:ext>
            </a:extLst>
          </p:cNvPr>
          <p:cNvPicPr>
            <a:picLocks noChangeAspect="1"/>
          </p:cNvPicPr>
          <p:nvPr/>
        </p:nvPicPr>
        <p:blipFill>
          <a:blip r:embed="rId3"/>
          <a:stretch>
            <a:fillRect/>
          </a:stretch>
        </p:blipFill>
        <p:spPr>
          <a:xfrm>
            <a:off x="979347" y="1163791"/>
            <a:ext cx="8773395" cy="5722280"/>
          </a:xfrm>
          <a:prstGeom prst="rect">
            <a:avLst/>
          </a:prstGeom>
        </p:spPr>
      </p:pic>
      <p:sp>
        <p:nvSpPr>
          <p:cNvPr id="7" name="TextBox 6">
            <a:extLst>
              <a:ext uri="{FF2B5EF4-FFF2-40B4-BE49-F238E27FC236}">
                <a16:creationId xmlns:a16="http://schemas.microsoft.com/office/drawing/2014/main" id="{422EEDE0-41CF-B9AF-A6C3-DD85D5276E19}"/>
              </a:ext>
            </a:extLst>
          </p:cNvPr>
          <p:cNvSpPr txBox="1"/>
          <p:nvPr/>
        </p:nvSpPr>
        <p:spPr>
          <a:xfrm>
            <a:off x="9532553" y="798051"/>
            <a:ext cx="2659447" cy="2631490"/>
          </a:xfrm>
          <a:prstGeom prst="rect">
            <a:avLst/>
          </a:prstGeom>
          <a:noFill/>
        </p:spPr>
        <p:txBody>
          <a:bodyPr wrap="square">
            <a:spAutoFit/>
          </a:bodyPr>
          <a:lstStyle/>
          <a:p>
            <a:r>
              <a:rPr lang="en-GB" sz="1500" dirty="0" err="1"/>
              <a:t>Choque</a:t>
            </a:r>
            <a:r>
              <a:rPr lang="en-GB" sz="1500" dirty="0"/>
              <a:t> / </a:t>
            </a:r>
            <a:r>
              <a:rPr lang="en-GB" sz="1500" dirty="0" err="1"/>
              <a:t>choque</a:t>
            </a:r>
            <a:r>
              <a:rPr lang="en-GB" sz="1500" dirty="0"/>
              <a:t> </a:t>
            </a:r>
            <a:r>
              <a:rPr lang="en-GB" sz="1500" dirty="0" err="1"/>
              <a:t>anafiláctico</a:t>
            </a:r>
            <a:r>
              <a:rPr lang="en-GB" sz="1500" dirty="0"/>
              <a:t>  </a:t>
            </a:r>
          </a:p>
          <a:p>
            <a:endParaRPr lang="en-GB" sz="1500" dirty="0"/>
          </a:p>
          <a:p>
            <a:r>
              <a:rPr lang="en-GB" sz="1500" dirty="0" err="1"/>
              <a:t>Lesiones</a:t>
            </a:r>
            <a:r>
              <a:rPr lang="en-GB" sz="1500" dirty="0"/>
              <a:t> </a:t>
            </a:r>
            <a:r>
              <a:rPr lang="en-GB" sz="1500" dirty="0" err="1"/>
              <a:t>físicas</a:t>
            </a:r>
            <a:r>
              <a:rPr lang="en-GB" sz="1500" dirty="0"/>
              <a:t>  </a:t>
            </a:r>
          </a:p>
          <a:p>
            <a:endParaRPr lang="en-GB" sz="1500" dirty="0"/>
          </a:p>
          <a:p>
            <a:r>
              <a:rPr lang="en-GB" sz="1500" dirty="0" err="1"/>
              <a:t>Quemaduras</a:t>
            </a:r>
            <a:r>
              <a:rPr lang="en-GB" sz="1500" dirty="0"/>
              <a:t>  </a:t>
            </a:r>
          </a:p>
          <a:p>
            <a:endParaRPr lang="en-GB" sz="1500" dirty="0"/>
          </a:p>
          <a:p>
            <a:r>
              <a:rPr lang="en-GB" sz="1500" dirty="0" err="1"/>
              <a:t>Combinación</a:t>
            </a:r>
            <a:r>
              <a:rPr lang="en-GB" sz="1500" dirty="0"/>
              <a:t> de </a:t>
            </a:r>
            <a:r>
              <a:rPr lang="en-GB" sz="1500" dirty="0" err="1"/>
              <a:t>quemaduras</a:t>
            </a:r>
            <a:r>
              <a:rPr lang="en-GB" sz="1500" dirty="0"/>
              <a:t> y </a:t>
            </a:r>
            <a:r>
              <a:rPr lang="en-GB" sz="1500" dirty="0" err="1"/>
              <a:t>vencido</a:t>
            </a:r>
            <a:r>
              <a:rPr lang="en-GB" sz="1500" dirty="0"/>
              <a:t> </a:t>
            </a:r>
            <a:r>
              <a:rPr lang="en-GB" sz="1500" dirty="0" err="1"/>
              <a:t>por</a:t>
            </a:r>
            <a:r>
              <a:rPr lang="en-GB" sz="1500" dirty="0"/>
              <a:t> gas/</a:t>
            </a:r>
            <a:r>
              <a:rPr lang="en-GB" sz="1500" dirty="0" err="1"/>
              <a:t>humo</a:t>
            </a:r>
            <a:r>
              <a:rPr lang="en-GB" sz="1500" dirty="0"/>
              <a:t>  </a:t>
            </a:r>
          </a:p>
          <a:p>
            <a:endParaRPr lang="en-GB" sz="1500" dirty="0"/>
          </a:p>
          <a:p>
            <a:r>
              <a:rPr lang="en-GB" sz="1500" dirty="0" err="1"/>
              <a:t>Vencido</a:t>
            </a:r>
            <a:r>
              <a:rPr lang="en-GB" sz="1500" dirty="0"/>
              <a:t> </a:t>
            </a:r>
            <a:r>
              <a:rPr lang="en-GB" sz="1500" dirty="0" err="1"/>
              <a:t>por</a:t>
            </a:r>
            <a:r>
              <a:rPr lang="en-GB" sz="1500" dirty="0"/>
              <a:t> gas, </a:t>
            </a:r>
            <a:r>
              <a:rPr lang="en-GB" sz="1500" dirty="0" err="1"/>
              <a:t>humo</a:t>
            </a:r>
            <a:r>
              <a:rPr lang="en-GB" sz="1500" dirty="0"/>
              <a:t> o </a:t>
            </a:r>
            <a:r>
              <a:rPr lang="en-GB" sz="1500" dirty="0" err="1"/>
              <a:t>humos</a:t>
            </a:r>
            <a:r>
              <a:rPr lang="en-GB" sz="1500" dirty="0"/>
              <a:t> </a:t>
            </a:r>
            <a:r>
              <a:rPr lang="en-GB" sz="1500" dirty="0" err="1"/>
              <a:t>tóxicos</a:t>
            </a:r>
            <a:endParaRPr lang="en-GB" sz="1500" dirty="0"/>
          </a:p>
        </p:txBody>
      </p:sp>
      <p:sp>
        <p:nvSpPr>
          <p:cNvPr id="4" name="TextBox 3">
            <a:extLst>
              <a:ext uri="{FF2B5EF4-FFF2-40B4-BE49-F238E27FC236}">
                <a16:creationId xmlns:a16="http://schemas.microsoft.com/office/drawing/2014/main" id="{96A2DA16-D4FD-BEC6-51F7-C6200DC1807C}"/>
              </a:ext>
            </a:extLst>
          </p:cNvPr>
          <p:cNvSpPr txBox="1"/>
          <p:nvPr/>
        </p:nvSpPr>
        <p:spPr>
          <a:xfrm>
            <a:off x="610017" y="2556826"/>
            <a:ext cx="369330" cy="23879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n-GB" dirty="0" err="1"/>
              <a:t>Ingresos</a:t>
            </a:r>
            <a:r>
              <a:rPr lang="en-GB" dirty="0"/>
              <a:t> </a:t>
            </a:r>
            <a:r>
              <a:rPr lang="en-GB" dirty="0" err="1"/>
              <a:t>hospitalarios</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
        <p:nvSpPr>
          <p:cNvPr id="6" name="TextBox 5">
            <a:extLst>
              <a:ext uri="{FF2B5EF4-FFF2-40B4-BE49-F238E27FC236}">
                <a16:creationId xmlns:a16="http://schemas.microsoft.com/office/drawing/2014/main" id="{535735BC-2887-EA83-7C85-68C0FCAF6867}"/>
              </a:ext>
            </a:extLst>
          </p:cNvPr>
          <p:cNvSpPr txBox="1"/>
          <p:nvPr/>
        </p:nvSpPr>
        <p:spPr>
          <a:xfrm>
            <a:off x="9473516" y="6488668"/>
            <a:ext cx="2865566" cy="369332"/>
          </a:xfrm>
          <a:prstGeom prst="rect">
            <a:avLst/>
          </a:prstGeom>
          <a:noFill/>
        </p:spPr>
        <p:txBody>
          <a:bodyPr wrap="square" rtlCol="0">
            <a:spAutoFit/>
          </a:bodyPr>
          <a:lstStyle/>
          <a:p>
            <a:r>
              <a:rPr lang="en-GB" dirty="0"/>
              <a:t>UK Gov. </a:t>
            </a:r>
            <a:r>
              <a:rPr lang="en-GB" dirty="0" err="1"/>
              <a:t>Estadisticas</a:t>
            </a:r>
            <a:endParaRPr lang="en-GB" dirty="0"/>
          </a:p>
        </p:txBody>
      </p:sp>
    </p:spTree>
    <p:extLst>
      <p:ext uri="{BB962C8B-B14F-4D97-AF65-F5344CB8AC3E}">
        <p14:creationId xmlns:p14="http://schemas.microsoft.com/office/powerpoint/2010/main" val="210645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CE2702-B1A7-ED5B-59FA-D6437540977F}"/>
              </a:ext>
            </a:extLst>
          </p:cNvPr>
          <p:cNvSpPr>
            <a:spLocks noGrp="1"/>
          </p:cNvSpPr>
          <p:nvPr>
            <p:ph idx="1"/>
          </p:nvPr>
        </p:nvSpPr>
        <p:spPr>
          <a:xfrm>
            <a:off x="1028233" y="1860900"/>
            <a:ext cx="5417032" cy="4155789"/>
          </a:xfrm>
        </p:spPr>
        <p:txBody>
          <a:bodyPr>
            <a:normAutofit fontScale="77500" lnSpcReduction="20000"/>
          </a:bodyPr>
          <a:lstStyle/>
          <a:p>
            <a:pPr marL="0" indent="0" algn="ctr">
              <a:buNone/>
            </a:pPr>
            <a:r>
              <a:rPr lang="en-GB" dirty="0"/>
              <a:t>Structural deaths refer to civilian fatalities occurring in structure fires. </a:t>
            </a:r>
          </a:p>
          <a:p>
            <a:pPr marL="0" indent="0" algn="ctr">
              <a:buNone/>
            </a:pPr>
            <a:endParaRPr lang="en-GB" dirty="0"/>
          </a:p>
          <a:p>
            <a:pPr marL="0" indent="0" algn="ctr">
              <a:buNone/>
            </a:pPr>
            <a:r>
              <a:rPr lang="en-GB" dirty="0"/>
              <a:t>A structure fire is defined as any fire in or on a building or other structure, even if limited to contents. </a:t>
            </a:r>
          </a:p>
          <a:p>
            <a:pPr marL="0" indent="0" algn="ctr">
              <a:buNone/>
            </a:pPr>
            <a:endParaRPr lang="en-GB" dirty="0"/>
          </a:p>
          <a:p>
            <a:pPr marL="0" indent="0" algn="ctr">
              <a:buNone/>
            </a:pPr>
            <a:r>
              <a:rPr lang="en-GB" dirty="0"/>
              <a:t>These account for the majority of U.S. fire deaths, with home structure fires causing about 92% of them.</a:t>
            </a:r>
          </a:p>
        </p:txBody>
      </p:sp>
      <p:sp>
        <p:nvSpPr>
          <p:cNvPr id="6" name="TextBox 5">
            <a:extLst>
              <a:ext uri="{FF2B5EF4-FFF2-40B4-BE49-F238E27FC236}">
                <a16:creationId xmlns:a16="http://schemas.microsoft.com/office/drawing/2014/main" id="{F13A431B-2600-561B-AF61-8AE3997B2CFD}"/>
              </a:ext>
            </a:extLst>
          </p:cNvPr>
          <p:cNvSpPr txBox="1"/>
          <p:nvPr/>
        </p:nvSpPr>
        <p:spPr>
          <a:xfrm>
            <a:off x="143957" y="229684"/>
            <a:ext cx="7037727" cy="1246495"/>
          </a:xfrm>
          <a:prstGeom prst="rect">
            <a:avLst/>
          </a:prstGeom>
          <a:noFill/>
        </p:spPr>
        <p:txBody>
          <a:bodyPr wrap="square" rtlCol="0">
            <a:spAutoFit/>
          </a:bodyPr>
          <a:lstStyle/>
          <a:p>
            <a:pPr algn="ctr"/>
            <a:r>
              <a:rPr lang="en-GB" sz="2500" b="1" dirty="0"/>
              <a:t>NFPA: USA Fire statistics</a:t>
            </a:r>
          </a:p>
          <a:p>
            <a:pPr algn="ctr"/>
            <a:r>
              <a:rPr lang="en-GB" sz="2500" b="1" dirty="0"/>
              <a:t>Structural fires &amp; structural deaths </a:t>
            </a:r>
          </a:p>
          <a:p>
            <a:pPr algn="ctr"/>
            <a:r>
              <a:rPr lang="en-GB" sz="2500" b="1" u="sng" dirty="0"/>
              <a:t>Definitions:</a:t>
            </a:r>
          </a:p>
        </p:txBody>
      </p:sp>
      <p:sp>
        <p:nvSpPr>
          <p:cNvPr id="2" name="TextBox 1">
            <a:extLst>
              <a:ext uri="{FF2B5EF4-FFF2-40B4-BE49-F238E27FC236}">
                <a16:creationId xmlns:a16="http://schemas.microsoft.com/office/drawing/2014/main" id="{22DCBC00-692B-5586-8362-BA3B4A5C59FC}"/>
              </a:ext>
            </a:extLst>
          </p:cNvPr>
          <p:cNvSpPr txBox="1"/>
          <p:nvPr/>
        </p:nvSpPr>
        <p:spPr>
          <a:xfrm>
            <a:off x="5538818" y="124848"/>
            <a:ext cx="7043117" cy="1631216"/>
          </a:xfrm>
          <a:prstGeom prst="rect">
            <a:avLst/>
          </a:prstGeom>
          <a:noFill/>
        </p:spPr>
        <p:txBody>
          <a:bodyPr wrap="square" rtlCol="0">
            <a:spAutoFit/>
          </a:bodyPr>
          <a:lstStyle/>
          <a:p>
            <a:pPr algn="ctr"/>
            <a:r>
              <a:rPr lang="es-ES" sz="2500" b="1" dirty="0"/>
              <a:t>NFPA: Estadísticas de incendios en USA.  </a:t>
            </a:r>
          </a:p>
          <a:p>
            <a:pPr algn="ctr"/>
            <a:r>
              <a:rPr lang="es-ES" sz="2500" b="1" dirty="0"/>
              <a:t>Incendios estructurales y muertes estructurales  </a:t>
            </a:r>
          </a:p>
          <a:p>
            <a:pPr algn="ctr"/>
            <a:r>
              <a:rPr lang="es-ES" sz="2500" b="1" u="sng" dirty="0"/>
              <a:t>Definiciones:</a:t>
            </a:r>
            <a:endParaRPr lang="en-GB" sz="2500" b="1" u="sng" dirty="0"/>
          </a:p>
        </p:txBody>
      </p:sp>
      <p:sp>
        <p:nvSpPr>
          <p:cNvPr id="4" name="Content Placeholder 2">
            <a:extLst>
              <a:ext uri="{FF2B5EF4-FFF2-40B4-BE49-F238E27FC236}">
                <a16:creationId xmlns:a16="http://schemas.microsoft.com/office/drawing/2014/main" id="{1B23D6A1-FEDB-FA0C-39BC-97F4045FF0D2}"/>
              </a:ext>
            </a:extLst>
          </p:cNvPr>
          <p:cNvSpPr txBox="1">
            <a:spLocks/>
          </p:cNvSpPr>
          <p:nvPr/>
        </p:nvSpPr>
        <p:spPr>
          <a:xfrm>
            <a:off x="6818610" y="1766832"/>
            <a:ext cx="4904796" cy="434392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dirty="0"/>
              <a:t>Las muertes en incendios estructurales se refieren a las fatalidades civiles ocurridas en incendios en estructuras.</a:t>
            </a:r>
          </a:p>
          <a:p>
            <a:pPr marL="0" indent="0" algn="ctr">
              <a:buFont typeface="Arial" panose="020B0604020202020204" pitchFamily="34" charset="0"/>
              <a:buNone/>
            </a:pPr>
            <a:endParaRPr lang="es-ES" dirty="0"/>
          </a:p>
          <a:p>
            <a:pPr marL="0" indent="0" algn="ctr">
              <a:buFont typeface="Arial" panose="020B0604020202020204" pitchFamily="34" charset="0"/>
              <a:buNone/>
            </a:pPr>
            <a:r>
              <a:rPr lang="es-ES" dirty="0"/>
              <a:t>Un incendio estructural se define como cualquier incendio en o sobre un edificio u otra estructura, incluso si se limita a los contenidos.</a:t>
            </a:r>
          </a:p>
          <a:p>
            <a:pPr marL="0" indent="0" algn="ctr">
              <a:buFont typeface="Arial" panose="020B0604020202020204" pitchFamily="34" charset="0"/>
              <a:buNone/>
            </a:pPr>
            <a:endParaRPr lang="es-ES" dirty="0"/>
          </a:p>
          <a:p>
            <a:pPr marL="0" indent="0" algn="ctr">
              <a:buFont typeface="Arial" panose="020B0604020202020204" pitchFamily="34" charset="0"/>
              <a:buNone/>
            </a:pPr>
            <a:r>
              <a:rPr lang="es-ES" dirty="0"/>
              <a:t>Estos representan la mayoría de las muertes por incendios en EE.UU., con los incendios estructurales en hogares causando alrededor del 92%.</a:t>
            </a:r>
            <a:endParaRPr lang="en-GB" dirty="0"/>
          </a:p>
        </p:txBody>
      </p:sp>
    </p:spTree>
    <p:extLst>
      <p:ext uri="{BB962C8B-B14F-4D97-AF65-F5344CB8AC3E}">
        <p14:creationId xmlns:p14="http://schemas.microsoft.com/office/powerpoint/2010/main" val="366021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20922F-38E2-E8AA-B611-125E65D4687A}"/>
              </a:ext>
            </a:extLst>
          </p:cNvPr>
          <p:cNvSpPr txBox="1"/>
          <p:nvPr/>
        </p:nvSpPr>
        <p:spPr>
          <a:xfrm>
            <a:off x="118187" y="127850"/>
            <a:ext cx="6633659" cy="646331"/>
          </a:xfrm>
          <a:prstGeom prst="rect">
            <a:avLst/>
          </a:prstGeom>
          <a:noFill/>
        </p:spPr>
        <p:txBody>
          <a:bodyPr wrap="square" rtlCol="0">
            <a:spAutoFit/>
          </a:bodyPr>
          <a:lstStyle/>
          <a:p>
            <a:pPr algn="ctr"/>
            <a:r>
              <a:rPr lang="en-GB" b="1" dirty="0"/>
              <a:t>NFPA: USA Fire statistics</a:t>
            </a:r>
          </a:p>
          <a:p>
            <a:pPr algn="ctr"/>
            <a:r>
              <a:rPr lang="en-GB" b="1" dirty="0"/>
              <a:t>Structural fires &amp; structural deaths </a:t>
            </a:r>
          </a:p>
        </p:txBody>
      </p:sp>
      <p:pic>
        <p:nvPicPr>
          <p:cNvPr id="6" name="Picture 5">
            <a:extLst>
              <a:ext uri="{FF2B5EF4-FFF2-40B4-BE49-F238E27FC236}">
                <a16:creationId xmlns:a16="http://schemas.microsoft.com/office/drawing/2014/main" id="{E6C850FD-F8BB-E1E6-5285-470D7D7BB128}"/>
              </a:ext>
            </a:extLst>
          </p:cNvPr>
          <p:cNvPicPr>
            <a:picLocks noChangeAspect="1"/>
          </p:cNvPicPr>
          <p:nvPr/>
        </p:nvPicPr>
        <p:blipFill>
          <a:blip r:embed="rId2"/>
          <a:stretch>
            <a:fillRect/>
          </a:stretch>
        </p:blipFill>
        <p:spPr>
          <a:xfrm>
            <a:off x="1360322" y="674273"/>
            <a:ext cx="9471356" cy="6183727"/>
          </a:xfrm>
          <a:prstGeom prst="rect">
            <a:avLst/>
          </a:prstGeom>
        </p:spPr>
      </p:pic>
      <p:sp>
        <p:nvSpPr>
          <p:cNvPr id="5" name="TextBox 4">
            <a:extLst>
              <a:ext uri="{FF2B5EF4-FFF2-40B4-BE49-F238E27FC236}">
                <a16:creationId xmlns:a16="http://schemas.microsoft.com/office/drawing/2014/main" id="{D3FD0BA6-1EE3-C5E6-8412-6FBB36E8310B}"/>
              </a:ext>
            </a:extLst>
          </p:cNvPr>
          <p:cNvSpPr txBox="1"/>
          <p:nvPr/>
        </p:nvSpPr>
        <p:spPr>
          <a:xfrm>
            <a:off x="5369735" y="81928"/>
            <a:ext cx="6362962" cy="646331"/>
          </a:xfrm>
          <a:prstGeom prst="rect">
            <a:avLst/>
          </a:prstGeom>
          <a:noFill/>
        </p:spPr>
        <p:txBody>
          <a:bodyPr wrap="square">
            <a:spAutoFit/>
          </a:bodyPr>
          <a:lstStyle/>
          <a:p>
            <a:pPr algn="ctr"/>
            <a:r>
              <a:rPr lang="es-ES" sz="1800" b="1" dirty="0"/>
              <a:t>NFPA: Estadísticas de incendios en USA.  </a:t>
            </a:r>
          </a:p>
          <a:p>
            <a:pPr algn="ctr"/>
            <a:r>
              <a:rPr lang="es-ES" sz="1800" b="1" dirty="0"/>
              <a:t>Incendios estructurales y muertes estructurales  </a:t>
            </a:r>
          </a:p>
        </p:txBody>
      </p:sp>
      <p:grpSp>
        <p:nvGrpSpPr>
          <p:cNvPr id="2" name="Group 1">
            <a:extLst>
              <a:ext uri="{FF2B5EF4-FFF2-40B4-BE49-F238E27FC236}">
                <a16:creationId xmlns:a16="http://schemas.microsoft.com/office/drawing/2014/main" id="{7863C5BC-180A-9090-DFF8-0CEA7FAFF272}"/>
              </a:ext>
            </a:extLst>
          </p:cNvPr>
          <p:cNvGrpSpPr/>
          <p:nvPr/>
        </p:nvGrpSpPr>
        <p:grpSpPr>
          <a:xfrm>
            <a:off x="1175657" y="1580865"/>
            <a:ext cx="7664760" cy="5050274"/>
            <a:chOff x="1129064" y="1679876"/>
            <a:chExt cx="7664760" cy="5050274"/>
          </a:xfrm>
        </p:grpSpPr>
        <p:sp>
          <p:nvSpPr>
            <p:cNvPr id="3" name="TextBox 2">
              <a:extLst>
                <a:ext uri="{FF2B5EF4-FFF2-40B4-BE49-F238E27FC236}">
                  <a16:creationId xmlns:a16="http://schemas.microsoft.com/office/drawing/2014/main" id="{1150CD19-9C66-8755-8127-EFBE200B85C7}"/>
                </a:ext>
              </a:extLst>
            </p:cNvPr>
            <p:cNvSpPr txBox="1"/>
            <p:nvPr/>
          </p:nvSpPr>
          <p:spPr>
            <a:xfrm rot="16200000">
              <a:off x="131416" y="2677524"/>
              <a:ext cx="2364627" cy="369332"/>
            </a:xfrm>
            <a:prstGeom prst="rect">
              <a:avLst/>
            </a:prstGeom>
            <a:noFill/>
          </p:spPr>
          <p:txBody>
            <a:bodyPr wrap="square" rtlCol="0">
              <a:spAutoFit/>
            </a:bodyPr>
            <a:lstStyle/>
            <a:p>
              <a:r>
                <a:rPr lang="en-GB" dirty="0">
                  <a:solidFill>
                    <a:schemeClr val="tx1"/>
                  </a:solidFill>
                </a:rPr>
                <a:t>No. </a:t>
              </a:r>
              <a:r>
                <a:rPr lang="en-GB" dirty="0" err="1">
                  <a:solidFill>
                    <a:schemeClr val="tx1"/>
                  </a:solidFill>
                </a:rPr>
                <a:t>Incendios</a:t>
              </a:r>
              <a:r>
                <a:rPr lang="en-GB" dirty="0">
                  <a:solidFill>
                    <a:schemeClr val="tx1"/>
                  </a:solidFill>
                </a:rPr>
                <a:t> </a:t>
              </a:r>
            </a:p>
          </p:txBody>
        </p:sp>
        <p:sp>
          <p:nvSpPr>
            <p:cNvPr id="7" name="TextBox 6">
              <a:extLst>
                <a:ext uri="{FF2B5EF4-FFF2-40B4-BE49-F238E27FC236}">
                  <a16:creationId xmlns:a16="http://schemas.microsoft.com/office/drawing/2014/main" id="{A3C0A67E-82AC-5FE8-2B6B-DAC13730E46F}"/>
                </a:ext>
              </a:extLst>
            </p:cNvPr>
            <p:cNvSpPr txBox="1"/>
            <p:nvPr/>
          </p:nvSpPr>
          <p:spPr>
            <a:xfrm>
              <a:off x="6429197" y="6360818"/>
              <a:ext cx="2364627" cy="369332"/>
            </a:xfrm>
            <a:prstGeom prst="rect">
              <a:avLst/>
            </a:prstGeom>
            <a:noFill/>
          </p:spPr>
          <p:txBody>
            <a:bodyPr wrap="square" rtlCol="0">
              <a:spAutoFit/>
            </a:bodyPr>
            <a:lstStyle/>
            <a:p>
              <a:r>
                <a:rPr lang="en-GB" dirty="0" err="1">
                  <a:solidFill>
                    <a:srgbClr val="FFCC66"/>
                  </a:solidFill>
                </a:rPr>
                <a:t>Muertes</a:t>
              </a:r>
              <a:r>
                <a:rPr lang="en-GB" dirty="0">
                  <a:solidFill>
                    <a:srgbClr val="FFCC66"/>
                  </a:solidFill>
                </a:rPr>
                <a:t> </a:t>
              </a:r>
            </a:p>
          </p:txBody>
        </p:sp>
      </p:grpSp>
      <p:grpSp>
        <p:nvGrpSpPr>
          <p:cNvPr id="8" name="Group 7">
            <a:extLst>
              <a:ext uri="{FF2B5EF4-FFF2-40B4-BE49-F238E27FC236}">
                <a16:creationId xmlns:a16="http://schemas.microsoft.com/office/drawing/2014/main" id="{4276A145-80A2-7500-DD25-E12F62B801F1}"/>
              </a:ext>
            </a:extLst>
          </p:cNvPr>
          <p:cNvGrpSpPr/>
          <p:nvPr/>
        </p:nvGrpSpPr>
        <p:grpSpPr>
          <a:xfrm>
            <a:off x="4776416" y="2898208"/>
            <a:ext cx="6321105" cy="3687009"/>
            <a:chOff x="4577423" y="2844819"/>
            <a:chExt cx="6321105" cy="3687009"/>
          </a:xfrm>
        </p:grpSpPr>
        <p:sp>
          <p:nvSpPr>
            <p:cNvPr id="9" name="TextBox 8">
              <a:extLst>
                <a:ext uri="{FF2B5EF4-FFF2-40B4-BE49-F238E27FC236}">
                  <a16:creationId xmlns:a16="http://schemas.microsoft.com/office/drawing/2014/main" id="{5AD5E032-8B48-E6ED-7E0A-B957F0C5AE9D}"/>
                </a:ext>
              </a:extLst>
            </p:cNvPr>
            <p:cNvSpPr txBox="1"/>
            <p:nvPr/>
          </p:nvSpPr>
          <p:spPr>
            <a:xfrm>
              <a:off x="4577423" y="6162496"/>
              <a:ext cx="2364627" cy="369332"/>
            </a:xfrm>
            <a:prstGeom prst="rect">
              <a:avLst/>
            </a:prstGeom>
            <a:noFill/>
          </p:spPr>
          <p:txBody>
            <a:bodyPr wrap="square" rtlCol="0">
              <a:spAutoFit/>
            </a:bodyPr>
            <a:lstStyle/>
            <a:p>
              <a:r>
                <a:rPr lang="en-GB" dirty="0" err="1">
                  <a:solidFill>
                    <a:srgbClr val="0070C0"/>
                  </a:solidFill>
                </a:rPr>
                <a:t>Incendios</a:t>
              </a:r>
              <a:r>
                <a:rPr lang="en-GB" dirty="0">
                  <a:solidFill>
                    <a:srgbClr val="0070C0"/>
                  </a:solidFill>
                </a:rPr>
                <a:t> </a:t>
              </a:r>
            </a:p>
          </p:txBody>
        </p:sp>
        <p:sp>
          <p:nvSpPr>
            <p:cNvPr id="10" name="TextBox 9">
              <a:extLst>
                <a:ext uri="{FF2B5EF4-FFF2-40B4-BE49-F238E27FC236}">
                  <a16:creationId xmlns:a16="http://schemas.microsoft.com/office/drawing/2014/main" id="{4DC5BE73-8FA0-E699-43F5-A2FA69E1B116}"/>
                </a:ext>
              </a:extLst>
            </p:cNvPr>
            <p:cNvSpPr txBox="1"/>
            <p:nvPr/>
          </p:nvSpPr>
          <p:spPr>
            <a:xfrm rot="5400000">
              <a:off x="9531548" y="3842467"/>
              <a:ext cx="2364627" cy="369332"/>
            </a:xfrm>
            <a:prstGeom prst="rect">
              <a:avLst/>
            </a:prstGeom>
            <a:noFill/>
          </p:spPr>
          <p:txBody>
            <a:bodyPr wrap="square" rtlCol="0">
              <a:spAutoFit/>
            </a:bodyPr>
            <a:lstStyle/>
            <a:p>
              <a:r>
                <a:rPr lang="en-GB" dirty="0">
                  <a:solidFill>
                    <a:schemeClr val="tx1"/>
                  </a:solidFill>
                </a:rPr>
                <a:t>No. </a:t>
              </a:r>
              <a:r>
                <a:rPr lang="en-GB" dirty="0" err="1">
                  <a:solidFill>
                    <a:schemeClr val="tx1"/>
                  </a:solidFill>
                </a:rPr>
                <a:t>Muertes</a:t>
              </a:r>
              <a:r>
                <a:rPr lang="en-GB" dirty="0">
                  <a:solidFill>
                    <a:schemeClr val="tx1"/>
                  </a:solidFill>
                </a:rPr>
                <a:t> </a:t>
              </a:r>
            </a:p>
          </p:txBody>
        </p:sp>
      </p:grpSp>
    </p:spTree>
    <p:extLst>
      <p:ext uri="{BB962C8B-B14F-4D97-AF65-F5344CB8AC3E}">
        <p14:creationId xmlns:p14="http://schemas.microsoft.com/office/powerpoint/2010/main" val="4263251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A27DA0-EBBF-8B68-F999-086B8F7E60BE}"/>
              </a:ext>
            </a:extLst>
          </p:cNvPr>
          <p:cNvSpPr/>
          <p:nvPr/>
        </p:nvSpPr>
        <p:spPr>
          <a:xfrm>
            <a:off x="2322917" y="1658415"/>
            <a:ext cx="8212561" cy="1243811"/>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E6C850FD-F8BB-E1E6-5285-470D7D7BB128}"/>
              </a:ext>
            </a:extLst>
          </p:cNvPr>
          <p:cNvPicPr>
            <a:picLocks noChangeAspect="1"/>
          </p:cNvPicPr>
          <p:nvPr/>
        </p:nvPicPr>
        <p:blipFill>
          <a:blip r:embed="rId2"/>
          <a:stretch>
            <a:fillRect/>
          </a:stretch>
        </p:blipFill>
        <p:spPr>
          <a:xfrm>
            <a:off x="1287912" y="789451"/>
            <a:ext cx="9471356" cy="6183727"/>
          </a:xfrm>
          <a:prstGeom prst="rect">
            <a:avLst/>
          </a:prstGeom>
        </p:spPr>
      </p:pic>
      <p:sp>
        <p:nvSpPr>
          <p:cNvPr id="3" name="TextBox 2">
            <a:extLst>
              <a:ext uri="{FF2B5EF4-FFF2-40B4-BE49-F238E27FC236}">
                <a16:creationId xmlns:a16="http://schemas.microsoft.com/office/drawing/2014/main" id="{1FDF3320-E505-041E-5BD5-7C6520D79924}"/>
              </a:ext>
            </a:extLst>
          </p:cNvPr>
          <p:cNvSpPr txBox="1"/>
          <p:nvPr/>
        </p:nvSpPr>
        <p:spPr>
          <a:xfrm>
            <a:off x="118187" y="127850"/>
            <a:ext cx="6633659" cy="646331"/>
          </a:xfrm>
          <a:prstGeom prst="rect">
            <a:avLst/>
          </a:prstGeom>
          <a:noFill/>
        </p:spPr>
        <p:txBody>
          <a:bodyPr wrap="square" rtlCol="0">
            <a:spAutoFit/>
          </a:bodyPr>
          <a:lstStyle/>
          <a:p>
            <a:pPr algn="ctr"/>
            <a:r>
              <a:rPr lang="en-GB" b="1" dirty="0"/>
              <a:t>NFPA: USA Fire statistics</a:t>
            </a:r>
          </a:p>
          <a:p>
            <a:pPr algn="ctr"/>
            <a:r>
              <a:rPr lang="en-GB" b="1" dirty="0"/>
              <a:t>Structural fires &amp; structural deaths </a:t>
            </a:r>
          </a:p>
        </p:txBody>
      </p:sp>
      <p:sp>
        <p:nvSpPr>
          <p:cNvPr id="5" name="TextBox 4">
            <a:extLst>
              <a:ext uri="{FF2B5EF4-FFF2-40B4-BE49-F238E27FC236}">
                <a16:creationId xmlns:a16="http://schemas.microsoft.com/office/drawing/2014/main" id="{780625DC-BD08-C73A-7CCB-7564379A1BEE}"/>
              </a:ext>
            </a:extLst>
          </p:cNvPr>
          <p:cNvSpPr txBox="1"/>
          <p:nvPr/>
        </p:nvSpPr>
        <p:spPr>
          <a:xfrm>
            <a:off x="5369735" y="81928"/>
            <a:ext cx="6362962" cy="646331"/>
          </a:xfrm>
          <a:prstGeom prst="rect">
            <a:avLst/>
          </a:prstGeom>
          <a:noFill/>
        </p:spPr>
        <p:txBody>
          <a:bodyPr wrap="square">
            <a:spAutoFit/>
          </a:bodyPr>
          <a:lstStyle/>
          <a:p>
            <a:pPr algn="ctr"/>
            <a:r>
              <a:rPr lang="es-ES" sz="1800" b="1" dirty="0"/>
              <a:t>NFPA: Estadísticas de incendios en USA.  </a:t>
            </a:r>
          </a:p>
          <a:p>
            <a:pPr algn="ctr"/>
            <a:r>
              <a:rPr lang="es-ES" sz="1800" b="1" dirty="0"/>
              <a:t>Incendios estructurales y muertes estructurales  </a:t>
            </a:r>
          </a:p>
        </p:txBody>
      </p:sp>
      <p:grpSp>
        <p:nvGrpSpPr>
          <p:cNvPr id="9" name="Group 8">
            <a:extLst>
              <a:ext uri="{FF2B5EF4-FFF2-40B4-BE49-F238E27FC236}">
                <a16:creationId xmlns:a16="http://schemas.microsoft.com/office/drawing/2014/main" id="{A579D9E0-FD97-BF63-5429-76FDAA6BD5A2}"/>
              </a:ext>
            </a:extLst>
          </p:cNvPr>
          <p:cNvGrpSpPr/>
          <p:nvPr/>
        </p:nvGrpSpPr>
        <p:grpSpPr>
          <a:xfrm>
            <a:off x="4724305" y="6261807"/>
            <a:ext cx="4116112" cy="375395"/>
            <a:chOff x="4677712" y="6360818"/>
            <a:chExt cx="4116112" cy="375395"/>
          </a:xfrm>
        </p:grpSpPr>
        <p:sp>
          <p:nvSpPr>
            <p:cNvPr id="10" name="TextBox 9">
              <a:extLst>
                <a:ext uri="{FF2B5EF4-FFF2-40B4-BE49-F238E27FC236}">
                  <a16:creationId xmlns:a16="http://schemas.microsoft.com/office/drawing/2014/main" id="{ACD5B817-5F3B-C338-F9B9-622C86C4D518}"/>
                </a:ext>
              </a:extLst>
            </p:cNvPr>
            <p:cNvSpPr txBox="1"/>
            <p:nvPr/>
          </p:nvSpPr>
          <p:spPr>
            <a:xfrm>
              <a:off x="4677712" y="6366881"/>
              <a:ext cx="2364627" cy="369332"/>
            </a:xfrm>
            <a:prstGeom prst="rect">
              <a:avLst/>
            </a:prstGeom>
            <a:noFill/>
          </p:spPr>
          <p:txBody>
            <a:bodyPr wrap="square" rtlCol="0">
              <a:spAutoFit/>
            </a:bodyPr>
            <a:lstStyle/>
            <a:p>
              <a:r>
                <a:rPr lang="en-GB" dirty="0" err="1">
                  <a:solidFill>
                    <a:srgbClr val="0070C0"/>
                  </a:solidFill>
                </a:rPr>
                <a:t>Incendios</a:t>
              </a:r>
              <a:r>
                <a:rPr lang="en-GB" dirty="0">
                  <a:solidFill>
                    <a:srgbClr val="0070C0"/>
                  </a:solidFill>
                </a:rPr>
                <a:t> </a:t>
              </a:r>
            </a:p>
          </p:txBody>
        </p:sp>
        <p:sp>
          <p:nvSpPr>
            <p:cNvPr id="11" name="TextBox 10">
              <a:extLst>
                <a:ext uri="{FF2B5EF4-FFF2-40B4-BE49-F238E27FC236}">
                  <a16:creationId xmlns:a16="http://schemas.microsoft.com/office/drawing/2014/main" id="{E7BE5EA1-C8E0-FD9D-E474-32D0C4903D19}"/>
                </a:ext>
              </a:extLst>
            </p:cNvPr>
            <p:cNvSpPr txBox="1"/>
            <p:nvPr/>
          </p:nvSpPr>
          <p:spPr>
            <a:xfrm>
              <a:off x="6429197" y="6360818"/>
              <a:ext cx="2364627" cy="369332"/>
            </a:xfrm>
            <a:prstGeom prst="rect">
              <a:avLst/>
            </a:prstGeom>
            <a:noFill/>
          </p:spPr>
          <p:txBody>
            <a:bodyPr wrap="square" rtlCol="0">
              <a:spAutoFit/>
            </a:bodyPr>
            <a:lstStyle/>
            <a:p>
              <a:r>
                <a:rPr lang="en-GB" dirty="0" err="1">
                  <a:solidFill>
                    <a:srgbClr val="FFCC66"/>
                  </a:solidFill>
                </a:rPr>
                <a:t>Muertes</a:t>
              </a:r>
              <a:r>
                <a:rPr lang="en-GB" dirty="0">
                  <a:solidFill>
                    <a:srgbClr val="FFCC66"/>
                  </a:solidFill>
                </a:rPr>
                <a:t> </a:t>
              </a:r>
            </a:p>
          </p:txBody>
        </p:sp>
      </p:grpSp>
    </p:spTree>
    <p:extLst>
      <p:ext uri="{BB962C8B-B14F-4D97-AF65-F5344CB8AC3E}">
        <p14:creationId xmlns:p14="http://schemas.microsoft.com/office/powerpoint/2010/main" val="15797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C850FD-F8BB-E1E6-5285-470D7D7BB128}"/>
              </a:ext>
            </a:extLst>
          </p:cNvPr>
          <p:cNvPicPr>
            <a:picLocks noChangeAspect="1"/>
          </p:cNvPicPr>
          <p:nvPr/>
        </p:nvPicPr>
        <p:blipFill>
          <a:blip r:embed="rId2"/>
          <a:stretch>
            <a:fillRect/>
          </a:stretch>
        </p:blipFill>
        <p:spPr>
          <a:xfrm>
            <a:off x="1287912" y="789451"/>
            <a:ext cx="9471356" cy="6183727"/>
          </a:xfrm>
          <a:prstGeom prst="rect">
            <a:avLst/>
          </a:prstGeom>
        </p:spPr>
      </p:pic>
      <p:sp>
        <p:nvSpPr>
          <p:cNvPr id="2" name="Rectangle 1">
            <a:extLst>
              <a:ext uri="{FF2B5EF4-FFF2-40B4-BE49-F238E27FC236}">
                <a16:creationId xmlns:a16="http://schemas.microsoft.com/office/drawing/2014/main" id="{15A27DA0-EBBF-8B68-F999-086B8F7E60BE}"/>
              </a:ext>
            </a:extLst>
          </p:cNvPr>
          <p:cNvSpPr/>
          <p:nvPr/>
        </p:nvSpPr>
        <p:spPr>
          <a:xfrm>
            <a:off x="8727790" y="1658416"/>
            <a:ext cx="889176" cy="398564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35EB7E66-201A-179C-8DD4-9DAA100CE35E}"/>
              </a:ext>
            </a:extLst>
          </p:cNvPr>
          <p:cNvSpPr txBox="1"/>
          <p:nvPr/>
        </p:nvSpPr>
        <p:spPr>
          <a:xfrm>
            <a:off x="118187" y="127850"/>
            <a:ext cx="6633659" cy="646331"/>
          </a:xfrm>
          <a:prstGeom prst="rect">
            <a:avLst/>
          </a:prstGeom>
          <a:noFill/>
        </p:spPr>
        <p:txBody>
          <a:bodyPr wrap="square" rtlCol="0">
            <a:spAutoFit/>
          </a:bodyPr>
          <a:lstStyle/>
          <a:p>
            <a:pPr algn="ctr"/>
            <a:r>
              <a:rPr lang="en-GB" b="1" dirty="0"/>
              <a:t>NFPA: USA Fire statistics</a:t>
            </a:r>
          </a:p>
          <a:p>
            <a:pPr algn="ctr"/>
            <a:r>
              <a:rPr lang="en-GB" b="1" dirty="0"/>
              <a:t>Structural fires &amp; structural deaths </a:t>
            </a:r>
          </a:p>
        </p:txBody>
      </p:sp>
      <p:sp>
        <p:nvSpPr>
          <p:cNvPr id="7" name="TextBox 6">
            <a:extLst>
              <a:ext uri="{FF2B5EF4-FFF2-40B4-BE49-F238E27FC236}">
                <a16:creationId xmlns:a16="http://schemas.microsoft.com/office/drawing/2014/main" id="{596CD7E9-7595-CCE0-1B48-DC3F1645A9CA}"/>
              </a:ext>
            </a:extLst>
          </p:cNvPr>
          <p:cNvSpPr txBox="1"/>
          <p:nvPr/>
        </p:nvSpPr>
        <p:spPr>
          <a:xfrm>
            <a:off x="5369735" y="81928"/>
            <a:ext cx="6362962" cy="646331"/>
          </a:xfrm>
          <a:prstGeom prst="rect">
            <a:avLst/>
          </a:prstGeom>
          <a:noFill/>
        </p:spPr>
        <p:txBody>
          <a:bodyPr wrap="square">
            <a:spAutoFit/>
          </a:bodyPr>
          <a:lstStyle/>
          <a:p>
            <a:pPr algn="ctr"/>
            <a:r>
              <a:rPr lang="es-ES" sz="1800" b="1" dirty="0"/>
              <a:t>NFPA: Estadísticas de incendios en USA.  </a:t>
            </a:r>
          </a:p>
          <a:p>
            <a:pPr algn="ctr"/>
            <a:r>
              <a:rPr lang="es-ES" sz="1800" b="1" dirty="0"/>
              <a:t>Incendios estructurales y muertes estructurales  </a:t>
            </a:r>
          </a:p>
        </p:txBody>
      </p:sp>
      <p:grpSp>
        <p:nvGrpSpPr>
          <p:cNvPr id="3" name="Group 2">
            <a:extLst>
              <a:ext uri="{FF2B5EF4-FFF2-40B4-BE49-F238E27FC236}">
                <a16:creationId xmlns:a16="http://schemas.microsoft.com/office/drawing/2014/main" id="{189E58B6-985E-8E1D-E15D-92E0890C3ADC}"/>
              </a:ext>
            </a:extLst>
          </p:cNvPr>
          <p:cNvGrpSpPr/>
          <p:nvPr/>
        </p:nvGrpSpPr>
        <p:grpSpPr>
          <a:xfrm>
            <a:off x="4736104" y="6261807"/>
            <a:ext cx="4104313" cy="391820"/>
            <a:chOff x="4689511" y="6360818"/>
            <a:chExt cx="4104313" cy="391820"/>
          </a:xfrm>
        </p:grpSpPr>
        <p:sp>
          <p:nvSpPr>
            <p:cNvPr id="10" name="TextBox 9">
              <a:extLst>
                <a:ext uri="{FF2B5EF4-FFF2-40B4-BE49-F238E27FC236}">
                  <a16:creationId xmlns:a16="http://schemas.microsoft.com/office/drawing/2014/main" id="{BA3C05B7-26CE-F381-345A-01F561582A92}"/>
                </a:ext>
              </a:extLst>
            </p:cNvPr>
            <p:cNvSpPr txBox="1"/>
            <p:nvPr/>
          </p:nvSpPr>
          <p:spPr>
            <a:xfrm>
              <a:off x="4689511" y="6383306"/>
              <a:ext cx="2364627" cy="369332"/>
            </a:xfrm>
            <a:prstGeom prst="rect">
              <a:avLst/>
            </a:prstGeom>
            <a:noFill/>
          </p:spPr>
          <p:txBody>
            <a:bodyPr wrap="square" rtlCol="0">
              <a:spAutoFit/>
            </a:bodyPr>
            <a:lstStyle/>
            <a:p>
              <a:r>
                <a:rPr lang="en-GB" dirty="0" err="1">
                  <a:solidFill>
                    <a:srgbClr val="0070C0"/>
                  </a:solidFill>
                </a:rPr>
                <a:t>Incendios</a:t>
              </a:r>
              <a:r>
                <a:rPr lang="en-GB" dirty="0">
                  <a:solidFill>
                    <a:srgbClr val="0070C0"/>
                  </a:solidFill>
                </a:rPr>
                <a:t> </a:t>
              </a:r>
            </a:p>
          </p:txBody>
        </p:sp>
        <p:sp>
          <p:nvSpPr>
            <p:cNvPr id="11" name="TextBox 10">
              <a:extLst>
                <a:ext uri="{FF2B5EF4-FFF2-40B4-BE49-F238E27FC236}">
                  <a16:creationId xmlns:a16="http://schemas.microsoft.com/office/drawing/2014/main" id="{BED75422-734C-B35E-FDDC-EDFA4A56082B}"/>
                </a:ext>
              </a:extLst>
            </p:cNvPr>
            <p:cNvSpPr txBox="1"/>
            <p:nvPr/>
          </p:nvSpPr>
          <p:spPr>
            <a:xfrm>
              <a:off x="6429197" y="6360818"/>
              <a:ext cx="2364627" cy="369332"/>
            </a:xfrm>
            <a:prstGeom prst="rect">
              <a:avLst/>
            </a:prstGeom>
            <a:noFill/>
          </p:spPr>
          <p:txBody>
            <a:bodyPr wrap="square" rtlCol="0">
              <a:spAutoFit/>
            </a:bodyPr>
            <a:lstStyle/>
            <a:p>
              <a:r>
                <a:rPr lang="en-GB" dirty="0" err="1">
                  <a:solidFill>
                    <a:srgbClr val="FFCC66"/>
                  </a:solidFill>
                </a:rPr>
                <a:t>Muertes</a:t>
              </a:r>
              <a:r>
                <a:rPr lang="en-GB" dirty="0">
                  <a:solidFill>
                    <a:srgbClr val="FFCC66"/>
                  </a:solidFill>
                </a:rPr>
                <a:t> </a:t>
              </a:r>
            </a:p>
          </p:txBody>
        </p:sp>
      </p:grpSp>
    </p:spTree>
    <p:extLst>
      <p:ext uri="{BB962C8B-B14F-4D97-AF65-F5344CB8AC3E}">
        <p14:creationId xmlns:p14="http://schemas.microsoft.com/office/powerpoint/2010/main" val="87623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A53A-F328-56DA-7FDF-18F11F62B8F1}"/>
              </a:ext>
            </a:extLst>
          </p:cNvPr>
          <p:cNvSpPr>
            <a:spLocks noGrp="1"/>
          </p:cNvSpPr>
          <p:nvPr>
            <p:ph type="title"/>
          </p:nvPr>
        </p:nvSpPr>
        <p:spPr>
          <a:xfrm>
            <a:off x="1959881" y="1130396"/>
            <a:ext cx="10515600" cy="1325563"/>
          </a:xfrm>
        </p:spPr>
        <p:txBody>
          <a:bodyPr>
            <a:normAutofit fontScale="90000"/>
          </a:bodyPr>
          <a:lstStyle/>
          <a:p>
            <a:br>
              <a:rPr lang="en-GB" sz="6000" b="1" dirty="0"/>
            </a:br>
            <a:r>
              <a:rPr lang="es-ES" sz="6000" b="1" dirty="0"/>
              <a:t>Este no es un problema nuevo…</a:t>
            </a:r>
            <a:br>
              <a:rPr lang="es-ES" sz="6000" b="1" dirty="0"/>
            </a:br>
            <a:br>
              <a:rPr lang="es-ES" sz="6000" b="1" dirty="0"/>
            </a:br>
            <a:r>
              <a:rPr lang="en-GB" sz="6000" b="1" dirty="0"/>
              <a:t>This isn’t a new problem…</a:t>
            </a:r>
          </a:p>
        </p:txBody>
      </p:sp>
    </p:spTree>
    <p:extLst>
      <p:ext uri="{BB962C8B-B14F-4D97-AF65-F5344CB8AC3E}">
        <p14:creationId xmlns:p14="http://schemas.microsoft.com/office/powerpoint/2010/main" val="1934662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19234" y="274637"/>
            <a:ext cx="10563165" cy="1325563"/>
          </a:xfrm>
        </p:spPr>
        <p:txBody>
          <a:bodyPr/>
          <a:lstStyle/>
          <a:p>
            <a:r>
              <a:rPr lang="en-GB" dirty="0"/>
              <a:t>Daeyeonggak Hotel Fire, Seoul, South Korea</a:t>
            </a:r>
            <a:br>
              <a:rPr lang="en-GB" dirty="0"/>
            </a:br>
            <a:r>
              <a:rPr lang="en-GB" sz="2000" dirty="0"/>
              <a:t>25</a:t>
            </a:r>
            <a:r>
              <a:rPr lang="en-GB" sz="2000" baseline="30000" dirty="0"/>
              <a:t>th</a:t>
            </a:r>
            <a:r>
              <a:rPr lang="en-GB" sz="2000" dirty="0"/>
              <a:t> Dec. 1971</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19235" y="1588930"/>
            <a:ext cx="2676201" cy="4813882"/>
          </a:xfrm>
        </p:spPr>
        <p:txBody>
          <a:bodyPr>
            <a:normAutofit fontScale="55000" lnSpcReduction="20000"/>
          </a:bodyPr>
          <a:lstStyle/>
          <a:p>
            <a:pPr marL="0" indent="0">
              <a:buNone/>
            </a:pPr>
            <a:r>
              <a:rPr lang="en-GB" dirty="0"/>
              <a:t>Cause: Propane gas explosion in a second-floor coffee shop.  </a:t>
            </a:r>
          </a:p>
          <a:p>
            <a:pPr marL="0" indent="0">
              <a:buNone/>
            </a:pPr>
            <a:endParaRPr lang="en-GB" dirty="0"/>
          </a:p>
          <a:p>
            <a:pPr marL="0" indent="0">
              <a:buNone/>
            </a:pPr>
            <a:r>
              <a:rPr lang="en-GB" dirty="0"/>
              <a:t>The blaze rapidly ascended the 22-story structure due to </a:t>
            </a:r>
            <a:r>
              <a:rPr lang="en-GB" b="1" dirty="0">
                <a:solidFill>
                  <a:srgbClr val="FF0000"/>
                </a:solidFill>
              </a:rPr>
              <a:t>combustible cladding </a:t>
            </a:r>
            <a:r>
              <a:rPr lang="en-GB" dirty="0"/>
              <a:t>and </a:t>
            </a:r>
            <a:r>
              <a:rPr lang="en-GB" b="1" dirty="0">
                <a:solidFill>
                  <a:srgbClr val="FF0000"/>
                </a:solidFill>
              </a:rPr>
              <a:t>absent sprinklers</a:t>
            </a:r>
            <a:r>
              <a:rPr lang="en-GB" dirty="0">
                <a:solidFill>
                  <a:srgbClr val="FF0000"/>
                </a:solidFill>
              </a:rPr>
              <a:t>; </a:t>
            </a:r>
            <a:r>
              <a:rPr lang="en-GB" b="1" dirty="0">
                <a:solidFill>
                  <a:srgbClr val="FF0000"/>
                </a:solidFill>
              </a:rPr>
              <a:t>smoke infiltrated stairwells</a:t>
            </a:r>
            <a:r>
              <a:rPr lang="en-GB" dirty="0"/>
              <a:t> and </a:t>
            </a:r>
            <a:r>
              <a:rPr lang="en-GB" b="1" dirty="0">
                <a:solidFill>
                  <a:srgbClr val="FF0000"/>
                </a:solidFill>
              </a:rPr>
              <a:t>upper-floor rooms</a:t>
            </a:r>
            <a:r>
              <a:rPr lang="en-GB" dirty="0"/>
              <a:t>, causing asphyxiation far from the origin. </a:t>
            </a:r>
          </a:p>
          <a:p>
            <a:pPr marL="0" indent="0">
              <a:buNone/>
            </a:pPr>
            <a:r>
              <a:rPr lang="en-GB" dirty="0"/>
              <a:t>Evacuation was chaotic amid poor exits.  </a:t>
            </a:r>
          </a:p>
          <a:p>
            <a:pPr marL="0" indent="0">
              <a:buNone/>
            </a:pPr>
            <a:endParaRPr lang="en-GB" b="1" dirty="0"/>
          </a:p>
          <a:p>
            <a:pPr marL="0" indent="0">
              <a:buNone/>
            </a:pPr>
            <a:r>
              <a:rPr lang="en-GB" b="1" dirty="0"/>
              <a:t>Casualties: 164 deaths (primarily smoke inhalation), 63 injured.</a:t>
            </a:r>
          </a:p>
          <a:p>
            <a:endParaRPr lang="en-GB" dirty="0"/>
          </a:p>
        </p:txBody>
      </p:sp>
      <p:pic>
        <p:nvPicPr>
          <p:cNvPr id="1026" name="Picture 2" descr="Daeyeonggak Hotel fire - Wikipedia">
            <a:extLst>
              <a:ext uri="{FF2B5EF4-FFF2-40B4-BE49-F238E27FC236}">
                <a16:creationId xmlns:a16="http://schemas.microsoft.com/office/drawing/2014/main" id="{4FD888BB-EAAD-6B22-C229-AD7A1AC5B3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9894" y="1588930"/>
            <a:ext cx="4578461" cy="456261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F8B0155C-46FD-1ADC-E7A1-25A5C82E4A8A}"/>
              </a:ext>
            </a:extLst>
          </p:cNvPr>
          <p:cNvSpPr txBox="1">
            <a:spLocks/>
          </p:cNvSpPr>
          <p:nvPr/>
        </p:nvSpPr>
        <p:spPr>
          <a:xfrm>
            <a:off x="8542813" y="1553927"/>
            <a:ext cx="3598392" cy="5348215"/>
          </a:xfrm>
          <a:prstGeom prst="rect">
            <a:avLst/>
          </a:prstGeom>
          <a:ln>
            <a:no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t>Causa: Explosión de gas propano en una cafetería del segundo piso.</a:t>
            </a:r>
          </a:p>
          <a:p>
            <a:endParaRPr lang="es-ES" dirty="0"/>
          </a:p>
          <a:p>
            <a:pPr marL="0" indent="0">
              <a:buNone/>
            </a:pPr>
            <a:r>
              <a:rPr lang="es-ES" dirty="0"/>
              <a:t>El incendio ascendió rápidamente por la estructura de 22 pisos debido al revestimiento </a:t>
            </a:r>
            <a:r>
              <a:rPr lang="es-ES" b="1" dirty="0">
                <a:solidFill>
                  <a:srgbClr val="FF0000"/>
                </a:solidFill>
              </a:rPr>
              <a:t>combustible y la ausencia de rociadores; el humo se infiltró en las escaleras y las habitaciones de los pisos superiores</a:t>
            </a:r>
            <a:r>
              <a:rPr lang="es-ES" dirty="0"/>
              <a:t>, causando asfixia lejos del origen.  </a:t>
            </a:r>
          </a:p>
          <a:p>
            <a:pPr marL="0" indent="0">
              <a:buNone/>
            </a:pPr>
            <a:r>
              <a:rPr lang="es-ES" dirty="0"/>
              <a:t>La evacuación fue caótica por las deficientes salidas.</a:t>
            </a:r>
          </a:p>
          <a:p>
            <a:endParaRPr lang="es-ES" dirty="0"/>
          </a:p>
          <a:p>
            <a:pPr marL="0" indent="0">
              <a:buNone/>
            </a:pPr>
            <a:r>
              <a:rPr lang="es-ES" b="1" dirty="0"/>
              <a:t>Bajas: 164 muertes (principalmente por inhalación de humo), 63 heridos.</a:t>
            </a:r>
            <a:endParaRPr lang="en-GB" b="1" dirty="0"/>
          </a:p>
        </p:txBody>
      </p:sp>
    </p:spTree>
    <p:extLst>
      <p:ext uri="{BB962C8B-B14F-4D97-AF65-F5344CB8AC3E}">
        <p14:creationId xmlns:p14="http://schemas.microsoft.com/office/powerpoint/2010/main" val="1605590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19234" y="274637"/>
            <a:ext cx="10563165" cy="1325563"/>
          </a:xfrm>
        </p:spPr>
        <p:txBody>
          <a:bodyPr/>
          <a:lstStyle/>
          <a:p>
            <a:r>
              <a:rPr lang="en-GB" dirty="0"/>
              <a:t>Daeyeonggak Hotel Fire, Seoul, South Korea</a:t>
            </a:r>
            <a:br>
              <a:rPr lang="en-GB" dirty="0"/>
            </a:br>
            <a:r>
              <a:rPr lang="en-GB" sz="2000" dirty="0"/>
              <a:t>25</a:t>
            </a:r>
            <a:r>
              <a:rPr lang="en-GB" sz="2000" baseline="30000" dirty="0"/>
              <a:t>th</a:t>
            </a:r>
            <a:r>
              <a:rPr lang="en-GB" sz="2000" dirty="0"/>
              <a:t> Dec. 1971</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19235" y="1588930"/>
            <a:ext cx="2676201" cy="4813882"/>
          </a:xfrm>
        </p:spPr>
        <p:txBody>
          <a:bodyPr>
            <a:normAutofit fontScale="55000" lnSpcReduction="20000"/>
          </a:bodyPr>
          <a:lstStyle/>
          <a:p>
            <a:pPr marL="0" indent="0">
              <a:buNone/>
            </a:pPr>
            <a:r>
              <a:rPr lang="en-GB" dirty="0"/>
              <a:t>Cause: Propane gas explosion in a second-floor coffee shop.  </a:t>
            </a:r>
          </a:p>
          <a:p>
            <a:pPr marL="0" indent="0">
              <a:buNone/>
            </a:pPr>
            <a:endParaRPr lang="en-GB" dirty="0"/>
          </a:p>
          <a:p>
            <a:pPr marL="0" indent="0">
              <a:buNone/>
            </a:pPr>
            <a:r>
              <a:rPr lang="en-GB" dirty="0"/>
              <a:t>The blaze rapidly ascended the 22-story structure due to </a:t>
            </a:r>
            <a:r>
              <a:rPr lang="en-GB" b="1" dirty="0">
                <a:solidFill>
                  <a:srgbClr val="FF0000"/>
                </a:solidFill>
              </a:rPr>
              <a:t>combustible cladding </a:t>
            </a:r>
            <a:r>
              <a:rPr lang="en-GB" dirty="0"/>
              <a:t>and </a:t>
            </a:r>
            <a:r>
              <a:rPr lang="en-GB" b="1" dirty="0">
                <a:solidFill>
                  <a:srgbClr val="FF0000"/>
                </a:solidFill>
              </a:rPr>
              <a:t>absent sprinklers</a:t>
            </a:r>
            <a:r>
              <a:rPr lang="en-GB" dirty="0">
                <a:solidFill>
                  <a:srgbClr val="FF0000"/>
                </a:solidFill>
              </a:rPr>
              <a:t>; </a:t>
            </a:r>
            <a:r>
              <a:rPr lang="en-GB" b="1" dirty="0">
                <a:solidFill>
                  <a:srgbClr val="FF0000"/>
                </a:solidFill>
              </a:rPr>
              <a:t>smoke infiltrated stairwells</a:t>
            </a:r>
            <a:r>
              <a:rPr lang="en-GB" dirty="0"/>
              <a:t> and </a:t>
            </a:r>
            <a:r>
              <a:rPr lang="en-GB" b="1" dirty="0">
                <a:solidFill>
                  <a:srgbClr val="FF0000"/>
                </a:solidFill>
              </a:rPr>
              <a:t>upper-floor rooms</a:t>
            </a:r>
            <a:r>
              <a:rPr lang="en-GB" dirty="0"/>
              <a:t>, causing asphyxiation far from the origin. </a:t>
            </a:r>
          </a:p>
          <a:p>
            <a:pPr marL="0" indent="0">
              <a:buNone/>
            </a:pPr>
            <a:r>
              <a:rPr lang="en-GB" dirty="0"/>
              <a:t>Evacuation was chaotic amid poor exits.  </a:t>
            </a:r>
          </a:p>
          <a:p>
            <a:pPr marL="0" indent="0">
              <a:buNone/>
            </a:pPr>
            <a:endParaRPr lang="en-GB" b="1" dirty="0"/>
          </a:p>
          <a:p>
            <a:pPr marL="0" indent="0">
              <a:buNone/>
            </a:pPr>
            <a:r>
              <a:rPr lang="en-GB" b="1" dirty="0"/>
              <a:t>Casualties: 164 deaths (primarily smoke inhalation), 63 injured.</a:t>
            </a:r>
          </a:p>
          <a:p>
            <a:endParaRPr lang="en-GB" dirty="0"/>
          </a:p>
        </p:txBody>
      </p:sp>
      <p:pic>
        <p:nvPicPr>
          <p:cNvPr id="1026" name="Picture 2" descr="Daeyeonggak Hotel fire - Wikipedia">
            <a:extLst>
              <a:ext uri="{FF2B5EF4-FFF2-40B4-BE49-F238E27FC236}">
                <a16:creationId xmlns:a16="http://schemas.microsoft.com/office/drawing/2014/main" id="{4FD888BB-EAAD-6B22-C229-AD7A1AC5B3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9894" y="1588930"/>
            <a:ext cx="4578461" cy="456261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F8B0155C-46FD-1ADC-E7A1-25A5C82E4A8A}"/>
              </a:ext>
            </a:extLst>
          </p:cNvPr>
          <p:cNvSpPr txBox="1">
            <a:spLocks/>
          </p:cNvSpPr>
          <p:nvPr/>
        </p:nvSpPr>
        <p:spPr>
          <a:xfrm>
            <a:off x="8542813" y="1553927"/>
            <a:ext cx="3598392" cy="5348215"/>
          </a:xfrm>
          <a:prstGeom prst="rect">
            <a:avLst/>
          </a:prstGeom>
          <a:ln>
            <a:no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t>Causa: Explosión de gas propano en una cafetería del segundo piso.</a:t>
            </a:r>
          </a:p>
          <a:p>
            <a:endParaRPr lang="es-ES" dirty="0"/>
          </a:p>
          <a:p>
            <a:pPr marL="0" indent="0">
              <a:buNone/>
            </a:pPr>
            <a:r>
              <a:rPr lang="es-ES" dirty="0"/>
              <a:t>El incendio ascendió rápidamente por la estructura de 22 pisos debido al revestimiento </a:t>
            </a:r>
            <a:r>
              <a:rPr lang="es-ES" b="1" dirty="0">
                <a:solidFill>
                  <a:srgbClr val="FF0000"/>
                </a:solidFill>
              </a:rPr>
              <a:t>combustible y la ausencia de rociadores; el humo se infiltró en las escaleras y las habitaciones de los pisos superiores</a:t>
            </a:r>
            <a:r>
              <a:rPr lang="es-ES" dirty="0"/>
              <a:t>, causando asfixia lejos del origen.  </a:t>
            </a:r>
          </a:p>
          <a:p>
            <a:pPr marL="0" indent="0">
              <a:buNone/>
            </a:pPr>
            <a:r>
              <a:rPr lang="es-ES" dirty="0"/>
              <a:t>La evacuación fue caótica por las deficientes salidas.</a:t>
            </a:r>
          </a:p>
          <a:p>
            <a:endParaRPr lang="es-ES" dirty="0"/>
          </a:p>
          <a:p>
            <a:pPr marL="0" indent="0">
              <a:buNone/>
            </a:pPr>
            <a:r>
              <a:rPr lang="es-ES" b="1" dirty="0"/>
              <a:t>Bajas: 164 muertes (principalmente por inhalación de humo), 63 heridos.</a:t>
            </a:r>
            <a:endParaRPr lang="en-GB" b="1" dirty="0"/>
          </a:p>
        </p:txBody>
      </p:sp>
      <p:sp>
        <p:nvSpPr>
          <p:cNvPr id="4" name="TextBox 3">
            <a:extLst>
              <a:ext uri="{FF2B5EF4-FFF2-40B4-BE49-F238E27FC236}">
                <a16:creationId xmlns:a16="http://schemas.microsoft.com/office/drawing/2014/main" id="{094B1738-3669-1954-E64D-239BF8C378D1}"/>
              </a:ext>
            </a:extLst>
          </p:cNvPr>
          <p:cNvSpPr txBox="1"/>
          <p:nvPr/>
        </p:nvSpPr>
        <p:spPr>
          <a:xfrm>
            <a:off x="3896392" y="1980229"/>
            <a:ext cx="4344856" cy="1200327"/>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 records to demonstrate inspection or compliance. </a:t>
            </a:r>
          </a:p>
          <a:p>
            <a:pPr algn="ctr"/>
            <a:r>
              <a:rPr lang="es-ES" dirty="0">
                <a:effectLst/>
              </a:rPr>
              <a:t>No hay registros que demuestren inspección o cumplimiento.</a:t>
            </a:r>
          </a:p>
        </p:txBody>
      </p:sp>
    </p:spTree>
    <p:extLst>
      <p:ext uri="{BB962C8B-B14F-4D97-AF65-F5344CB8AC3E}">
        <p14:creationId xmlns:p14="http://schemas.microsoft.com/office/powerpoint/2010/main" val="3674784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205610" y="274637"/>
            <a:ext cx="10376789" cy="1325563"/>
          </a:xfrm>
        </p:spPr>
        <p:txBody>
          <a:bodyPr>
            <a:normAutofit/>
          </a:bodyPr>
          <a:lstStyle/>
          <a:p>
            <a:r>
              <a:rPr lang="en-GB" dirty="0"/>
              <a:t>Siddharth Continental Hotel Fire, New Delhi, India</a:t>
            </a:r>
            <a:br>
              <a:rPr lang="en-GB" dirty="0"/>
            </a:br>
            <a:r>
              <a:rPr lang="en-GB" sz="2000" dirty="0"/>
              <a:t>23</a:t>
            </a:r>
            <a:r>
              <a:rPr lang="en-GB" sz="2000" baseline="30000" dirty="0"/>
              <a:t>rd</a:t>
            </a:r>
            <a:r>
              <a:rPr lang="en-GB" sz="2000" dirty="0"/>
              <a:t> Jan. 1986</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01763" y="1600200"/>
            <a:ext cx="3127597" cy="4813882"/>
          </a:xfrm>
        </p:spPr>
        <p:txBody>
          <a:bodyPr>
            <a:normAutofit fontScale="70000" lnSpcReduction="20000"/>
          </a:bodyPr>
          <a:lstStyle/>
          <a:p>
            <a:pPr marL="0" indent="0">
              <a:buNone/>
            </a:pPr>
            <a:r>
              <a:rPr lang="en-GB" dirty="0"/>
              <a:t>Cause: Electrical short circuit in basement banquet hall.  </a:t>
            </a:r>
          </a:p>
          <a:p>
            <a:pPr marL="0" indent="0">
              <a:buNone/>
            </a:pPr>
            <a:r>
              <a:rPr lang="en-GB" dirty="0"/>
              <a:t>Fire </a:t>
            </a:r>
            <a:r>
              <a:rPr lang="en-GB" b="1" dirty="0">
                <a:solidFill>
                  <a:srgbClr val="FF0000"/>
                </a:solidFill>
              </a:rPr>
              <a:t>propagated via service shafts </a:t>
            </a:r>
            <a:r>
              <a:rPr lang="en-GB" dirty="0"/>
              <a:t>to upper levels; </a:t>
            </a:r>
            <a:r>
              <a:rPr lang="en-GB" b="1" dirty="0">
                <a:solidFill>
                  <a:srgbClr val="FF0000"/>
                </a:solidFill>
              </a:rPr>
              <a:t>toxic smoke permeated guest rooms and atriums</a:t>
            </a:r>
            <a:r>
              <a:rPr lang="en-GB" dirty="0"/>
              <a:t>, suffocating occupants distant from flames. </a:t>
            </a:r>
          </a:p>
          <a:p>
            <a:pPr marL="0" indent="0">
              <a:buNone/>
            </a:pPr>
            <a:endParaRPr lang="en-GB" b="1" dirty="0"/>
          </a:p>
          <a:p>
            <a:pPr marL="0" indent="0">
              <a:buNone/>
            </a:pPr>
            <a:r>
              <a:rPr lang="en-GB" b="1" dirty="0"/>
              <a:t>Casualties: 38 deaths (mostly asphyxiation), 46 injured.</a:t>
            </a:r>
          </a:p>
          <a:p>
            <a:endParaRPr lang="en-GB" dirty="0"/>
          </a:p>
        </p:txBody>
      </p:sp>
      <p:pic>
        <p:nvPicPr>
          <p:cNvPr id="2050" name="Picture 2" descr="Siddharth Continental: Flames of death - India Today">
            <a:extLst>
              <a:ext uri="{FF2B5EF4-FFF2-40B4-BE49-F238E27FC236}">
                <a16:creationId xmlns:a16="http://schemas.microsoft.com/office/drawing/2014/main" id="{FC7CDB1A-2A3D-F2C6-7E5D-6CE52364D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940" y="1628724"/>
            <a:ext cx="3767066" cy="454573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A8EA2F87-2394-C1FF-0BCD-37A70B466381}"/>
              </a:ext>
            </a:extLst>
          </p:cNvPr>
          <p:cNvSpPr txBox="1">
            <a:spLocks/>
          </p:cNvSpPr>
          <p:nvPr/>
        </p:nvSpPr>
        <p:spPr>
          <a:xfrm>
            <a:off x="8053027" y="1499452"/>
            <a:ext cx="4082862" cy="51063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t>Causa: Cortocircuito eléctrico en el salón de banquetes del sótano.</a:t>
            </a:r>
          </a:p>
          <a:p>
            <a:pPr marL="0" indent="0">
              <a:buNone/>
            </a:pPr>
            <a:endParaRPr lang="es-ES" dirty="0"/>
          </a:p>
          <a:p>
            <a:pPr marL="0" indent="0">
              <a:buNone/>
            </a:pPr>
            <a:r>
              <a:rPr lang="es-ES" dirty="0"/>
              <a:t>El incendio se propagó a </a:t>
            </a:r>
            <a:r>
              <a:rPr lang="es-ES" b="1" dirty="0">
                <a:solidFill>
                  <a:srgbClr val="FF0000"/>
                </a:solidFill>
              </a:rPr>
              <a:t>través de los ductos de servicio</a:t>
            </a:r>
            <a:r>
              <a:rPr lang="es-ES" dirty="0"/>
              <a:t> a los niveles superiores; el humo </a:t>
            </a:r>
            <a:r>
              <a:rPr lang="es-ES" b="1" dirty="0">
                <a:solidFill>
                  <a:srgbClr val="FF0000"/>
                </a:solidFill>
              </a:rPr>
              <a:t>tóxico permeó las habitaciones de huéspedes y los </a:t>
            </a:r>
            <a:r>
              <a:rPr lang="es-ES" b="1" dirty="0" err="1">
                <a:solidFill>
                  <a:srgbClr val="FF0000"/>
                </a:solidFill>
              </a:rPr>
              <a:t>atriums</a:t>
            </a:r>
            <a:r>
              <a:rPr lang="es-ES" dirty="0"/>
              <a:t>, asfixiando a los ocupantes distantes de las llamas.</a:t>
            </a:r>
          </a:p>
          <a:p>
            <a:pPr marL="0" indent="0">
              <a:buNone/>
            </a:pPr>
            <a:endParaRPr lang="es-ES" dirty="0"/>
          </a:p>
          <a:p>
            <a:pPr marL="0" indent="0">
              <a:buNone/>
            </a:pPr>
            <a:r>
              <a:rPr lang="es-ES" b="1" dirty="0"/>
              <a:t>Bajas: 38 muertes (en su mayoría por asfixia), 46 heridos.</a:t>
            </a:r>
            <a:endParaRPr lang="en-GB" b="1" dirty="0"/>
          </a:p>
          <a:p>
            <a:endParaRPr lang="en-GB" dirty="0"/>
          </a:p>
        </p:txBody>
      </p:sp>
    </p:spTree>
    <p:extLst>
      <p:ext uri="{BB962C8B-B14F-4D97-AF65-F5344CB8AC3E}">
        <p14:creationId xmlns:p14="http://schemas.microsoft.com/office/powerpoint/2010/main" val="1392290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205610" y="274637"/>
            <a:ext cx="10376789" cy="1325563"/>
          </a:xfrm>
        </p:spPr>
        <p:txBody>
          <a:bodyPr>
            <a:normAutofit/>
          </a:bodyPr>
          <a:lstStyle/>
          <a:p>
            <a:r>
              <a:rPr lang="en-GB" dirty="0"/>
              <a:t>Siddharth Continental Hotel Fire, New Delhi, India</a:t>
            </a:r>
            <a:br>
              <a:rPr lang="en-GB" dirty="0"/>
            </a:br>
            <a:r>
              <a:rPr lang="en-GB" sz="2000" dirty="0"/>
              <a:t>23</a:t>
            </a:r>
            <a:r>
              <a:rPr lang="en-GB" sz="2000" baseline="30000" dirty="0"/>
              <a:t>rd</a:t>
            </a:r>
            <a:r>
              <a:rPr lang="en-GB" sz="2000" dirty="0"/>
              <a:t> Jan. 1986</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164841" y="1584581"/>
            <a:ext cx="3098155" cy="4813882"/>
          </a:xfrm>
        </p:spPr>
        <p:txBody>
          <a:bodyPr>
            <a:normAutofit fontScale="70000" lnSpcReduction="20000"/>
          </a:bodyPr>
          <a:lstStyle/>
          <a:p>
            <a:pPr marL="0" indent="0">
              <a:buNone/>
            </a:pPr>
            <a:r>
              <a:rPr lang="en-GB" dirty="0"/>
              <a:t>Cause: Electrical short circuit in basement banquet hall.  </a:t>
            </a:r>
          </a:p>
          <a:p>
            <a:pPr marL="0" indent="0">
              <a:buNone/>
            </a:pPr>
            <a:r>
              <a:rPr lang="en-GB" dirty="0"/>
              <a:t>Fire </a:t>
            </a:r>
            <a:r>
              <a:rPr lang="en-GB" b="1" dirty="0">
                <a:solidFill>
                  <a:srgbClr val="FF0000"/>
                </a:solidFill>
              </a:rPr>
              <a:t>propagated via service shafts </a:t>
            </a:r>
            <a:r>
              <a:rPr lang="en-GB" dirty="0"/>
              <a:t>to upper levels; </a:t>
            </a:r>
            <a:r>
              <a:rPr lang="en-GB" b="1" dirty="0">
                <a:solidFill>
                  <a:srgbClr val="FF0000"/>
                </a:solidFill>
              </a:rPr>
              <a:t>toxic smoke permeated guest rooms and atriums</a:t>
            </a:r>
            <a:r>
              <a:rPr lang="en-GB" dirty="0"/>
              <a:t>, suffocating occupants distant from flames. </a:t>
            </a:r>
          </a:p>
          <a:p>
            <a:pPr marL="0" indent="0">
              <a:buNone/>
            </a:pPr>
            <a:endParaRPr lang="en-GB" b="1" dirty="0"/>
          </a:p>
          <a:p>
            <a:pPr marL="0" indent="0">
              <a:buNone/>
            </a:pPr>
            <a:r>
              <a:rPr lang="en-GB" b="1" dirty="0"/>
              <a:t>Casualties: 38 deaths (mostly asphyxiation), 46 injured.</a:t>
            </a:r>
          </a:p>
          <a:p>
            <a:endParaRPr lang="en-GB" dirty="0"/>
          </a:p>
        </p:txBody>
      </p:sp>
      <p:pic>
        <p:nvPicPr>
          <p:cNvPr id="2050" name="Picture 2" descr="Siddharth Continental: Flames of death - India Today">
            <a:extLst>
              <a:ext uri="{FF2B5EF4-FFF2-40B4-BE49-F238E27FC236}">
                <a16:creationId xmlns:a16="http://schemas.microsoft.com/office/drawing/2014/main" id="{FC7CDB1A-2A3D-F2C6-7E5D-6CE52364D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940" y="1628724"/>
            <a:ext cx="3767066" cy="454573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A8EA2F87-2394-C1FF-0BCD-37A70B466381}"/>
              </a:ext>
            </a:extLst>
          </p:cNvPr>
          <p:cNvSpPr txBox="1">
            <a:spLocks/>
          </p:cNvSpPr>
          <p:nvPr/>
        </p:nvSpPr>
        <p:spPr>
          <a:xfrm>
            <a:off x="8053027" y="1499452"/>
            <a:ext cx="4082862" cy="51063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t>Causa: Cortocircuito eléctrico en el salón de banquetes del sótano.</a:t>
            </a:r>
          </a:p>
          <a:p>
            <a:pPr marL="0" indent="0">
              <a:buNone/>
            </a:pPr>
            <a:endParaRPr lang="es-ES" dirty="0"/>
          </a:p>
          <a:p>
            <a:pPr marL="0" indent="0">
              <a:buNone/>
            </a:pPr>
            <a:r>
              <a:rPr lang="es-ES" dirty="0"/>
              <a:t>El incendio se propagó a </a:t>
            </a:r>
            <a:r>
              <a:rPr lang="es-ES" b="1" dirty="0">
                <a:solidFill>
                  <a:srgbClr val="FF0000"/>
                </a:solidFill>
              </a:rPr>
              <a:t>través de los ductos de servicio</a:t>
            </a:r>
            <a:r>
              <a:rPr lang="es-ES" dirty="0"/>
              <a:t> a los niveles superiores; el humo </a:t>
            </a:r>
            <a:r>
              <a:rPr lang="es-ES" b="1" dirty="0">
                <a:solidFill>
                  <a:srgbClr val="FF0000"/>
                </a:solidFill>
              </a:rPr>
              <a:t>tóxico permeó las habitaciones de huéspedes y los </a:t>
            </a:r>
            <a:r>
              <a:rPr lang="es-ES" b="1" dirty="0" err="1">
                <a:solidFill>
                  <a:srgbClr val="FF0000"/>
                </a:solidFill>
              </a:rPr>
              <a:t>atriums</a:t>
            </a:r>
            <a:r>
              <a:rPr lang="es-ES" dirty="0"/>
              <a:t>, asfixiando a los ocupantes distantes de las llamas.</a:t>
            </a:r>
          </a:p>
          <a:p>
            <a:pPr marL="0" indent="0">
              <a:buNone/>
            </a:pPr>
            <a:endParaRPr lang="es-ES" dirty="0"/>
          </a:p>
          <a:p>
            <a:pPr marL="0" indent="0">
              <a:buNone/>
            </a:pPr>
            <a:r>
              <a:rPr lang="es-ES" b="1" dirty="0"/>
              <a:t>Bajas: 38 muertes (en su mayoría por asfixia), 46 heridos.</a:t>
            </a:r>
            <a:endParaRPr lang="en-GB" b="1" dirty="0"/>
          </a:p>
          <a:p>
            <a:endParaRPr lang="en-GB" dirty="0"/>
          </a:p>
        </p:txBody>
      </p:sp>
      <p:sp>
        <p:nvSpPr>
          <p:cNvPr id="5" name="TextBox 4">
            <a:extLst>
              <a:ext uri="{FF2B5EF4-FFF2-40B4-BE49-F238E27FC236}">
                <a16:creationId xmlns:a16="http://schemas.microsoft.com/office/drawing/2014/main" id="{06295F05-6698-7BFC-BC47-152E8627642A}"/>
              </a:ext>
            </a:extLst>
          </p:cNvPr>
          <p:cNvSpPr txBox="1"/>
          <p:nvPr/>
        </p:nvSpPr>
        <p:spPr>
          <a:xfrm>
            <a:off x="3198326" y="3429000"/>
            <a:ext cx="5795351" cy="2585321"/>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 records to demonstrate inspection or compliance</a:t>
            </a:r>
          </a:p>
          <a:p>
            <a:pPr marL="0" marR="0" indent="0" algn="ctr" defTabSz="914330" rtl="0" fontAlgn="auto" latinLnBrk="0" hangingPunct="0">
              <a:lnSpc>
                <a:spcPct val="100000"/>
              </a:lnSpc>
              <a:spcBef>
                <a:spcPts val="0"/>
              </a:spcBef>
              <a:spcAft>
                <a:spcPts val="0"/>
              </a:spcAft>
              <a:buClrTx/>
              <a:buSzTx/>
              <a:buFontTx/>
              <a:buNone/>
              <a:tabLst/>
            </a:pPr>
            <a:r>
              <a:rPr lang="en-GB" dirty="0"/>
              <a:t>Investigation and government inquiry highlighted systemic lapses in fire safety enforcement.</a:t>
            </a:r>
            <a:r>
              <a:rPr kumimoji="0" lang="en-GB" sz="1800" b="0" i="0" u="none" strike="noStrike" cap="none" spc="0" normalizeH="0" baseline="0" dirty="0">
                <a:ln>
                  <a:noFill/>
                </a:ln>
                <a:solidFill>
                  <a:srgbClr val="1F1F1F"/>
                </a:solidFill>
                <a:effectLst/>
                <a:uFillTx/>
                <a:latin typeface="+mj-lt"/>
                <a:ea typeface="+mj-ea"/>
                <a:cs typeface="+mj-cs"/>
                <a:sym typeface="Helvetica"/>
              </a:rPr>
              <a:t> </a:t>
            </a:r>
          </a:p>
          <a:p>
            <a:pPr marL="0" marR="0" indent="0" algn="ctr" defTabSz="914330" rtl="0" fontAlgn="auto" latinLnBrk="0" hangingPunct="0">
              <a:lnSpc>
                <a:spcPct val="100000"/>
              </a:lnSpc>
              <a:spcBef>
                <a:spcPts val="0"/>
              </a:spcBef>
              <a:spcAft>
                <a:spcPts val="0"/>
              </a:spcAft>
              <a:buClrTx/>
              <a:buSzTx/>
              <a:buFontTx/>
              <a:buNone/>
              <a:tabLst/>
            </a:pPr>
            <a:endParaRPr lang="en-GB" dirty="0"/>
          </a:p>
          <a:p>
            <a:pPr algn="ctr"/>
            <a:r>
              <a:rPr lang="es-ES" dirty="0">
                <a:effectLst/>
              </a:rPr>
              <a:t>No hay registros que demuestren inspección o cumplimiento. La investigación y la indagación gubernamental destacaron fallos sistémicos en la aplicación de la seguridad contra incendios.</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4126282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54180" y="274637"/>
            <a:ext cx="10528219" cy="1325563"/>
          </a:xfrm>
        </p:spPr>
        <p:txBody>
          <a:bodyPr>
            <a:normAutofit/>
          </a:bodyPr>
          <a:lstStyle/>
          <a:p>
            <a:r>
              <a:rPr lang="en-GB" dirty="0"/>
              <a:t>Quakers Hill Nursing Home Fire, Sydney, Australia</a:t>
            </a:r>
            <a:br>
              <a:rPr lang="en-GB" dirty="0"/>
            </a:br>
            <a:r>
              <a:rPr lang="en-GB" sz="2000" dirty="0"/>
              <a:t>18</a:t>
            </a:r>
            <a:r>
              <a:rPr lang="en-GB" sz="2000" baseline="30000" dirty="0"/>
              <a:t>th</a:t>
            </a:r>
            <a:r>
              <a:rPr lang="en-GB" sz="2000" dirty="0"/>
              <a:t> Nov. 2011</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54181" y="1604238"/>
            <a:ext cx="2508826" cy="5253761"/>
          </a:xfrm>
        </p:spPr>
        <p:txBody>
          <a:bodyPr>
            <a:normAutofit fontScale="62500" lnSpcReduction="20000"/>
          </a:bodyPr>
          <a:lstStyle/>
          <a:p>
            <a:pPr marL="0" indent="0">
              <a:buNone/>
            </a:pPr>
            <a:r>
              <a:rPr lang="en-GB" dirty="0"/>
              <a:t>Cause: Arson by a nurse using accelerant in two spots.  </a:t>
            </a:r>
          </a:p>
          <a:p>
            <a:pPr marL="0" indent="0">
              <a:buNone/>
            </a:pPr>
            <a:endParaRPr lang="en-GB" dirty="0"/>
          </a:p>
          <a:p>
            <a:pPr marL="0" indent="0">
              <a:buNone/>
            </a:pPr>
            <a:r>
              <a:rPr lang="en-GB" dirty="0"/>
              <a:t>Early-morning fires </a:t>
            </a:r>
            <a:r>
              <a:rPr lang="en-GB" b="1" dirty="0">
                <a:solidFill>
                  <a:srgbClr val="FF0000"/>
                </a:solidFill>
              </a:rPr>
              <a:t>spread smoke across wards</a:t>
            </a:r>
            <a:r>
              <a:rPr lang="en-GB" dirty="0"/>
              <a:t>; victims </a:t>
            </a:r>
            <a:r>
              <a:rPr lang="en-GB" dirty="0">
                <a:solidFill>
                  <a:srgbClr val="FF0000"/>
                </a:solidFill>
              </a:rPr>
              <a:t>in </a:t>
            </a:r>
            <a:r>
              <a:rPr lang="en-GB" b="1" u="sng" dirty="0">
                <a:solidFill>
                  <a:srgbClr val="FF0000"/>
                </a:solidFill>
              </a:rPr>
              <a:t>distant areas died</a:t>
            </a:r>
            <a:r>
              <a:rPr lang="en-GB" dirty="0"/>
              <a:t> from inhalation while asleep or evacuating, </a:t>
            </a:r>
            <a:r>
              <a:rPr lang="en-GB" b="1" u="sng" dirty="0">
                <a:solidFill>
                  <a:srgbClr val="FF0000"/>
                </a:solidFill>
              </a:rPr>
              <a:t>despite sprinklers activating.  </a:t>
            </a:r>
          </a:p>
          <a:p>
            <a:pPr marL="0" indent="0">
              <a:buNone/>
            </a:pPr>
            <a:r>
              <a:rPr lang="en-GB" dirty="0"/>
              <a:t>Casualties: </a:t>
            </a:r>
            <a:r>
              <a:rPr lang="en-GB" b="1" dirty="0"/>
              <a:t>14 deaths (smoke and burns), 32 hospitalized for inhalation</a:t>
            </a:r>
            <a:r>
              <a:rPr lang="en-GB" dirty="0"/>
              <a:t>.</a:t>
            </a:r>
          </a:p>
          <a:p>
            <a:endParaRPr lang="en-GB" dirty="0"/>
          </a:p>
        </p:txBody>
      </p:sp>
      <p:pic>
        <p:nvPicPr>
          <p:cNvPr id="4" name="Picture 3">
            <a:extLst>
              <a:ext uri="{FF2B5EF4-FFF2-40B4-BE49-F238E27FC236}">
                <a16:creationId xmlns:a16="http://schemas.microsoft.com/office/drawing/2014/main" id="{8EC8073C-2863-57C2-3FD2-8C1716A95D2F}"/>
              </a:ext>
            </a:extLst>
          </p:cNvPr>
          <p:cNvPicPr>
            <a:picLocks noChangeAspect="1"/>
          </p:cNvPicPr>
          <p:nvPr/>
        </p:nvPicPr>
        <p:blipFill>
          <a:blip r:embed="rId2"/>
          <a:stretch>
            <a:fillRect/>
          </a:stretch>
        </p:blipFill>
        <p:spPr>
          <a:xfrm>
            <a:off x="3826935" y="2067592"/>
            <a:ext cx="4863018" cy="3242012"/>
          </a:xfrm>
          <a:prstGeom prst="rect">
            <a:avLst/>
          </a:prstGeom>
        </p:spPr>
      </p:pic>
      <p:sp>
        <p:nvSpPr>
          <p:cNvPr id="5" name="Content Placeholder 2">
            <a:extLst>
              <a:ext uri="{FF2B5EF4-FFF2-40B4-BE49-F238E27FC236}">
                <a16:creationId xmlns:a16="http://schemas.microsoft.com/office/drawing/2014/main" id="{9DA9F967-456E-3FAA-389D-6A5BBD47F40E}"/>
              </a:ext>
            </a:extLst>
          </p:cNvPr>
          <p:cNvSpPr txBox="1">
            <a:spLocks/>
          </p:cNvSpPr>
          <p:nvPr/>
        </p:nvSpPr>
        <p:spPr>
          <a:xfrm>
            <a:off x="8689953" y="1517789"/>
            <a:ext cx="3502047" cy="53402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dirty="0"/>
              <a:t>Causa: Incendio provocado por una enfermera utilizando acelerante en dos puntos.</a:t>
            </a:r>
          </a:p>
          <a:p>
            <a:pPr marL="0" indent="0">
              <a:buFont typeface="Arial" panose="020B0604020202020204" pitchFamily="34" charset="0"/>
              <a:buNone/>
            </a:pPr>
            <a:endParaRPr lang="es-ES" dirty="0"/>
          </a:p>
          <a:p>
            <a:pPr marL="0" indent="0">
              <a:buFont typeface="Arial" panose="020B0604020202020204" pitchFamily="34" charset="0"/>
              <a:buNone/>
            </a:pPr>
            <a:r>
              <a:rPr lang="es-ES" dirty="0"/>
              <a:t>Los incendios de la madrugada </a:t>
            </a:r>
            <a:r>
              <a:rPr lang="es-ES" b="1" dirty="0">
                <a:solidFill>
                  <a:srgbClr val="FF0000"/>
                </a:solidFill>
              </a:rPr>
              <a:t>propagaron humo por las salas</a:t>
            </a:r>
            <a:r>
              <a:rPr lang="es-ES" dirty="0"/>
              <a:t>; las víctimas en </a:t>
            </a:r>
            <a:r>
              <a:rPr lang="es-ES" b="1" dirty="0">
                <a:solidFill>
                  <a:srgbClr val="FF0000"/>
                </a:solidFill>
              </a:rPr>
              <a:t>áreas distantes murieron por inhalación</a:t>
            </a:r>
            <a:r>
              <a:rPr lang="es-ES" dirty="0">
                <a:solidFill>
                  <a:srgbClr val="FF0000"/>
                </a:solidFill>
              </a:rPr>
              <a:t> </a:t>
            </a:r>
            <a:r>
              <a:rPr lang="es-ES" dirty="0"/>
              <a:t>mientras dormían o evacuaban, </a:t>
            </a:r>
            <a:r>
              <a:rPr lang="es-ES" b="1" u="sng" dirty="0">
                <a:solidFill>
                  <a:srgbClr val="FF0000"/>
                </a:solidFill>
              </a:rPr>
              <a:t>a pesar de la activación de los rociadores.  </a:t>
            </a:r>
          </a:p>
          <a:p>
            <a:pPr marL="0" indent="0">
              <a:buFont typeface="Arial" panose="020B0604020202020204" pitchFamily="34" charset="0"/>
              <a:buNone/>
            </a:pPr>
            <a:r>
              <a:rPr lang="es-ES" b="1" dirty="0"/>
              <a:t>Bajas: 14 muertes (humo y quemaduras), 32 hospitalizados por inhalación.</a:t>
            </a:r>
            <a:endParaRPr lang="en-GB" b="1" dirty="0"/>
          </a:p>
        </p:txBody>
      </p:sp>
    </p:spTree>
    <p:extLst>
      <p:ext uri="{BB962C8B-B14F-4D97-AF65-F5344CB8AC3E}">
        <p14:creationId xmlns:p14="http://schemas.microsoft.com/office/powerpoint/2010/main" val="674580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54180" y="274637"/>
            <a:ext cx="10528219" cy="1325563"/>
          </a:xfrm>
        </p:spPr>
        <p:txBody>
          <a:bodyPr>
            <a:normAutofit/>
          </a:bodyPr>
          <a:lstStyle/>
          <a:p>
            <a:r>
              <a:rPr lang="en-GB" dirty="0"/>
              <a:t>Quakers Hill Nursing Home Fire, Sydney, Australia</a:t>
            </a:r>
            <a:br>
              <a:rPr lang="en-GB" dirty="0"/>
            </a:br>
            <a:r>
              <a:rPr lang="en-GB" sz="2000" dirty="0"/>
              <a:t>18</a:t>
            </a:r>
            <a:r>
              <a:rPr lang="en-GB" sz="2000" baseline="30000" dirty="0"/>
              <a:t>th</a:t>
            </a:r>
            <a:r>
              <a:rPr lang="en-GB" sz="2000" dirty="0"/>
              <a:t> Nov. 2011</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54181" y="1604238"/>
            <a:ext cx="2508826" cy="5253761"/>
          </a:xfrm>
        </p:spPr>
        <p:txBody>
          <a:bodyPr>
            <a:normAutofit fontScale="62500" lnSpcReduction="20000"/>
          </a:bodyPr>
          <a:lstStyle/>
          <a:p>
            <a:pPr marL="0" indent="0">
              <a:buNone/>
            </a:pPr>
            <a:r>
              <a:rPr lang="en-GB" dirty="0"/>
              <a:t>Cause: Arson by a nurse using accelerant in two spots.  </a:t>
            </a:r>
          </a:p>
          <a:p>
            <a:pPr marL="0" indent="0">
              <a:buNone/>
            </a:pPr>
            <a:endParaRPr lang="en-GB" dirty="0"/>
          </a:p>
          <a:p>
            <a:pPr marL="0" indent="0">
              <a:buNone/>
            </a:pPr>
            <a:r>
              <a:rPr lang="en-GB" dirty="0"/>
              <a:t>Early-morning fires </a:t>
            </a:r>
            <a:r>
              <a:rPr lang="en-GB" b="1" dirty="0">
                <a:solidFill>
                  <a:srgbClr val="FF0000"/>
                </a:solidFill>
              </a:rPr>
              <a:t>spread smoke across wards</a:t>
            </a:r>
            <a:r>
              <a:rPr lang="en-GB" dirty="0"/>
              <a:t>; victims </a:t>
            </a:r>
            <a:r>
              <a:rPr lang="en-GB" dirty="0">
                <a:solidFill>
                  <a:srgbClr val="FF0000"/>
                </a:solidFill>
              </a:rPr>
              <a:t>in </a:t>
            </a:r>
            <a:r>
              <a:rPr lang="en-GB" b="1" u="sng" dirty="0">
                <a:solidFill>
                  <a:srgbClr val="FF0000"/>
                </a:solidFill>
              </a:rPr>
              <a:t>distant areas died</a:t>
            </a:r>
            <a:r>
              <a:rPr lang="en-GB" dirty="0"/>
              <a:t> from inhalation while asleep or evacuating, </a:t>
            </a:r>
            <a:r>
              <a:rPr lang="en-GB" b="1" u="sng" dirty="0">
                <a:solidFill>
                  <a:srgbClr val="FF0000"/>
                </a:solidFill>
              </a:rPr>
              <a:t>despite sprinklers activating.  </a:t>
            </a:r>
          </a:p>
          <a:p>
            <a:pPr marL="0" indent="0">
              <a:buNone/>
            </a:pPr>
            <a:r>
              <a:rPr lang="en-GB" dirty="0"/>
              <a:t>Casualties: </a:t>
            </a:r>
            <a:r>
              <a:rPr lang="en-GB" b="1" dirty="0"/>
              <a:t>14 deaths (smoke and burns), 32 hospitalized for inhalation</a:t>
            </a:r>
            <a:r>
              <a:rPr lang="en-GB" dirty="0"/>
              <a:t>.</a:t>
            </a:r>
          </a:p>
          <a:p>
            <a:endParaRPr lang="en-GB" dirty="0"/>
          </a:p>
        </p:txBody>
      </p:sp>
      <p:pic>
        <p:nvPicPr>
          <p:cNvPr id="4" name="Picture 3">
            <a:extLst>
              <a:ext uri="{FF2B5EF4-FFF2-40B4-BE49-F238E27FC236}">
                <a16:creationId xmlns:a16="http://schemas.microsoft.com/office/drawing/2014/main" id="{8EC8073C-2863-57C2-3FD2-8C1716A95D2F}"/>
              </a:ext>
            </a:extLst>
          </p:cNvPr>
          <p:cNvPicPr>
            <a:picLocks noChangeAspect="1"/>
          </p:cNvPicPr>
          <p:nvPr/>
        </p:nvPicPr>
        <p:blipFill>
          <a:blip r:embed="rId2"/>
          <a:stretch>
            <a:fillRect/>
          </a:stretch>
        </p:blipFill>
        <p:spPr>
          <a:xfrm>
            <a:off x="3826935" y="2067592"/>
            <a:ext cx="4863018" cy="3242012"/>
          </a:xfrm>
          <a:prstGeom prst="rect">
            <a:avLst/>
          </a:prstGeom>
        </p:spPr>
      </p:pic>
      <p:sp>
        <p:nvSpPr>
          <p:cNvPr id="5" name="Content Placeholder 2">
            <a:extLst>
              <a:ext uri="{FF2B5EF4-FFF2-40B4-BE49-F238E27FC236}">
                <a16:creationId xmlns:a16="http://schemas.microsoft.com/office/drawing/2014/main" id="{9DA9F967-456E-3FAA-389D-6A5BBD47F40E}"/>
              </a:ext>
            </a:extLst>
          </p:cNvPr>
          <p:cNvSpPr txBox="1">
            <a:spLocks/>
          </p:cNvSpPr>
          <p:nvPr/>
        </p:nvSpPr>
        <p:spPr>
          <a:xfrm>
            <a:off x="8689953" y="1517789"/>
            <a:ext cx="3502047" cy="53402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dirty="0"/>
              <a:t>Causa: Incendio provocado por una enfermera utilizando acelerante en dos puntos.</a:t>
            </a:r>
          </a:p>
          <a:p>
            <a:pPr marL="0" indent="0">
              <a:buFont typeface="Arial" panose="020B0604020202020204" pitchFamily="34" charset="0"/>
              <a:buNone/>
            </a:pPr>
            <a:endParaRPr lang="es-ES" dirty="0"/>
          </a:p>
          <a:p>
            <a:pPr marL="0" indent="0">
              <a:buFont typeface="Arial" panose="020B0604020202020204" pitchFamily="34" charset="0"/>
              <a:buNone/>
            </a:pPr>
            <a:r>
              <a:rPr lang="es-ES" dirty="0"/>
              <a:t>Los incendios de la madrugada </a:t>
            </a:r>
            <a:r>
              <a:rPr lang="es-ES" b="1" dirty="0">
                <a:solidFill>
                  <a:srgbClr val="FF0000"/>
                </a:solidFill>
              </a:rPr>
              <a:t>propagaron humo por las salas</a:t>
            </a:r>
            <a:r>
              <a:rPr lang="es-ES" dirty="0"/>
              <a:t>; las víctimas en </a:t>
            </a:r>
            <a:r>
              <a:rPr lang="es-ES" b="1" dirty="0">
                <a:solidFill>
                  <a:srgbClr val="FF0000"/>
                </a:solidFill>
              </a:rPr>
              <a:t>áreas distantes murieron por inhalación</a:t>
            </a:r>
            <a:r>
              <a:rPr lang="es-ES" dirty="0">
                <a:solidFill>
                  <a:srgbClr val="FF0000"/>
                </a:solidFill>
              </a:rPr>
              <a:t> </a:t>
            </a:r>
            <a:r>
              <a:rPr lang="es-ES" dirty="0"/>
              <a:t>mientras dormían o evacuaban, </a:t>
            </a:r>
            <a:r>
              <a:rPr lang="es-ES" b="1" u="sng" dirty="0">
                <a:solidFill>
                  <a:srgbClr val="FF0000"/>
                </a:solidFill>
              </a:rPr>
              <a:t>a pesar de la activación de los rociadores.  </a:t>
            </a:r>
          </a:p>
          <a:p>
            <a:pPr marL="0" indent="0">
              <a:buFont typeface="Arial" panose="020B0604020202020204" pitchFamily="34" charset="0"/>
              <a:buNone/>
            </a:pPr>
            <a:r>
              <a:rPr lang="es-ES" b="1" dirty="0"/>
              <a:t>Bajas: 14 muertes (humo y quemaduras), 32 hospitalizados por inhalación.</a:t>
            </a:r>
            <a:endParaRPr lang="en-GB" b="1" dirty="0"/>
          </a:p>
        </p:txBody>
      </p:sp>
      <p:sp>
        <p:nvSpPr>
          <p:cNvPr id="6" name="TextBox 5">
            <a:extLst>
              <a:ext uri="{FF2B5EF4-FFF2-40B4-BE49-F238E27FC236}">
                <a16:creationId xmlns:a16="http://schemas.microsoft.com/office/drawing/2014/main" id="{233BC817-12A7-8B4D-9316-798278CB101D}"/>
              </a:ext>
            </a:extLst>
          </p:cNvPr>
          <p:cNvSpPr txBox="1"/>
          <p:nvPr/>
        </p:nvSpPr>
        <p:spPr>
          <a:xfrm>
            <a:off x="3896392" y="1980229"/>
            <a:ext cx="4344856" cy="3139319"/>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 records to demonstrate pre-fire inspection or compliance. </a:t>
            </a:r>
          </a:p>
          <a:p>
            <a:pPr marL="0" marR="0" indent="0" algn="ctr" defTabSz="914330" rtl="0" fontAlgn="auto" latinLnBrk="0" hangingPunct="0">
              <a:lnSpc>
                <a:spcPct val="100000"/>
              </a:lnSpc>
              <a:spcBef>
                <a:spcPts val="0"/>
              </a:spcBef>
              <a:spcAft>
                <a:spcPts val="0"/>
              </a:spcAft>
              <a:buClrTx/>
              <a:buSzTx/>
              <a:buFontTx/>
              <a:buNone/>
              <a:tabLst/>
            </a:pPr>
            <a:r>
              <a:rPr lang="en-GB" dirty="0"/>
              <a:t>Investigation showed: </a:t>
            </a:r>
          </a:p>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-Poor design of passive elements</a:t>
            </a:r>
          </a:p>
          <a:p>
            <a:pPr marL="0" marR="0" indent="0" algn="ctr" defTabSz="914330" rtl="0" fontAlgn="auto" latinLnBrk="0" hangingPunct="0">
              <a:lnSpc>
                <a:spcPct val="100000"/>
              </a:lnSpc>
              <a:spcBef>
                <a:spcPts val="0"/>
              </a:spcBef>
              <a:spcAft>
                <a:spcPts val="0"/>
              </a:spcAft>
              <a:buClrTx/>
              <a:buSzTx/>
              <a:buFontTx/>
              <a:buNone/>
              <a:tabLst/>
            </a:pPr>
            <a:endParaRPr lang="en-GB" dirty="0"/>
          </a:p>
          <a:p>
            <a:pPr algn="ctr"/>
            <a:r>
              <a:rPr lang="es-ES" dirty="0">
                <a:effectLst/>
              </a:rPr>
              <a:t>No hay registros que demuestren inspección o cumplimiento.</a:t>
            </a:r>
          </a:p>
          <a:p>
            <a:r>
              <a:rPr lang="es-ES" dirty="0">
                <a:effectLst/>
              </a:rPr>
              <a:t>La investigación mostró:</a:t>
            </a:r>
          </a:p>
          <a:p>
            <a:pPr>
              <a:buFont typeface="Arial" panose="020B0604020202020204" pitchFamily="34" charset="0"/>
              <a:buChar char="•"/>
            </a:pPr>
            <a:r>
              <a:rPr lang="es-ES" dirty="0"/>
              <a:t>Diseño deficiente de elementos pasivos y falta de aplicación.</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488938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83302" y="74634"/>
            <a:ext cx="9722132" cy="1325563"/>
          </a:xfrm>
        </p:spPr>
        <p:txBody>
          <a:bodyPr>
            <a:normAutofit/>
          </a:bodyPr>
          <a:lstStyle/>
          <a:p>
            <a:r>
              <a:rPr lang="en-GB" dirty="0"/>
              <a:t>Grenfell Tower Fire, London, UK</a:t>
            </a:r>
            <a:br>
              <a:rPr lang="en-GB" dirty="0"/>
            </a:br>
            <a:r>
              <a:rPr lang="en-GB" sz="2000" dirty="0"/>
              <a:t>14</a:t>
            </a:r>
            <a:r>
              <a:rPr lang="en-GB" sz="2000" baseline="30000" dirty="0"/>
              <a:t>th</a:t>
            </a:r>
            <a:r>
              <a:rPr lang="en-GB" sz="2000" dirty="0"/>
              <a:t> June 2017</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36707" y="1679329"/>
            <a:ext cx="3290571" cy="4813882"/>
          </a:xfrm>
        </p:spPr>
        <p:txBody>
          <a:bodyPr>
            <a:normAutofit fontScale="92500" lnSpcReduction="20000"/>
          </a:bodyPr>
          <a:lstStyle/>
          <a:p>
            <a:pPr marL="0" indent="0">
              <a:buNone/>
            </a:pPr>
            <a:r>
              <a:rPr lang="en-GB" sz="2200" dirty="0"/>
              <a:t>Cause: Faulty refrigerator ignition on the 4th floor.  </a:t>
            </a:r>
          </a:p>
          <a:p>
            <a:pPr marL="0" indent="0">
              <a:buNone/>
            </a:pPr>
            <a:r>
              <a:rPr lang="en-GB" sz="2200" dirty="0"/>
              <a:t>Flames spread upward via combustible cladding; </a:t>
            </a:r>
            <a:r>
              <a:rPr lang="en-GB" sz="2200" b="1" dirty="0">
                <a:solidFill>
                  <a:srgbClr val="FF0000"/>
                </a:solidFill>
              </a:rPr>
              <a:t>toxic smoke filled the single stairwell</a:t>
            </a:r>
            <a:r>
              <a:rPr lang="en-GB" sz="2200" b="1" dirty="0"/>
              <a:t> </a:t>
            </a:r>
            <a:r>
              <a:rPr lang="en-GB" sz="2200" dirty="0"/>
              <a:t>and infiltrated higher-floor apartments, </a:t>
            </a:r>
            <a:r>
              <a:rPr lang="en-GB" sz="2200" b="1" u="sng" dirty="0">
                <a:solidFill>
                  <a:srgbClr val="FF0000"/>
                </a:solidFill>
              </a:rPr>
              <a:t>asphyxiating residents distant from the origin</a:t>
            </a:r>
            <a:r>
              <a:rPr lang="en-GB" sz="2200" dirty="0">
                <a:solidFill>
                  <a:srgbClr val="FF0000"/>
                </a:solidFill>
              </a:rPr>
              <a:t> </a:t>
            </a:r>
            <a:r>
              <a:rPr lang="en-GB" sz="2200" dirty="0"/>
              <a:t>before flames arrived.  </a:t>
            </a:r>
          </a:p>
          <a:p>
            <a:pPr marL="0" indent="0">
              <a:buNone/>
            </a:pPr>
            <a:endParaRPr lang="en-GB" sz="2200" dirty="0"/>
          </a:p>
          <a:p>
            <a:pPr marL="0" indent="0">
              <a:buNone/>
            </a:pPr>
            <a:r>
              <a:rPr lang="en-GB" sz="2200" b="1" dirty="0"/>
              <a:t>Casualties: 72 deaths (primarily smoke inhalation), 70+ injured.</a:t>
            </a:r>
          </a:p>
          <a:p>
            <a:endParaRPr lang="en-GB" dirty="0"/>
          </a:p>
        </p:txBody>
      </p:sp>
      <p:pic>
        <p:nvPicPr>
          <p:cNvPr id="3074" name="Picture 2" descr="Grenfell Tower: What happened - BBC News">
            <a:extLst>
              <a:ext uri="{FF2B5EF4-FFF2-40B4-BE49-F238E27FC236}">
                <a16:creationId xmlns:a16="http://schemas.microsoft.com/office/drawing/2014/main" id="{54A7DDB9-71C1-1204-007C-36A9BFC463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5299" y="1046432"/>
            <a:ext cx="3940159" cy="57369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72854E-A86D-22F5-C5EF-63C61345E4E0}"/>
              </a:ext>
            </a:extLst>
          </p:cNvPr>
          <p:cNvSpPr txBox="1"/>
          <p:nvPr/>
        </p:nvSpPr>
        <p:spPr>
          <a:xfrm>
            <a:off x="8353017" y="967294"/>
            <a:ext cx="3676502" cy="4708981"/>
          </a:xfrm>
          <a:prstGeom prst="rect">
            <a:avLst/>
          </a:prstGeom>
          <a:noFill/>
        </p:spPr>
        <p:txBody>
          <a:bodyPr wrap="square">
            <a:spAutoFit/>
          </a:bodyPr>
          <a:lstStyle/>
          <a:p>
            <a:pPr marL="0" indent="0">
              <a:buNone/>
            </a:pPr>
            <a:r>
              <a:rPr lang="es-ES" sz="2000" dirty="0"/>
              <a:t>Causa: Ignición defectuosa de refrigerador en el 4º piso.  </a:t>
            </a:r>
          </a:p>
          <a:p>
            <a:pPr marL="0" indent="0">
              <a:buNone/>
            </a:pPr>
            <a:endParaRPr lang="es-ES" sz="2000" dirty="0"/>
          </a:p>
          <a:p>
            <a:pPr marL="0" indent="0">
              <a:buNone/>
            </a:pPr>
            <a:r>
              <a:rPr lang="es-ES" sz="2000" dirty="0"/>
              <a:t>Las llamas se propagaron hacia arriba a través del revestimiento combustible; </a:t>
            </a:r>
            <a:r>
              <a:rPr lang="es-ES" sz="2000" b="1" dirty="0">
                <a:solidFill>
                  <a:srgbClr val="FF0000"/>
                </a:solidFill>
              </a:rPr>
              <a:t>el humo tóxico llenó la única escalera y se infiltró en los apartamentos de pisos superiores</a:t>
            </a:r>
            <a:r>
              <a:rPr lang="es-ES" sz="2000" dirty="0"/>
              <a:t>, </a:t>
            </a:r>
            <a:r>
              <a:rPr lang="es-ES" sz="2000" b="1" u="sng" dirty="0">
                <a:solidFill>
                  <a:srgbClr val="FF0000"/>
                </a:solidFill>
              </a:rPr>
              <a:t>asfixiando a los residentes distantes del origen </a:t>
            </a:r>
            <a:r>
              <a:rPr lang="es-ES" sz="2000" dirty="0"/>
              <a:t>antes de que llegaran las llamas.  </a:t>
            </a:r>
          </a:p>
          <a:p>
            <a:pPr marL="0" indent="0">
              <a:buNone/>
            </a:pPr>
            <a:endParaRPr lang="es-ES" sz="2000" dirty="0"/>
          </a:p>
          <a:p>
            <a:pPr marL="0" indent="0">
              <a:buNone/>
            </a:pPr>
            <a:r>
              <a:rPr lang="es-ES" sz="2000" b="1" dirty="0"/>
              <a:t>Bajas: 72 muertes (principalmente por inhalación de humo), más de 70 heridos.</a:t>
            </a:r>
            <a:endParaRPr lang="en-GB" sz="2000" b="1" dirty="0"/>
          </a:p>
        </p:txBody>
      </p:sp>
    </p:spTree>
    <p:extLst>
      <p:ext uri="{BB962C8B-B14F-4D97-AF65-F5344CB8AC3E}">
        <p14:creationId xmlns:p14="http://schemas.microsoft.com/office/powerpoint/2010/main" val="2768641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83302" y="74634"/>
            <a:ext cx="9722132" cy="1325563"/>
          </a:xfrm>
        </p:spPr>
        <p:txBody>
          <a:bodyPr>
            <a:normAutofit/>
          </a:bodyPr>
          <a:lstStyle/>
          <a:p>
            <a:r>
              <a:rPr lang="en-GB" dirty="0"/>
              <a:t>Grenfell Tower Fire, London, UK</a:t>
            </a:r>
            <a:br>
              <a:rPr lang="en-GB" dirty="0"/>
            </a:br>
            <a:r>
              <a:rPr lang="en-GB" sz="2000" dirty="0"/>
              <a:t>14</a:t>
            </a:r>
            <a:r>
              <a:rPr lang="en-GB" sz="2000" baseline="30000" dirty="0"/>
              <a:t>th</a:t>
            </a:r>
            <a:r>
              <a:rPr lang="en-GB" sz="2000" dirty="0"/>
              <a:t> June 2017</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36707" y="1679329"/>
            <a:ext cx="3290571" cy="4813882"/>
          </a:xfrm>
        </p:spPr>
        <p:txBody>
          <a:bodyPr>
            <a:normAutofit fontScale="92500" lnSpcReduction="20000"/>
          </a:bodyPr>
          <a:lstStyle/>
          <a:p>
            <a:pPr marL="0" indent="0">
              <a:buNone/>
            </a:pPr>
            <a:r>
              <a:rPr lang="en-GB" sz="2200" dirty="0"/>
              <a:t>Cause: Faulty refrigerator ignition on the 4th floor.  </a:t>
            </a:r>
          </a:p>
          <a:p>
            <a:pPr marL="0" indent="0">
              <a:buNone/>
            </a:pPr>
            <a:r>
              <a:rPr lang="en-GB" sz="2200" dirty="0"/>
              <a:t>Flames spread upward via combustible cladding; </a:t>
            </a:r>
            <a:r>
              <a:rPr lang="en-GB" sz="2200" b="1" dirty="0">
                <a:solidFill>
                  <a:srgbClr val="FF0000"/>
                </a:solidFill>
              </a:rPr>
              <a:t>toxic smoke filled the single stairwell</a:t>
            </a:r>
            <a:r>
              <a:rPr lang="en-GB" sz="2200" b="1" dirty="0"/>
              <a:t> </a:t>
            </a:r>
            <a:r>
              <a:rPr lang="en-GB" sz="2200" dirty="0"/>
              <a:t>and infiltrated higher-floor apartments, </a:t>
            </a:r>
            <a:r>
              <a:rPr lang="en-GB" sz="2200" b="1" u="sng" dirty="0">
                <a:solidFill>
                  <a:srgbClr val="FF0000"/>
                </a:solidFill>
              </a:rPr>
              <a:t>asphyxiating residents distant from the origin</a:t>
            </a:r>
            <a:r>
              <a:rPr lang="en-GB" sz="2200" dirty="0">
                <a:solidFill>
                  <a:srgbClr val="FF0000"/>
                </a:solidFill>
              </a:rPr>
              <a:t> </a:t>
            </a:r>
            <a:r>
              <a:rPr lang="en-GB" sz="2200" dirty="0"/>
              <a:t>before flames arrived.  </a:t>
            </a:r>
          </a:p>
          <a:p>
            <a:pPr marL="0" indent="0">
              <a:buNone/>
            </a:pPr>
            <a:endParaRPr lang="en-GB" sz="2200" dirty="0"/>
          </a:p>
          <a:p>
            <a:pPr marL="0" indent="0">
              <a:buNone/>
            </a:pPr>
            <a:r>
              <a:rPr lang="en-GB" sz="2200" b="1" dirty="0"/>
              <a:t>Casualties: 72 deaths (primarily smoke inhalation), 70+ injured.</a:t>
            </a:r>
          </a:p>
          <a:p>
            <a:endParaRPr lang="en-GB" dirty="0"/>
          </a:p>
        </p:txBody>
      </p:sp>
      <p:pic>
        <p:nvPicPr>
          <p:cNvPr id="3074" name="Picture 2" descr="Grenfell Tower: What happened - BBC News">
            <a:extLst>
              <a:ext uri="{FF2B5EF4-FFF2-40B4-BE49-F238E27FC236}">
                <a16:creationId xmlns:a16="http://schemas.microsoft.com/office/drawing/2014/main" id="{54A7DDB9-71C1-1204-007C-36A9BFC463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5299" y="1046432"/>
            <a:ext cx="3940159" cy="57369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72854E-A86D-22F5-C5EF-63C61345E4E0}"/>
              </a:ext>
            </a:extLst>
          </p:cNvPr>
          <p:cNvSpPr txBox="1"/>
          <p:nvPr/>
        </p:nvSpPr>
        <p:spPr>
          <a:xfrm>
            <a:off x="8353017" y="967294"/>
            <a:ext cx="3676502" cy="4708981"/>
          </a:xfrm>
          <a:prstGeom prst="rect">
            <a:avLst/>
          </a:prstGeom>
          <a:noFill/>
        </p:spPr>
        <p:txBody>
          <a:bodyPr wrap="square">
            <a:spAutoFit/>
          </a:bodyPr>
          <a:lstStyle/>
          <a:p>
            <a:pPr marL="0" indent="0">
              <a:buNone/>
            </a:pPr>
            <a:r>
              <a:rPr lang="es-ES" sz="2000" dirty="0"/>
              <a:t>Causa: Ignición defectuosa de refrigerador en el 4º piso.  </a:t>
            </a:r>
          </a:p>
          <a:p>
            <a:pPr marL="0" indent="0">
              <a:buNone/>
            </a:pPr>
            <a:endParaRPr lang="es-ES" sz="2000" dirty="0"/>
          </a:p>
          <a:p>
            <a:pPr marL="0" indent="0">
              <a:buNone/>
            </a:pPr>
            <a:r>
              <a:rPr lang="es-ES" sz="2000" dirty="0"/>
              <a:t>Las llamas se propagaron hacia arriba a través del revestimiento combustible; </a:t>
            </a:r>
            <a:r>
              <a:rPr lang="es-ES" sz="2000" b="1" dirty="0">
                <a:solidFill>
                  <a:srgbClr val="FF0000"/>
                </a:solidFill>
              </a:rPr>
              <a:t>el humo tóxico llenó la única escalera y se infiltró en los apartamentos de pisos superiores</a:t>
            </a:r>
            <a:r>
              <a:rPr lang="es-ES" sz="2000" dirty="0"/>
              <a:t>, </a:t>
            </a:r>
            <a:r>
              <a:rPr lang="es-ES" sz="2000" b="1" u="sng" dirty="0">
                <a:solidFill>
                  <a:srgbClr val="FF0000"/>
                </a:solidFill>
              </a:rPr>
              <a:t>asfixiando a los residentes distantes del origen </a:t>
            </a:r>
            <a:r>
              <a:rPr lang="es-ES" sz="2000" dirty="0"/>
              <a:t>antes de que llegaran las llamas.  </a:t>
            </a:r>
          </a:p>
          <a:p>
            <a:pPr marL="0" indent="0">
              <a:buNone/>
            </a:pPr>
            <a:endParaRPr lang="es-ES" sz="2000" dirty="0"/>
          </a:p>
          <a:p>
            <a:pPr marL="0" indent="0">
              <a:buNone/>
            </a:pPr>
            <a:r>
              <a:rPr lang="es-ES" sz="2000" b="1" dirty="0"/>
              <a:t>Bajas: 72 muertes (principalmente por inhalación de humo), más de 70 heridos.</a:t>
            </a:r>
            <a:endParaRPr lang="en-GB" sz="2000" b="1" dirty="0"/>
          </a:p>
        </p:txBody>
      </p:sp>
      <p:sp>
        <p:nvSpPr>
          <p:cNvPr id="4" name="TextBox 3">
            <a:extLst>
              <a:ext uri="{FF2B5EF4-FFF2-40B4-BE49-F238E27FC236}">
                <a16:creationId xmlns:a16="http://schemas.microsoft.com/office/drawing/2014/main" id="{B696B892-1F05-1898-89D2-B1486C3791E8}"/>
              </a:ext>
            </a:extLst>
          </p:cNvPr>
          <p:cNvSpPr txBox="1"/>
          <p:nvPr/>
        </p:nvSpPr>
        <p:spPr>
          <a:xfrm>
            <a:off x="4042950" y="3133421"/>
            <a:ext cx="4344856" cy="3139319"/>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Explicitly NON-compliant . Catastrophic passive fire failures found.</a:t>
            </a:r>
          </a:p>
          <a:p>
            <a:pPr marL="0" marR="0" indent="0" algn="ctr" defTabSz="914330" rtl="0" fontAlgn="auto" latinLnBrk="0" hangingPunct="0">
              <a:lnSpc>
                <a:spcPct val="100000"/>
              </a:lnSpc>
              <a:spcBef>
                <a:spcPts val="0"/>
              </a:spcBef>
              <a:spcAft>
                <a:spcPts val="0"/>
              </a:spcAft>
              <a:buClrTx/>
              <a:buSzTx/>
              <a:buFontTx/>
              <a:buNone/>
              <a:tabLst/>
            </a:pPr>
            <a:r>
              <a:rPr lang="en-GB" dirty="0"/>
              <a:t>The building had </a:t>
            </a:r>
            <a:r>
              <a:rPr lang="en-GB" b="1" dirty="0"/>
              <a:t>undergone multiple inspections. </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1" i="0" u="none" strike="noStrike" cap="none" spc="0" normalizeH="0" baseline="0" dirty="0">
              <a:ln>
                <a:noFill/>
              </a:ln>
              <a:solidFill>
                <a:srgbClr val="1F1F1F"/>
              </a:solidFill>
              <a:effectLst/>
              <a:uFillTx/>
              <a:latin typeface="+mj-lt"/>
              <a:ea typeface="+mj-ea"/>
              <a:cs typeface="+mj-cs"/>
              <a:sym typeface="Helvetica"/>
            </a:endParaRPr>
          </a:p>
          <a:p>
            <a:pPr algn="ctr"/>
            <a:r>
              <a:rPr lang="es-ES" dirty="0">
                <a:effectLst/>
              </a:rPr>
              <a:t>Explícitamente NO CUMPLE. Se encontraron fallos catastróficos en la protección pasiva contra incendios. El edificio había pasado por múltiples inspecciones.</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1"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2588284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135720" y="274637"/>
            <a:ext cx="10446680" cy="1325563"/>
          </a:xfrm>
        </p:spPr>
        <p:txBody>
          <a:bodyPr>
            <a:normAutofit/>
          </a:bodyPr>
          <a:lstStyle/>
          <a:p>
            <a:r>
              <a:rPr lang="en-GB" b="1" dirty="0"/>
              <a:t>Loafers Lodge Fire, Wellington, New Zealand</a:t>
            </a:r>
            <a:br>
              <a:rPr lang="en-GB" dirty="0"/>
            </a:br>
            <a:r>
              <a:rPr lang="en-GB" sz="2000" dirty="0"/>
              <a:t>16</a:t>
            </a:r>
            <a:r>
              <a:rPr lang="en-GB" sz="2000" baseline="30000" dirty="0"/>
              <a:t>th</a:t>
            </a:r>
            <a:r>
              <a:rPr lang="en-GB" sz="2000" dirty="0"/>
              <a:t> May 2023</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8877646" y="1690688"/>
            <a:ext cx="3314353" cy="4966329"/>
          </a:xfrm>
        </p:spPr>
        <p:txBody>
          <a:bodyPr>
            <a:normAutofit fontScale="62500" lnSpcReduction="20000"/>
          </a:bodyPr>
          <a:lstStyle/>
          <a:p>
            <a:pPr marL="0" indent="0">
              <a:buNone/>
            </a:pPr>
            <a:r>
              <a:rPr lang="es-ES" dirty="0">
                <a:effectLst/>
              </a:rPr>
              <a:t>Causa: Incendio provocado; un residente con esquizofrenia prendió dos fuegos.</a:t>
            </a:r>
          </a:p>
          <a:p>
            <a:pPr marL="0" indent="0">
              <a:buNone/>
            </a:pPr>
            <a:endParaRPr lang="es-ES" dirty="0">
              <a:effectLst/>
            </a:endParaRPr>
          </a:p>
          <a:p>
            <a:pPr marL="0" indent="0">
              <a:buNone/>
            </a:pPr>
            <a:r>
              <a:rPr lang="es-ES" dirty="0">
                <a:effectLst/>
              </a:rPr>
              <a:t>El incendio en el albergue de 92 camas propagó </a:t>
            </a:r>
            <a:r>
              <a:rPr lang="es-ES" b="1" u="sng" dirty="0">
                <a:solidFill>
                  <a:srgbClr val="FF0000"/>
                </a:solidFill>
                <a:effectLst/>
              </a:rPr>
              <a:t>humo a través de los corredores, asfixiando a los inquilinos en habitaciones remotas</a:t>
            </a:r>
            <a:r>
              <a:rPr lang="es-ES" dirty="0">
                <a:effectLst/>
              </a:rPr>
              <a:t> antes de que las llamas los alcanzaran.</a:t>
            </a:r>
          </a:p>
          <a:p>
            <a:pPr marL="0" indent="0">
              <a:buNone/>
            </a:pPr>
            <a:endParaRPr lang="es-ES" dirty="0">
              <a:effectLst/>
            </a:endParaRPr>
          </a:p>
          <a:p>
            <a:pPr marL="0" indent="0">
              <a:buNone/>
            </a:pPr>
            <a:r>
              <a:rPr lang="es-ES" b="1" dirty="0">
                <a:effectLst/>
              </a:rPr>
              <a:t>Bajas: 5 muertes (inhalación de humo), 20 heridos.</a:t>
            </a:r>
            <a:endParaRPr lang="en-GB" b="1" dirty="0"/>
          </a:p>
        </p:txBody>
      </p:sp>
      <p:pic>
        <p:nvPicPr>
          <p:cNvPr id="5" name="Picture 4">
            <a:extLst>
              <a:ext uri="{FF2B5EF4-FFF2-40B4-BE49-F238E27FC236}">
                <a16:creationId xmlns:a16="http://schemas.microsoft.com/office/drawing/2014/main" id="{3837AE2B-F5E9-F17B-BFC9-A4EF2C05E5BE}"/>
              </a:ext>
            </a:extLst>
          </p:cNvPr>
          <p:cNvPicPr>
            <a:picLocks noChangeAspect="1"/>
          </p:cNvPicPr>
          <p:nvPr/>
        </p:nvPicPr>
        <p:blipFill>
          <a:blip r:embed="rId2"/>
          <a:stretch>
            <a:fillRect/>
          </a:stretch>
        </p:blipFill>
        <p:spPr>
          <a:xfrm>
            <a:off x="3890568" y="2250486"/>
            <a:ext cx="4860955" cy="3242219"/>
          </a:xfrm>
          <a:prstGeom prst="rect">
            <a:avLst/>
          </a:prstGeom>
        </p:spPr>
      </p:pic>
      <p:sp>
        <p:nvSpPr>
          <p:cNvPr id="4" name="Content Placeholder 2">
            <a:extLst>
              <a:ext uri="{FF2B5EF4-FFF2-40B4-BE49-F238E27FC236}">
                <a16:creationId xmlns:a16="http://schemas.microsoft.com/office/drawing/2014/main" id="{6E476E41-60D9-17D7-ADED-85FADB236A0B}"/>
              </a:ext>
            </a:extLst>
          </p:cNvPr>
          <p:cNvSpPr txBox="1">
            <a:spLocks/>
          </p:cNvSpPr>
          <p:nvPr/>
        </p:nvSpPr>
        <p:spPr>
          <a:xfrm>
            <a:off x="914400" y="1843135"/>
            <a:ext cx="3039592" cy="481388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Cause: Arson; resident with schizophrenia set two fires.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Blaze in 92-bed hostel </a:t>
            </a:r>
            <a:r>
              <a:rPr lang="en-GB" b="1" dirty="0">
                <a:solidFill>
                  <a:srgbClr val="FF0000"/>
                </a:solidFill>
              </a:rPr>
              <a:t>spread smoke via corridors</a:t>
            </a:r>
            <a:r>
              <a:rPr lang="en-GB" dirty="0"/>
              <a:t>, </a:t>
            </a:r>
            <a:r>
              <a:rPr lang="en-GB" b="1" u="sng" dirty="0">
                <a:solidFill>
                  <a:srgbClr val="FF0000"/>
                </a:solidFill>
              </a:rPr>
              <a:t>asphyxiating tenants in remote rooms </a:t>
            </a:r>
            <a:r>
              <a:rPr lang="en-GB" dirty="0"/>
              <a:t>before flames reached them. </a:t>
            </a:r>
          </a:p>
          <a:p>
            <a:pPr marL="0" indent="0">
              <a:buFont typeface="Arial" panose="020B0604020202020204" pitchFamily="34" charset="0"/>
              <a:buNone/>
            </a:pPr>
            <a:endParaRPr lang="en-GB" b="1" dirty="0"/>
          </a:p>
          <a:p>
            <a:pPr marL="0" indent="0">
              <a:buFont typeface="Arial" panose="020B0604020202020204" pitchFamily="34" charset="0"/>
              <a:buNone/>
            </a:pPr>
            <a:r>
              <a:rPr lang="en-GB" b="1" dirty="0"/>
              <a:t>Casualties: 5 deaths (smoke inhalation), 20 injured.</a:t>
            </a:r>
          </a:p>
          <a:p>
            <a:endParaRPr lang="en-GB" dirty="0"/>
          </a:p>
        </p:txBody>
      </p:sp>
    </p:spTree>
    <p:extLst>
      <p:ext uri="{BB962C8B-B14F-4D97-AF65-F5344CB8AC3E}">
        <p14:creationId xmlns:p14="http://schemas.microsoft.com/office/powerpoint/2010/main" val="1995747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135720" y="274637"/>
            <a:ext cx="10446680" cy="1325563"/>
          </a:xfrm>
        </p:spPr>
        <p:txBody>
          <a:bodyPr>
            <a:normAutofit/>
          </a:bodyPr>
          <a:lstStyle/>
          <a:p>
            <a:r>
              <a:rPr lang="en-GB" b="1" dirty="0"/>
              <a:t>Loafers Lodge Fire, Wellington, New Zealand</a:t>
            </a:r>
            <a:br>
              <a:rPr lang="en-GB" dirty="0"/>
            </a:br>
            <a:r>
              <a:rPr lang="en-GB" sz="2000" dirty="0"/>
              <a:t>16</a:t>
            </a:r>
            <a:r>
              <a:rPr lang="en-GB" sz="2000" baseline="30000" dirty="0"/>
              <a:t>th</a:t>
            </a:r>
            <a:r>
              <a:rPr lang="en-GB" sz="2000" dirty="0"/>
              <a:t> May 2023</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8877646" y="1690688"/>
            <a:ext cx="3314353" cy="4966329"/>
          </a:xfrm>
        </p:spPr>
        <p:txBody>
          <a:bodyPr>
            <a:normAutofit fontScale="62500" lnSpcReduction="20000"/>
          </a:bodyPr>
          <a:lstStyle/>
          <a:p>
            <a:pPr marL="0" indent="0">
              <a:buNone/>
            </a:pPr>
            <a:r>
              <a:rPr lang="es-ES" dirty="0">
                <a:effectLst/>
              </a:rPr>
              <a:t>Causa: Incendio provocado; un residente con esquizofrenia prendió dos fuegos.</a:t>
            </a:r>
          </a:p>
          <a:p>
            <a:pPr marL="0" indent="0">
              <a:buNone/>
            </a:pPr>
            <a:endParaRPr lang="es-ES" dirty="0">
              <a:effectLst/>
            </a:endParaRPr>
          </a:p>
          <a:p>
            <a:pPr marL="0" indent="0">
              <a:buNone/>
            </a:pPr>
            <a:r>
              <a:rPr lang="es-ES" dirty="0">
                <a:effectLst/>
              </a:rPr>
              <a:t>El incendio en el albergue de 92 camas propagó </a:t>
            </a:r>
            <a:r>
              <a:rPr lang="es-ES" b="1" u="sng" dirty="0">
                <a:solidFill>
                  <a:srgbClr val="FF0000"/>
                </a:solidFill>
                <a:effectLst/>
              </a:rPr>
              <a:t>humo a través de los corredores, asfixiando a los inquilinos en habitaciones remotas</a:t>
            </a:r>
            <a:r>
              <a:rPr lang="es-ES" dirty="0">
                <a:effectLst/>
              </a:rPr>
              <a:t> antes de que las llamas los alcanzaran.</a:t>
            </a:r>
          </a:p>
          <a:p>
            <a:pPr marL="0" indent="0">
              <a:buNone/>
            </a:pPr>
            <a:endParaRPr lang="es-ES" dirty="0">
              <a:effectLst/>
            </a:endParaRPr>
          </a:p>
          <a:p>
            <a:pPr marL="0" indent="0">
              <a:buNone/>
            </a:pPr>
            <a:r>
              <a:rPr lang="es-ES" b="1" dirty="0">
                <a:effectLst/>
              </a:rPr>
              <a:t>Bajas: 5 muertes (inhalación de humo), 20 heridos.</a:t>
            </a:r>
            <a:endParaRPr lang="en-GB" b="1" dirty="0"/>
          </a:p>
        </p:txBody>
      </p:sp>
      <p:pic>
        <p:nvPicPr>
          <p:cNvPr id="5" name="Picture 4">
            <a:extLst>
              <a:ext uri="{FF2B5EF4-FFF2-40B4-BE49-F238E27FC236}">
                <a16:creationId xmlns:a16="http://schemas.microsoft.com/office/drawing/2014/main" id="{3837AE2B-F5E9-F17B-BFC9-A4EF2C05E5BE}"/>
              </a:ext>
            </a:extLst>
          </p:cNvPr>
          <p:cNvPicPr>
            <a:picLocks noChangeAspect="1"/>
          </p:cNvPicPr>
          <p:nvPr/>
        </p:nvPicPr>
        <p:blipFill>
          <a:blip r:embed="rId2"/>
          <a:stretch>
            <a:fillRect/>
          </a:stretch>
        </p:blipFill>
        <p:spPr>
          <a:xfrm>
            <a:off x="3890568" y="2250486"/>
            <a:ext cx="4860955" cy="3242219"/>
          </a:xfrm>
          <a:prstGeom prst="rect">
            <a:avLst/>
          </a:prstGeom>
        </p:spPr>
      </p:pic>
      <p:sp>
        <p:nvSpPr>
          <p:cNvPr id="4" name="Content Placeholder 2">
            <a:extLst>
              <a:ext uri="{FF2B5EF4-FFF2-40B4-BE49-F238E27FC236}">
                <a16:creationId xmlns:a16="http://schemas.microsoft.com/office/drawing/2014/main" id="{6E476E41-60D9-17D7-ADED-85FADB236A0B}"/>
              </a:ext>
            </a:extLst>
          </p:cNvPr>
          <p:cNvSpPr txBox="1">
            <a:spLocks/>
          </p:cNvSpPr>
          <p:nvPr/>
        </p:nvSpPr>
        <p:spPr>
          <a:xfrm>
            <a:off x="914400" y="1843135"/>
            <a:ext cx="3039592" cy="481388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Cause: Arson; resident with schizophrenia set two fires.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Blaze in 92-bed hostel </a:t>
            </a:r>
            <a:r>
              <a:rPr lang="en-GB" b="1" dirty="0">
                <a:solidFill>
                  <a:srgbClr val="FF0000"/>
                </a:solidFill>
              </a:rPr>
              <a:t>spread smoke via corridors</a:t>
            </a:r>
            <a:r>
              <a:rPr lang="en-GB" dirty="0"/>
              <a:t>, </a:t>
            </a:r>
            <a:r>
              <a:rPr lang="en-GB" b="1" u="sng" dirty="0">
                <a:solidFill>
                  <a:srgbClr val="FF0000"/>
                </a:solidFill>
              </a:rPr>
              <a:t>asphyxiating tenants in remote rooms </a:t>
            </a:r>
            <a:r>
              <a:rPr lang="en-GB" dirty="0"/>
              <a:t>before flames reached them. </a:t>
            </a:r>
          </a:p>
          <a:p>
            <a:pPr marL="0" indent="0">
              <a:buFont typeface="Arial" panose="020B0604020202020204" pitchFamily="34" charset="0"/>
              <a:buNone/>
            </a:pPr>
            <a:endParaRPr lang="en-GB" b="1" dirty="0"/>
          </a:p>
          <a:p>
            <a:pPr marL="0" indent="0">
              <a:buFont typeface="Arial" panose="020B0604020202020204" pitchFamily="34" charset="0"/>
              <a:buNone/>
            </a:pPr>
            <a:r>
              <a:rPr lang="en-GB" b="1" dirty="0"/>
              <a:t>Casualties: 5 deaths (smoke inhalation), 20 injured.</a:t>
            </a:r>
          </a:p>
          <a:p>
            <a:endParaRPr lang="en-GB" dirty="0"/>
          </a:p>
        </p:txBody>
      </p:sp>
      <p:sp>
        <p:nvSpPr>
          <p:cNvPr id="6" name="TextBox 5">
            <a:extLst>
              <a:ext uri="{FF2B5EF4-FFF2-40B4-BE49-F238E27FC236}">
                <a16:creationId xmlns:a16="http://schemas.microsoft.com/office/drawing/2014/main" id="{B082ABF7-A17E-4794-FE30-4A2785A2118E}"/>
              </a:ext>
            </a:extLst>
          </p:cNvPr>
          <p:cNvSpPr txBox="1"/>
          <p:nvPr/>
        </p:nvSpPr>
        <p:spPr>
          <a:xfrm>
            <a:off x="2022380" y="4162184"/>
            <a:ext cx="8673359" cy="2585321"/>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Building was deemed COMPLIANT.</a:t>
            </a:r>
          </a:p>
          <a:p>
            <a:pPr marL="0" marR="0" indent="0" algn="ctr" defTabSz="914330" rtl="0" fontAlgn="auto" latinLnBrk="0" hangingPunct="0">
              <a:lnSpc>
                <a:spcPct val="100000"/>
              </a:lnSpc>
              <a:spcBef>
                <a:spcPts val="0"/>
              </a:spcBef>
              <a:spcAft>
                <a:spcPts val="0"/>
              </a:spcAft>
              <a:buClrTx/>
              <a:buSzTx/>
              <a:buFontTx/>
              <a:buNone/>
              <a:tabLst/>
            </a:pPr>
            <a:r>
              <a:rPr lang="en-GB" dirty="0"/>
              <a:t>Building had a </a:t>
            </a:r>
            <a:r>
              <a:rPr lang="en-GB" dirty="0" err="1"/>
              <a:t>Warrent</a:t>
            </a:r>
            <a:r>
              <a:rPr lang="en-GB" dirty="0"/>
              <a:t> of Fitness and </a:t>
            </a:r>
            <a:r>
              <a:rPr lang="en-GB" b="1" u="sng" dirty="0"/>
              <a:t>MET building code requirements. </a:t>
            </a:r>
          </a:p>
          <a:p>
            <a:pPr marL="0" marR="0" indent="0" algn="ctr" defTabSz="914330" rtl="0" fontAlgn="auto" latinLnBrk="0" hangingPunct="0">
              <a:lnSpc>
                <a:spcPct val="100000"/>
              </a:lnSpc>
              <a:spcBef>
                <a:spcPts val="0"/>
              </a:spcBef>
              <a:spcAft>
                <a:spcPts val="0"/>
              </a:spcAft>
              <a:buClrTx/>
              <a:buSzTx/>
              <a:buFontTx/>
              <a:buNone/>
              <a:tabLst/>
            </a:pPr>
            <a:endParaRPr lang="en-GB" b="1" u="sng" dirty="0"/>
          </a:p>
          <a:p>
            <a:pPr marL="0" marR="0" indent="0" algn="ctr" defTabSz="914330" rtl="0" fontAlgn="auto" latinLnBrk="0" hangingPunct="0">
              <a:lnSpc>
                <a:spcPct val="100000"/>
              </a:lnSpc>
              <a:spcBef>
                <a:spcPts val="0"/>
              </a:spcBef>
              <a:spcAft>
                <a:spcPts val="0"/>
              </a:spcAft>
              <a:buClrTx/>
              <a:buSzTx/>
              <a:buFontTx/>
              <a:buNone/>
              <a:tabLst/>
            </a:pPr>
            <a:r>
              <a:rPr lang="en-GB" dirty="0"/>
              <a:t>Passive protection was limited throughout and no sprinklers were present. </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1F1F1F"/>
              </a:solidFill>
              <a:effectLst/>
              <a:uFillTx/>
              <a:latin typeface="+mj-lt"/>
              <a:ea typeface="+mj-ea"/>
              <a:cs typeface="+mj-cs"/>
              <a:sym typeface="Helvetica"/>
            </a:endParaRPr>
          </a:p>
          <a:p>
            <a:r>
              <a:rPr lang="es-ES" dirty="0">
                <a:effectLst/>
              </a:rPr>
              <a:t>El edificio fue considerado CUMPLE. El edificio tenía un Certificado de Aptitud y cumplía con los requisitos del código de construcción.</a:t>
            </a:r>
          </a:p>
          <a:p>
            <a:r>
              <a:rPr lang="es-ES" dirty="0">
                <a:effectLst/>
              </a:rPr>
              <a:t>La protección pasiva era limitada en todo el edificio y no había rociadores presentes.</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1426554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36708" y="274637"/>
            <a:ext cx="10545692" cy="1325563"/>
          </a:xfrm>
        </p:spPr>
        <p:txBody>
          <a:bodyPr>
            <a:normAutofit/>
          </a:bodyPr>
          <a:lstStyle/>
          <a:p>
            <a:r>
              <a:rPr lang="en-GB" b="1" dirty="0">
                <a:effectLst/>
              </a:rPr>
              <a:t>Valencia Residential Complex Fire, Valencia, Spain</a:t>
            </a:r>
            <a:br>
              <a:rPr lang="en-GB" dirty="0"/>
            </a:br>
            <a:r>
              <a:rPr lang="en-GB" sz="2000" dirty="0"/>
              <a:t>22</a:t>
            </a:r>
            <a:r>
              <a:rPr lang="en-GB" sz="2000" baseline="30000" dirty="0"/>
              <a:t>nd</a:t>
            </a:r>
            <a:r>
              <a:rPr lang="en-GB" sz="2000" dirty="0"/>
              <a:t> FEB. 2024</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36708" y="1678993"/>
            <a:ext cx="2555179" cy="5125404"/>
          </a:xfrm>
        </p:spPr>
        <p:txBody>
          <a:bodyPr>
            <a:normAutofit fontScale="92500" lnSpcReduction="20000"/>
          </a:bodyPr>
          <a:lstStyle/>
          <a:p>
            <a:pPr marL="0" indent="0">
              <a:buNone/>
            </a:pPr>
            <a:r>
              <a:rPr lang="en-GB" sz="2000" dirty="0">
                <a:effectLst/>
              </a:rPr>
              <a:t>Cause: Electrical fault in basement transformer room.  </a:t>
            </a:r>
          </a:p>
          <a:p>
            <a:pPr marL="0" indent="0">
              <a:buNone/>
            </a:pPr>
            <a:r>
              <a:rPr lang="en-GB" sz="2000" dirty="0">
                <a:effectLst/>
              </a:rPr>
              <a:t>Flames climbed via flammable cladding; </a:t>
            </a:r>
            <a:r>
              <a:rPr lang="en-GB" sz="2000" b="1" dirty="0">
                <a:solidFill>
                  <a:srgbClr val="FF0000"/>
                </a:solidFill>
                <a:effectLst/>
              </a:rPr>
              <a:t>toxic smoke permeated all 14 stories</a:t>
            </a:r>
            <a:r>
              <a:rPr lang="en-GB" sz="2000" dirty="0">
                <a:effectLst/>
              </a:rPr>
              <a:t>, causing fatalities on distant floors.  </a:t>
            </a:r>
          </a:p>
          <a:p>
            <a:pPr marL="0" indent="0">
              <a:buNone/>
            </a:pPr>
            <a:endParaRPr lang="en-GB" sz="2000" dirty="0"/>
          </a:p>
          <a:p>
            <a:pPr marL="0" indent="0">
              <a:buNone/>
            </a:pPr>
            <a:r>
              <a:rPr lang="en-GB" sz="2000" b="1" dirty="0">
                <a:effectLst/>
              </a:rPr>
              <a:t>Casualties: 10 deaths (primarily smoke inhalation), 15 injured.</a:t>
            </a:r>
          </a:p>
          <a:p>
            <a:endParaRPr lang="en-GB" sz="2000" dirty="0"/>
          </a:p>
        </p:txBody>
      </p:sp>
      <p:sp>
        <p:nvSpPr>
          <p:cNvPr id="4" name="Content Placeholder 2">
            <a:extLst>
              <a:ext uri="{FF2B5EF4-FFF2-40B4-BE49-F238E27FC236}">
                <a16:creationId xmlns:a16="http://schemas.microsoft.com/office/drawing/2014/main" id="{E1D5BBC2-796D-1D6A-C264-24EFCDD1E9B3}"/>
              </a:ext>
            </a:extLst>
          </p:cNvPr>
          <p:cNvSpPr txBox="1">
            <a:spLocks/>
          </p:cNvSpPr>
          <p:nvPr/>
        </p:nvSpPr>
        <p:spPr>
          <a:xfrm>
            <a:off x="8825723" y="1503651"/>
            <a:ext cx="3366277" cy="48138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Causa: Falla eléctrica en la sala de transformadores del sótano.  </a:t>
            </a:r>
          </a:p>
          <a:p>
            <a:pPr marL="0" indent="0">
              <a:buFont typeface="Arial" panose="020B0604020202020204" pitchFamily="34" charset="0"/>
              <a:buNone/>
            </a:pPr>
            <a:endParaRPr lang="es-ES" sz="2000" dirty="0"/>
          </a:p>
          <a:p>
            <a:pPr marL="0" indent="0">
              <a:buFont typeface="Arial" panose="020B0604020202020204" pitchFamily="34" charset="0"/>
              <a:buNone/>
            </a:pPr>
            <a:r>
              <a:rPr lang="es-ES" sz="2000" dirty="0"/>
              <a:t>Las llamas ascendieron a través del revestimiento inflamable</a:t>
            </a:r>
            <a:r>
              <a:rPr lang="es-ES" sz="2000" b="1" dirty="0">
                <a:solidFill>
                  <a:srgbClr val="FF0000"/>
                </a:solidFill>
              </a:rPr>
              <a:t>; el humo tóxico permeó todos los 14 pisos</a:t>
            </a:r>
            <a:r>
              <a:rPr lang="es-ES" sz="2000" dirty="0"/>
              <a:t>, causando fatalidades en niveles </a:t>
            </a:r>
            <a:r>
              <a:rPr lang="es-ES" sz="2000"/>
              <a:t>distantes antes. </a:t>
            </a:r>
            <a:endParaRPr lang="es-ES" sz="2000" dirty="0"/>
          </a:p>
          <a:p>
            <a:pPr marL="0" indent="0">
              <a:buFont typeface="Arial" panose="020B0604020202020204" pitchFamily="34" charset="0"/>
              <a:buNone/>
            </a:pPr>
            <a:endParaRPr lang="es-ES" sz="2000" dirty="0"/>
          </a:p>
          <a:p>
            <a:pPr marL="0" indent="0">
              <a:buFont typeface="Arial" panose="020B0604020202020204" pitchFamily="34" charset="0"/>
              <a:buNone/>
            </a:pPr>
            <a:r>
              <a:rPr lang="es-ES" sz="2000" b="1" dirty="0"/>
              <a:t>Bajas: 10 muertes (principalmente por inhalación de humo), 15 heridos.</a:t>
            </a:r>
            <a:endParaRPr lang="en-GB" sz="2000" b="1" dirty="0"/>
          </a:p>
        </p:txBody>
      </p:sp>
      <p:pic>
        <p:nvPicPr>
          <p:cNvPr id="1026" name="Picture 2" descr="Death toll rises to 10 after deadly fire in Spain's southern city of  Valencia, authorities say - CBS News">
            <a:extLst>
              <a:ext uri="{FF2B5EF4-FFF2-40B4-BE49-F238E27FC236}">
                <a16:creationId xmlns:a16="http://schemas.microsoft.com/office/drawing/2014/main" id="{E2A0415B-4CD2-560D-4584-B3CA5C92E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1887" y="2422869"/>
            <a:ext cx="5249787" cy="2756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907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36708" y="274637"/>
            <a:ext cx="10545692" cy="1325563"/>
          </a:xfrm>
        </p:spPr>
        <p:txBody>
          <a:bodyPr>
            <a:normAutofit/>
          </a:bodyPr>
          <a:lstStyle/>
          <a:p>
            <a:r>
              <a:rPr lang="en-GB" b="1" dirty="0">
                <a:effectLst/>
              </a:rPr>
              <a:t>Valencia Residential Complex Fire, Valencia, Spain</a:t>
            </a:r>
            <a:br>
              <a:rPr lang="en-GB" dirty="0"/>
            </a:br>
            <a:r>
              <a:rPr lang="en-GB" sz="2000" dirty="0"/>
              <a:t>22</a:t>
            </a:r>
            <a:r>
              <a:rPr lang="en-GB" sz="2000" baseline="30000" dirty="0"/>
              <a:t>nd</a:t>
            </a:r>
            <a:r>
              <a:rPr lang="en-GB" sz="2000" dirty="0"/>
              <a:t> FEB. 2024</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36708" y="1678993"/>
            <a:ext cx="2555179" cy="5125404"/>
          </a:xfrm>
        </p:spPr>
        <p:txBody>
          <a:bodyPr>
            <a:normAutofit fontScale="92500" lnSpcReduction="20000"/>
          </a:bodyPr>
          <a:lstStyle/>
          <a:p>
            <a:pPr marL="0" indent="0">
              <a:buNone/>
            </a:pPr>
            <a:r>
              <a:rPr lang="en-GB" sz="2000" dirty="0">
                <a:effectLst/>
              </a:rPr>
              <a:t>Cause: Electrical fault in basement transformer room.  </a:t>
            </a:r>
          </a:p>
          <a:p>
            <a:pPr marL="0" indent="0">
              <a:buNone/>
            </a:pPr>
            <a:r>
              <a:rPr lang="en-GB" sz="2000" dirty="0">
                <a:effectLst/>
              </a:rPr>
              <a:t>Flames climbed via flammable cladding; </a:t>
            </a:r>
            <a:r>
              <a:rPr lang="en-GB" sz="2000" b="1" dirty="0">
                <a:solidFill>
                  <a:srgbClr val="FF0000"/>
                </a:solidFill>
                <a:effectLst/>
              </a:rPr>
              <a:t>toxic smoke permeated all 14 stories</a:t>
            </a:r>
            <a:r>
              <a:rPr lang="en-GB" sz="2000" dirty="0">
                <a:effectLst/>
              </a:rPr>
              <a:t>, causing fatalities on distant floors.  </a:t>
            </a:r>
          </a:p>
          <a:p>
            <a:pPr marL="0" indent="0">
              <a:buNone/>
            </a:pPr>
            <a:endParaRPr lang="en-GB" sz="2000" dirty="0"/>
          </a:p>
          <a:p>
            <a:pPr marL="0" indent="0">
              <a:buNone/>
            </a:pPr>
            <a:r>
              <a:rPr lang="en-GB" sz="2000" b="1" dirty="0">
                <a:effectLst/>
              </a:rPr>
              <a:t>Casualties: 10 deaths (primarily smoke inhalation), 15 injured.</a:t>
            </a:r>
          </a:p>
          <a:p>
            <a:endParaRPr lang="en-GB" sz="2000" dirty="0"/>
          </a:p>
        </p:txBody>
      </p:sp>
      <p:sp>
        <p:nvSpPr>
          <p:cNvPr id="4" name="Content Placeholder 2">
            <a:extLst>
              <a:ext uri="{FF2B5EF4-FFF2-40B4-BE49-F238E27FC236}">
                <a16:creationId xmlns:a16="http://schemas.microsoft.com/office/drawing/2014/main" id="{E1D5BBC2-796D-1D6A-C264-24EFCDD1E9B3}"/>
              </a:ext>
            </a:extLst>
          </p:cNvPr>
          <p:cNvSpPr txBox="1">
            <a:spLocks/>
          </p:cNvSpPr>
          <p:nvPr/>
        </p:nvSpPr>
        <p:spPr>
          <a:xfrm>
            <a:off x="8825723" y="1503651"/>
            <a:ext cx="3366277" cy="48138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Causa: Falla eléctrica en la sala de transformadores del sótano.  </a:t>
            </a:r>
          </a:p>
          <a:p>
            <a:pPr marL="0" indent="0">
              <a:buFont typeface="Arial" panose="020B0604020202020204" pitchFamily="34" charset="0"/>
              <a:buNone/>
            </a:pPr>
            <a:endParaRPr lang="es-ES" sz="2000" dirty="0"/>
          </a:p>
          <a:p>
            <a:pPr marL="0" indent="0">
              <a:buFont typeface="Arial" panose="020B0604020202020204" pitchFamily="34" charset="0"/>
              <a:buNone/>
            </a:pPr>
            <a:r>
              <a:rPr lang="es-ES" sz="2000" dirty="0"/>
              <a:t>Las llamas ascendieron a través del revestimiento inflamable</a:t>
            </a:r>
            <a:r>
              <a:rPr lang="es-ES" sz="2000" b="1" dirty="0">
                <a:solidFill>
                  <a:srgbClr val="FF0000"/>
                </a:solidFill>
              </a:rPr>
              <a:t>; el humo tóxico permeó todos los 14 pisos</a:t>
            </a:r>
            <a:r>
              <a:rPr lang="es-ES" sz="2000" dirty="0"/>
              <a:t>, causando fatalidades en niveles </a:t>
            </a:r>
            <a:r>
              <a:rPr lang="es-ES" sz="2000"/>
              <a:t>distantes antes. </a:t>
            </a:r>
            <a:endParaRPr lang="es-ES" sz="2000" dirty="0"/>
          </a:p>
          <a:p>
            <a:pPr marL="0" indent="0">
              <a:buFont typeface="Arial" panose="020B0604020202020204" pitchFamily="34" charset="0"/>
              <a:buNone/>
            </a:pPr>
            <a:endParaRPr lang="es-ES" sz="2000" dirty="0"/>
          </a:p>
          <a:p>
            <a:pPr marL="0" indent="0">
              <a:buFont typeface="Arial" panose="020B0604020202020204" pitchFamily="34" charset="0"/>
              <a:buNone/>
            </a:pPr>
            <a:r>
              <a:rPr lang="es-ES" sz="2000" b="1" dirty="0"/>
              <a:t>Bajas: 10 muertes (principalmente por inhalación de humo), 15 heridos.</a:t>
            </a:r>
            <a:endParaRPr lang="en-GB" sz="2000" b="1" dirty="0"/>
          </a:p>
        </p:txBody>
      </p:sp>
      <p:pic>
        <p:nvPicPr>
          <p:cNvPr id="1026" name="Picture 2" descr="Death toll rises to 10 after deadly fire in Spain's southern city of  Valencia, authorities say - CBS News">
            <a:extLst>
              <a:ext uri="{FF2B5EF4-FFF2-40B4-BE49-F238E27FC236}">
                <a16:creationId xmlns:a16="http://schemas.microsoft.com/office/drawing/2014/main" id="{E2A0415B-4CD2-560D-4584-B3CA5C92E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1887" y="2422869"/>
            <a:ext cx="5249787" cy="27561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351CB48-1335-2A4E-9D3A-95A98823523C}"/>
              </a:ext>
            </a:extLst>
          </p:cNvPr>
          <p:cNvSpPr txBox="1"/>
          <p:nvPr/>
        </p:nvSpPr>
        <p:spPr>
          <a:xfrm>
            <a:off x="3999553" y="1549871"/>
            <a:ext cx="4344856" cy="2031323"/>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Non-compliant cladding (PU)</a:t>
            </a:r>
          </a:p>
          <a:p>
            <a:pPr marL="0" marR="0" indent="0" algn="ctr" defTabSz="914330" rtl="0" fontAlgn="auto" latinLnBrk="0" hangingPunct="0">
              <a:lnSpc>
                <a:spcPct val="100000"/>
              </a:lnSpc>
              <a:spcBef>
                <a:spcPts val="0"/>
              </a:spcBef>
              <a:spcAft>
                <a:spcPts val="0"/>
              </a:spcAft>
              <a:buClrTx/>
              <a:buSzTx/>
              <a:buFontTx/>
              <a:buNone/>
              <a:tabLst/>
            </a:pPr>
            <a:endParaRPr lang="en-GB" dirty="0"/>
          </a:p>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Enforcement cited as a failure.</a:t>
            </a:r>
          </a:p>
          <a:p>
            <a:pPr marL="0" marR="0" indent="0" algn="ctr" defTabSz="914330" rtl="0" fontAlgn="auto" latinLnBrk="0" hangingPunct="0">
              <a:lnSpc>
                <a:spcPct val="100000"/>
              </a:lnSpc>
              <a:spcBef>
                <a:spcPts val="0"/>
              </a:spcBef>
              <a:spcAft>
                <a:spcPts val="0"/>
              </a:spcAft>
              <a:buClrTx/>
              <a:buSzTx/>
              <a:buFontTx/>
              <a:buNone/>
              <a:tabLst/>
            </a:pPr>
            <a:endParaRPr lang="en-GB" dirty="0"/>
          </a:p>
          <a:p>
            <a:r>
              <a:rPr lang="es-ES" dirty="0">
                <a:effectLst/>
              </a:rPr>
              <a:t>Revestimiento no conforme (PU).</a:t>
            </a:r>
          </a:p>
          <a:p>
            <a:r>
              <a:rPr lang="es-ES" dirty="0">
                <a:effectLst/>
              </a:rPr>
              <a:t>La aplicación fue citada como un fallo.</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1"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3426033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50084" y="274637"/>
            <a:ext cx="10532315" cy="1325563"/>
          </a:xfrm>
        </p:spPr>
        <p:txBody>
          <a:bodyPr>
            <a:normAutofit/>
          </a:bodyPr>
          <a:lstStyle/>
          <a:p>
            <a:r>
              <a:rPr lang="en-GB" dirty="0">
                <a:effectLst/>
              </a:rPr>
              <a:t>Hotel Oriente in San José, Costa Rica </a:t>
            </a:r>
            <a:br>
              <a:rPr lang="en-GB" dirty="0"/>
            </a:br>
            <a:r>
              <a:rPr lang="en-GB" sz="2000" dirty="0"/>
              <a:t>2</a:t>
            </a:r>
            <a:r>
              <a:rPr lang="en-GB" sz="2000" baseline="30000" dirty="0"/>
              <a:t>nd</a:t>
            </a:r>
            <a:r>
              <a:rPr lang="en-GB" sz="2000" dirty="0"/>
              <a:t> Oct 2025</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8476972" y="1324304"/>
            <a:ext cx="3715027" cy="5533696"/>
          </a:xfrm>
        </p:spPr>
        <p:txBody>
          <a:bodyPr>
            <a:noAutofit/>
          </a:bodyPr>
          <a:lstStyle/>
          <a:p>
            <a:pPr marL="0" indent="0">
              <a:buNone/>
            </a:pPr>
            <a:r>
              <a:rPr lang="es-ES" sz="1500" dirty="0">
                <a:effectLst/>
              </a:rPr>
              <a:t>Causa: Bajo investigación</a:t>
            </a:r>
            <a:r>
              <a:rPr lang="es-ES" sz="1500" dirty="0"/>
              <a:t>. </a:t>
            </a:r>
            <a:r>
              <a:rPr lang="es-ES" sz="1500" dirty="0">
                <a:effectLst/>
              </a:rPr>
              <a:t>Se revelaron graves fallas de seguridad, como salida de emergencia bloqueada con alambre metálico. </a:t>
            </a:r>
          </a:p>
          <a:p>
            <a:pPr marL="0" indent="0">
              <a:buNone/>
            </a:pPr>
            <a:r>
              <a:rPr lang="es-ES" sz="1500" dirty="0">
                <a:effectLst/>
              </a:rPr>
              <a:t>El incendio inició en el tercer piso del Hotel Oriente, un edificio de tres niveles en el centro de San José. El fuego y </a:t>
            </a:r>
            <a:r>
              <a:rPr lang="es-ES" sz="1500" b="1" u="sng" dirty="0">
                <a:solidFill>
                  <a:srgbClr val="FF0000"/>
                </a:solidFill>
                <a:effectLst/>
              </a:rPr>
              <a:t>el humo se propagaban rápidamente, atrapando a ocupantes por la salida obstruida.</a:t>
            </a:r>
          </a:p>
          <a:p>
            <a:pPr marL="0" indent="0">
              <a:buNone/>
            </a:pPr>
            <a:endParaRPr lang="es-ES" sz="1500" dirty="0">
              <a:effectLst/>
            </a:endParaRPr>
          </a:p>
          <a:p>
            <a:pPr marL="0" indent="0">
              <a:buNone/>
            </a:pPr>
            <a:r>
              <a:rPr lang="es-ES" sz="1500" b="1" dirty="0">
                <a:effectLst/>
              </a:rPr>
              <a:t>Bajas: 5 muertes (3 hombres y 2 mujeres, incluyendo una pareja anciana encontrada abrazada); varios heridos por inhalación de humo y 1 persona desaparecida.</a:t>
            </a:r>
            <a:endParaRPr lang="en-GB" sz="1500" b="1" dirty="0"/>
          </a:p>
        </p:txBody>
      </p:sp>
      <p:sp>
        <p:nvSpPr>
          <p:cNvPr id="4" name="Content Placeholder 2">
            <a:extLst>
              <a:ext uri="{FF2B5EF4-FFF2-40B4-BE49-F238E27FC236}">
                <a16:creationId xmlns:a16="http://schemas.microsoft.com/office/drawing/2014/main" id="{6E476E41-60D9-17D7-ADED-85FADB236A0B}"/>
              </a:ext>
            </a:extLst>
          </p:cNvPr>
          <p:cNvSpPr txBox="1">
            <a:spLocks/>
          </p:cNvSpPr>
          <p:nvPr/>
        </p:nvSpPr>
        <p:spPr>
          <a:xfrm>
            <a:off x="995938" y="1397810"/>
            <a:ext cx="3022763" cy="525920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Cause: Under investigation. Serious safety failures revealed, including an emergency exit blocked with metal wire.</a:t>
            </a:r>
          </a:p>
          <a:p>
            <a:pPr marL="0" indent="0">
              <a:buFont typeface="Arial" panose="020B0604020202020204" pitchFamily="34" charset="0"/>
              <a:buNone/>
            </a:pPr>
            <a:r>
              <a:rPr lang="en-GB" dirty="0"/>
              <a:t>The fire started on the third floor of a three-story building in downtown San José. </a:t>
            </a:r>
            <a:r>
              <a:rPr lang="en-GB" b="1" u="sng" dirty="0">
                <a:solidFill>
                  <a:srgbClr val="FF0000"/>
                </a:solidFill>
              </a:rPr>
              <a:t>Fire and smoke spread rapidly, trapping occupants due to the obstructed exit.</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Casualties: 5 deaths (3 men and 2 women, including an elderly couple found embracing); several injured from smoke inhalation, and 1 missing.</a:t>
            </a:r>
          </a:p>
        </p:txBody>
      </p:sp>
      <p:pic>
        <p:nvPicPr>
          <p:cNvPr id="6" name="Picture 5">
            <a:extLst>
              <a:ext uri="{FF2B5EF4-FFF2-40B4-BE49-F238E27FC236}">
                <a16:creationId xmlns:a16="http://schemas.microsoft.com/office/drawing/2014/main" id="{C786F3A7-386E-80DD-DD1E-8CC4B611759B}"/>
              </a:ext>
            </a:extLst>
          </p:cNvPr>
          <p:cNvPicPr>
            <a:picLocks noChangeAspect="1"/>
          </p:cNvPicPr>
          <p:nvPr/>
        </p:nvPicPr>
        <p:blipFill>
          <a:blip r:embed="rId2"/>
          <a:stretch>
            <a:fillRect/>
          </a:stretch>
        </p:blipFill>
        <p:spPr>
          <a:xfrm>
            <a:off x="3924404" y="1694842"/>
            <a:ext cx="4511798" cy="3383849"/>
          </a:xfrm>
          <a:prstGeom prst="rect">
            <a:avLst/>
          </a:prstGeom>
        </p:spPr>
      </p:pic>
    </p:spTree>
    <p:extLst>
      <p:ext uri="{BB962C8B-B14F-4D97-AF65-F5344CB8AC3E}">
        <p14:creationId xmlns:p14="http://schemas.microsoft.com/office/powerpoint/2010/main" val="2984668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50084" y="274637"/>
            <a:ext cx="10532315" cy="1325563"/>
          </a:xfrm>
        </p:spPr>
        <p:txBody>
          <a:bodyPr>
            <a:normAutofit/>
          </a:bodyPr>
          <a:lstStyle/>
          <a:p>
            <a:r>
              <a:rPr lang="en-GB" dirty="0">
                <a:effectLst/>
              </a:rPr>
              <a:t>Hotel Oriente in San José, Costa Rica </a:t>
            </a:r>
            <a:br>
              <a:rPr lang="en-GB" dirty="0"/>
            </a:br>
            <a:r>
              <a:rPr lang="en-GB" sz="2000" dirty="0"/>
              <a:t>2</a:t>
            </a:r>
            <a:r>
              <a:rPr lang="en-GB" sz="2000" baseline="30000" dirty="0"/>
              <a:t>nd</a:t>
            </a:r>
            <a:r>
              <a:rPr lang="en-GB" sz="2000" dirty="0"/>
              <a:t> Oct 2025</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8476972" y="1324304"/>
            <a:ext cx="3715027" cy="5533696"/>
          </a:xfrm>
        </p:spPr>
        <p:txBody>
          <a:bodyPr>
            <a:noAutofit/>
          </a:bodyPr>
          <a:lstStyle/>
          <a:p>
            <a:pPr marL="0" indent="0">
              <a:buNone/>
            </a:pPr>
            <a:r>
              <a:rPr lang="es-ES" sz="1500" dirty="0">
                <a:effectLst/>
              </a:rPr>
              <a:t>Causa: Bajo investigación</a:t>
            </a:r>
            <a:r>
              <a:rPr lang="es-ES" sz="1500" dirty="0"/>
              <a:t>. </a:t>
            </a:r>
            <a:r>
              <a:rPr lang="es-ES" sz="1500" dirty="0">
                <a:effectLst/>
              </a:rPr>
              <a:t>Se revelaron graves fallas de seguridad, como salida de emergencia bloqueada con alambre metálico. </a:t>
            </a:r>
          </a:p>
          <a:p>
            <a:pPr marL="0" indent="0">
              <a:buNone/>
            </a:pPr>
            <a:r>
              <a:rPr lang="es-ES" sz="1500" dirty="0">
                <a:effectLst/>
              </a:rPr>
              <a:t>El incendio inició en el tercer piso del Hotel Oriente, un edificio de tres niveles en el centro de San José. El fuego y </a:t>
            </a:r>
            <a:r>
              <a:rPr lang="es-ES" sz="1500" b="1" u="sng" dirty="0">
                <a:solidFill>
                  <a:srgbClr val="FF0000"/>
                </a:solidFill>
                <a:effectLst/>
              </a:rPr>
              <a:t>el humo se propagaban rápidamente, atrapando a ocupantes por la salida obstruida.</a:t>
            </a:r>
          </a:p>
          <a:p>
            <a:pPr marL="0" indent="0">
              <a:buNone/>
            </a:pPr>
            <a:endParaRPr lang="es-ES" sz="1500" dirty="0">
              <a:effectLst/>
            </a:endParaRPr>
          </a:p>
          <a:p>
            <a:pPr marL="0" indent="0">
              <a:buNone/>
            </a:pPr>
            <a:r>
              <a:rPr lang="es-ES" sz="1500" b="1" dirty="0">
                <a:effectLst/>
              </a:rPr>
              <a:t>Bajas: 5 muertes (3 hombres y 2 mujeres, incluyendo una pareja anciana encontrada abrazada); varios heridos por inhalación de humo y 1 persona desaparecida.</a:t>
            </a:r>
            <a:endParaRPr lang="en-GB" sz="1500" b="1" dirty="0"/>
          </a:p>
        </p:txBody>
      </p:sp>
      <p:sp>
        <p:nvSpPr>
          <p:cNvPr id="4" name="Content Placeholder 2">
            <a:extLst>
              <a:ext uri="{FF2B5EF4-FFF2-40B4-BE49-F238E27FC236}">
                <a16:creationId xmlns:a16="http://schemas.microsoft.com/office/drawing/2014/main" id="{6E476E41-60D9-17D7-ADED-85FADB236A0B}"/>
              </a:ext>
            </a:extLst>
          </p:cNvPr>
          <p:cNvSpPr txBox="1">
            <a:spLocks/>
          </p:cNvSpPr>
          <p:nvPr/>
        </p:nvSpPr>
        <p:spPr>
          <a:xfrm>
            <a:off x="995938" y="1397810"/>
            <a:ext cx="3022763" cy="525920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Cause: Under investigation. Serious safety failures revealed, including an emergency exit blocked with metal wire.</a:t>
            </a:r>
          </a:p>
          <a:p>
            <a:pPr marL="0" indent="0">
              <a:buFont typeface="Arial" panose="020B0604020202020204" pitchFamily="34" charset="0"/>
              <a:buNone/>
            </a:pPr>
            <a:r>
              <a:rPr lang="en-GB" dirty="0"/>
              <a:t>The fire started on the third floor of a three-story building in downtown San José. </a:t>
            </a:r>
            <a:r>
              <a:rPr lang="en-GB" b="1" u="sng" dirty="0">
                <a:solidFill>
                  <a:srgbClr val="FF0000"/>
                </a:solidFill>
              </a:rPr>
              <a:t>Fire and smoke spread rapidly, trapping occupants due to the obstructed exit.</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Casualties: 5 deaths (3 men and 2 women, including an elderly couple found embracing); several injured from smoke inhalation, and 1 missing.</a:t>
            </a:r>
          </a:p>
        </p:txBody>
      </p:sp>
      <p:pic>
        <p:nvPicPr>
          <p:cNvPr id="6" name="Picture 5">
            <a:extLst>
              <a:ext uri="{FF2B5EF4-FFF2-40B4-BE49-F238E27FC236}">
                <a16:creationId xmlns:a16="http://schemas.microsoft.com/office/drawing/2014/main" id="{C786F3A7-386E-80DD-DD1E-8CC4B611759B}"/>
              </a:ext>
            </a:extLst>
          </p:cNvPr>
          <p:cNvPicPr>
            <a:picLocks noChangeAspect="1"/>
          </p:cNvPicPr>
          <p:nvPr/>
        </p:nvPicPr>
        <p:blipFill>
          <a:blip r:embed="rId2"/>
          <a:stretch>
            <a:fillRect/>
          </a:stretch>
        </p:blipFill>
        <p:spPr>
          <a:xfrm>
            <a:off x="3924404" y="1694842"/>
            <a:ext cx="4511798" cy="3383849"/>
          </a:xfrm>
          <a:prstGeom prst="rect">
            <a:avLst/>
          </a:prstGeom>
        </p:spPr>
      </p:pic>
      <p:sp>
        <p:nvSpPr>
          <p:cNvPr id="5" name="TextBox 4">
            <a:extLst>
              <a:ext uri="{FF2B5EF4-FFF2-40B4-BE49-F238E27FC236}">
                <a16:creationId xmlns:a16="http://schemas.microsoft.com/office/drawing/2014/main" id="{10ABF5B3-C51E-F332-C722-D28F11432F77}"/>
              </a:ext>
            </a:extLst>
          </p:cNvPr>
          <p:cNvSpPr txBox="1"/>
          <p:nvPr/>
        </p:nvSpPr>
        <p:spPr>
          <a:xfrm>
            <a:off x="4055023" y="5078691"/>
            <a:ext cx="4344856" cy="1477325"/>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No records to demonstrate inspection or compliance. </a:t>
            </a:r>
          </a:p>
          <a:p>
            <a:pPr algn="ctr"/>
            <a:r>
              <a:rPr lang="es-ES" dirty="0">
                <a:effectLst/>
              </a:rPr>
              <a:t>No hay registros que demuestren inspección o cumplimiento.</a:t>
            </a:r>
          </a:p>
          <a:p>
            <a:pPr marL="0" marR="0" indent="0" algn="ctr"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155732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6B8E0-6C37-1583-AC5A-6B00166D08AB}"/>
              </a:ext>
            </a:extLst>
          </p:cNvPr>
          <p:cNvSpPr>
            <a:spLocks noGrp="1"/>
          </p:cNvSpPr>
          <p:nvPr>
            <p:ph type="title"/>
          </p:nvPr>
        </p:nvSpPr>
        <p:spPr>
          <a:xfrm>
            <a:off x="1153192" y="365125"/>
            <a:ext cx="10200608" cy="1325563"/>
          </a:xfrm>
        </p:spPr>
        <p:txBody>
          <a:bodyPr>
            <a:normAutofit fontScale="90000"/>
          </a:bodyPr>
          <a:lstStyle/>
          <a:p>
            <a:r>
              <a:rPr lang="en-GB" dirty="0"/>
              <a:t>What can we establish from these fires?</a:t>
            </a:r>
            <a:br>
              <a:rPr lang="en-GB" dirty="0"/>
            </a:br>
            <a:r>
              <a:rPr lang="es-ES" dirty="0"/>
              <a:t>¿Qué podemos establecer a partir de estos incendios?</a:t>
            </a:r>
            <a:endParaRPr lang="en-GB" dirty="0"/>
          </a:p>
        </p:txBody>
      </p:sp>
      <p:sp>
        <p:nvSpPr>
          <p:cNvPr id="3" name="Content Placeholder 2">
            <a:extLst>
              <a:ext uri="{FF2B5EF4-FFF2-40B4-BE49-F238E27FC236}">
                <a16:creationId xmlns:a16="http://schemas.microsoft.com/office/drawing/2014/main" id="{C610605A-3BD4-C977-1D7B-3C2DCBD04087}"/>
              </a:ext>
            </a:extLst>
          </p:cNvPr>
          <p:cNvSpPr>
            <a:spLocks noGrp="1"/>
          </p:cNvSpPr>
          <p:nvPr>
            <p:ph idx="1"/>
          </p:nvPr>
        </p:nvSpPr>
        <p:spPr>
          <a:xfrm>
            <a:off x="1100774" y="1875394"/>
            <a:ext cx="10481625" cy="4982606"/>
          </a:xfrm>
        </p:spPr>
        <p:txBody>
          <a:bodyPr>
            <a:normAutofit/>
          </a:bodyPr>
          <a:lstStyle/>
          <a:p>
            <a:r>
              <a:rPr lang="en-GB" dirty="0"/>
              <a:t>Despite advancements, people are still dying in fires</a:t>
            </a:r>
          </a:p>
          <a:p>
            <a:pPr marL="0" indent="0">
              <a:buNone/>
            </a:pPr>
            <a:endParaRPr lang="en-GB" dirty="0"/>
          </a:p>
          <a:p>
            <a:pPr marL="0" indent="0">
              <a:buNone/>
            </a:pPr>
            <a:endParaRPr lang="en-GB" dirty="0"/>
          </a:p>
          <a:p>
            <a:pPr marL="0" indent="0">
              <a:buNone/>
            </a:pPr>
            <a:endParaRPr lang="en-GB" dirty="0"/>
          </a:p>
          <a:p>
            <a:r>
              <a:rPr lang="es-ES" dirty="0"/>
              <a:t>A pesar de los avances, las personas siguen muriendo en los incendios.</a:t>
            </a:r>
          </a:p>
          <a:p>
            <a:endParaRPr lang="en-GB" dirty="0"/>
          </a:p>
          <a:p>
            <a:endParaRPr lang="en-GB" dirty="0"/>
          </a:p>
        </p:txBody>
      </p:sp>
    </p:spTree>
    <p:extLst>
      <p:ext uri="{BB962C8B-B14F-4D97-AF65-F5344CB8AC3E}">
        <p14:creationId xmlns:p14="http://schemas.microsoft.com/office/powerpoint/2010/main" val="997228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6B8E0-6C37-1583-AC5A-6B00166D08AB}"/>
              </a:ext>
            </a:extLst>
          </p:cNvPr>
          <p:cNvSpPr>
            <a:spLocks noGrp="1"/>
          </p:cNvSpPr>
          <p:nvPr>
            <p:ph type="title"/>
          </p:nvPr>
        </p:nvSpPr>
        <p:spPr>
          <a:xfrm>
            <a:off x="1060004" y="365125"/>
            <a:ext cx="10293795" cy="1325563"/>
          </a:xfrm>
        </p:spPr>
        <p:txBody>
          <a:bodyPr>
            <a:normAutofit fontScale="90000"/>
          </a:bodyPr>
          <a:lstStyle/>
          <a:p>
            <a:r>
              <a:rPr lang="en-GB" dirty="0"/>
              <a:t>What can we establish from these fires?</a:t>
            </a:r>
            <a:br>
              <a:rPr lang="en-GB" dirty="0"/>
            </a:br>
            <a:r>
              <a:rPr lang="es-ES" dirty="0"/>
              <a:t>¿Qué podemos establecer a partir de estos incendios?</a:t>
            </a:r>
            <a:endParaRPr lang="en-GB" dirty="0"/>
          </a:p>
        </p:txBody>
      </p:sp>
      <p:sp>
        <p:nvSpPr>
          <p:cNvPr id="3" name="Content Placeholder 2">
            <a:extLst>
              <a:ext uri="{FF2B5EF4-FFF2-40B4-BE49-F238E27FC236}">
                <a16:creationId xmlns:a16="http://schemas.microsoft.com/office/drawing/2014/main" id="{C610605A-3BD4-C977-1D7B-3C2DCBD04087}"/>
              </a:ext>
            </a:extLst>
          </p:cNvPr>
          <p:cNvSpPr>
            <a:spLocks noGrp="1"/>
          </p:cNvSpPr>
          <p:nvPr>
            <p:ph idx="1"/>
          </p:nvPr>
        </p:nvSpPr>
        <p:spPr>
          <a:xfrm>
            <a:off x="1060004" y="1817152"/>
            <a:ext cx="10522396" cy="5040848"/>
          </a:xfrm>
        </p:spPr>
        <p:txBody>
          <a:bodyPr>
            <a:normAutofit/>
          </a:bodyPr>
          <a:lstStyle/>
          <a:p>
            <a:r>
              <a:rPr lang="en-GB" dirty="0"/>
              <a:t>Despite advancements, people are still dying from in fires</a:t>
            </a:r>
          </a:p>
          <a:p>
            <a:r>
              <a:rPr lang="en-GB" dirty="0"/>
              <a:t>Despite there being less fires, the risk level is just as high</a:t>
            </a:r>
          </a:p>
          <a:p>
            <a:endParaRPr lang="en-GB" dirty="0"/>
          </a:p>
          <a:p>
            <a:pPr marL="0" indent="0">
              <a:buNone/>
            </a:pPr>
            <a:endParaRPr lang="en-GB" dirty="0"/>
          </a:p>
          <a:p>
            <a:r>
              <a:rPr lang="es-ES" dirty="0"/>
              <a:t>A pesar de los avances, las personas siguen muriendo en los incendios.</a:t>
            </a:r>
          </a:p>
          <a:p>
            <a:r>
              <a:rPr lang="es-ES" dirty="0"/>
              <a:t>Aunque hay menos incendios, el nivel de riesgo se mantiene igual de alto.</a:t>
            </a:r>
          </a:p>
          <a:p>
            <a:endParaRPr lang="en-GB" dirty="0"/>
          </a:p>
          <a:p>
            <a:endParaRPr lang="en-GB" dirty="0"/>
          </a:p>
        </p:txBody>
      </p:sp>
    </p:spTree>
    <p:extLst>
      <p:ext uri="{BB962C8B-B14F-4D97-AF65-F5344CB8AC3E}">
        <p14:creationId xmlns:p14="http://schemas.microsoft.com/office/powerpoint/2010/main" val="2765302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6B8E0-6C37-1583-AC5A-6B00166D08AB}"/>
              </a:ext>
            </a:extLst>
          </p:cNvPr>
          <p:cNvSpPr>
            <a:spLocks noGrp="1"/>
          </p:cNvSpPr>
          <p:nvPr>
            <p:ph type="title"/>
          </p:nvPr>
        </p:nvSpPr>
        <p:spPr>
          <a:xfrm>
            <a:off x="1060004" y="365125"/>
            <a:ext cx="10293795" cy="1325563"/>
          </a:xfrm>
        </p:spPr>
        <p:txBody>
          <a:bodyPr>
            <a:normAutofit fontScale="90000"/>
          </a:bodyPr>
          <a:lstStyle/>
          <a:p>
            <a:r>
              <a:rPr lang="en-GB" dirty="0"/>
              <a:t>What can we establish from these fires?</a:t>
            </a:r>
            <a:br>
              <a:rPr lang="en-GB" dirty="0"/>
            </a:br>
            <a:r>
              <a:rPr lang="es-ES" dirty="0"/>
              <a:t>¿Qué podemos establecer a partir de estos incendios?</a:t>
            </a:r>
            <a:endParaRPr lang="en-GB" dirty="0"/>
          </a:p>
        </p:txBody>
      </p:sp>
      <p:sp>
        <p:nvSpPr>
          <p:cNvPr id="3" name="Content Placeholder 2">
            <a:extLst>
              <a:ext uri="{FF2B5EF4-FFF2-40B4-BE49-F238E27FC236}">
                <a16:creationId xmlns:a16="http://schemas.microsoft.com/office/drawing/2014/main" id="{C610605A-3BD4-C977-1D7B-3C2DCBD04087}"/>
              </a:ext>
            </a:extLst>
          </p:cNvPr>
          <p:cNvSpPr>
            <a:spLocks noGrp="1"/>
          </p:cNvSpPr>
          <p:nvPr>
            <p:ph idx="1"/>
          </p:nvPr>
        </p:nvSpPr>
        <p:spPr>
          <a:xfrm>
            <a:off x="1060004" y="1817152"/>
            <a:ext cx="10522396" cy="5040848"/>
          </a:xfrm>
        </p:spPr>
        <p:txBody>
          <a:bodyPr>
            <a:normAutofit fontScale="85000" lnSpcReduction="10000"/>
          </a:bodyPr>
          <a:lstStyle/>
          <a:p>
            <a:r>
              <a:rPr lang="en-GB" dirty="0"/>
              <a:t>Despite advancements, people are still dying from in fires</a:t>
            </a:r>
          </a:p>
          <a:p>
            <a:r>
              <a:rPr lang="en-GB" dirty="0"/>
              <a:t>Despite there being less fires, the risk level is just as high</a:t>
            </a:r>
          </a:p>
          <a:p>
            <a:r>
              <a:rPr lang="en-GB" dirty="0"/>
              <a:t>Inspection and Compliance is rarely enforced properly globally</a:t>
            </a:r>
          </a:p>
          <a:p>
            <a:endParaRPr lang="en-GB" dirty="0"/>
          </a:p>
          <a:p>
            <a:pPr marL="0" indent="0">
              <a:buNone/>
            </a:pPr>
            <a:endParaRPr lang="en-GB" dirty="0"/>
          </a:p>
          <a:p>
            <a:r>
              <a:rPr lang="es-ES" dirty="0"/>
              <a:t>A pesar de los avances, las personas siguen muriendo en los incendios.</a:t>
            </a:r>
          </a:p>
          <a:p>
            <a:r>
              <a:rPr lang="es-ES" dirty="0"/>
              <a:t>Aunque hay menos incendios, el nivel de riesgo se mantiene igual de alto.</a:t>
            </a:r>
          </a:p>
          <a:p>
            <a:r>
              <a:rPr lang="es-ES" dirty="0">
                <a:effectLst/>
              </a:rPr>
              <a:t>La inspección y el cumplimiento rara vez se aplican correctamente a nivel global.</a:t>
            </a:r>
          </a:p>
          <a:p>
            <a:endParaRPr lang="es-ES" dirty="0"/>
          </a:p>
          <a:p>
            <a:endParaRPr lang="en-GB" dirty="0"/>
          </a:p>
          <a:p>
            <a:endParaRPr lang="en-GB" dirty="0"/>
          </a:p>
        </p:txBody>
      </p:sp>
    </p:spTree>
    <p:extLst>
      <p:ext uri="{BB962C8B-B14F-4D97-AF65-F5344CB8AC3E}">
        <p14:creationId xmlns:p14="http://schemas.microsoft.com/office/powerpoint/2010/main" val="2017305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0A5A-A066-5505-FB2D-4A2727233E32}"/>
              </a:ext>
            </a:extLst>
          </p:cNvPr>
          <p:cNvSpPr>
            <a:spLocks noGrp="1"/>
          </p:cNvSpPr>
          <p:nvPr>
            <p:ph type="title"/>
          </p:nvPr>
        </p:nvSpPr>
        <p:spPr>
          <a:xfrm>
            <a:off x="1866900" y="2500438"/>
            <a:ext cx="5395882" cy="1857124"/>
          </a:xfrm>
        </p:spPr>
        <p:txBody>
          <a:bodyPr/>
          <a:lstStyle/>
          <a:p>
            <a:r>
              <a:rPr lang="en-GB" b="1" dirty="0"/>
              <a:t>De vuelta a lo b</a:t>
            </a:r>
            <a:r>
              <a:rPr lang="es-ES" sz="4400" b="1" dirty="0"/>
              <a:t>á</a:t>
            </a:r>
            <a:r>
              <a:rPr lang="en-GB" b="1" dirty="0"/>
              <a:t>sico</a:t>
            </a:r>
            <a:br>
              <a:rPr lang="en-GB" b="1" dirty="0"/>
            </a:br>
            <a:r>
              <a:rPr lang="en-GB" b="1" dirty="0"/>
              <a:t>Back to basics</a:t>
            </a:r>
          </a:p>
        </p:txBody>
      </p:sp>
    </p:spTree>
    <p:extLst>
      <p:ext uri="{BB962C8B-B14F-4D97-AF65-F5344CB8AC3E}">
        <p14:creationId xmlns:p14="http://schemas.microsoft.com/office/powerpoint/2010/main" val="226710688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6C101-DFDA-A8CB-35C9-44D0B88EAB62}"/>
              </a:ext>
            </a:extLst>
          </p:cNvPr>
          <p:cNvSpPr>
            <a:spLocks noGrp="1"/>
          </p:cNvSpPr>
          <p:nvPr>
            <p:ph type="title"/>
          </p:nvPr>
        </p:nvSpPr>
        <p:spPr>
          <a:xfrm>
            <a:off x="1205609" y="219520"/>
            <a:ext cx="10066651" cy="1325563"/>
          </a:xfrm>
        </p:spPr>
        <p:txBody>
          <a:bodyPr>
            <a:normAutofit/>
          </a:bodyPr>
          <a:lstStyle/>
          <a:p>
            <a:r>
              <a:rPr lang="en-GB" dirty="0"/>
              <a:t>Key elements of a building</a:t>
            </a:r>
            <a:br>
              <a:rPr lang="en-GB" dirty="0"/>
            </a:br>
            <a:r>
              <a:rPr lang="es-ES" dirty="0"/>
              <a:t>Elementos clave de un edificio</a:t>
            </a:r>
            <a:endParaRPr lang="en-GB" dirty="0"/>
          </a:p>
        </p:txBody>
      </p:sp>
      <p:sp>
        <p:nvSpPr>
          <p:cNvPr id="3" name="Content Placeholder 2">
            <a:extLst>
              <a:ext uri="{FF2B5EF4-FFF2-40B4-BE49-F238E27FC236}">
                <a16:creationId xmlns:a16="http://schemas.microsoft.com/office/drawing/2014/main" id="{6D3BABEB-52AC-5EE4-4C84-348476C9AB9A}"/>
              </a:ext>
            </a:extLst>
          </p:cNvPr>
          <p:cNvSpPr>
            <a:spLocks noGrp="1"/>
          </p:cNvSpPr>
          <p:nvPr>
            <p:ph idx="1"/>
          </p:nvPr>
        </p:nvSpPr>
        <p:spPr>
          <a:xfrm>
            <a:off x="1205608" y="1631576"/>
            <a:ext cx="10148191" cy="4769224"/>
          </a:xfrm>
        </p:spPr>
        <p:txBody>
          <a:bodyPr>
            <a:normAutofit fontScale="62500" lnSpcReduction="20000"/>
          </a:bodyPr>
          <a:lstStyle/>
          <a:p>
            <a:pPr marL="0" indent="0">
              <a:buNone/>
            </a:pPr>
            <a:r>
              <a:rPr lang="en-GB" dirty="0"/>
              <a:t>Passive fire protection (PFP) relies on integral building elements to: </a:t>
            </a:r>
          </a:p>
          <a:p>
            <a:pPr algn="ctr"/>
            <a:r>
              <a:rPr lang="en-GB" b="1" dirty="0"/>
              <a:t>resist fire spread</a:t>
            </a:r>
            <a:r>
              <a:rPr lang="en-GB" dirty="0"/>
              <a:t> </a:t>
            </a:r>
          </a:p>
          <a:p>
            <a:pPr algn="ctr"/>
            <a:r>
              <a:rPr lang="en-GB" b="1" dirty="0"/>
              <a:t>maintain structural stability</a:t>
            </a:r>
          </a:p>
          <a:p>
            <a:pPr algn="ctr"/>
            <a:r>
              <a:rPr lang="en-GB" b="1" dirty="0"/>
              <a:t>control smoke spread</a:t>
            </a:r>
          </a:p>
          <a:p>
            <a:pPr algn="ctr"/>
            <a:endParaRPr lang="en-GB" b="1" dirty="0"/>
          </a:p>
          <a:p>
            <a:pPr marL="0" indent="0">
              <a:buNone/>
            </a:pPr>
            <a:r>
              <a:rPr lang="es-ES" dirty="0"/>
              <a:t>La protección contra incendios pasiva (PFP) depende de elementos integrales del edificio para:</a:t>
            </a:r>
          </a:p>
          <a:p>
            <a:pPr marL="0" indent="0">
              <a:buNone/>
            </a:pPr>
            <a:endParaRPr lang="es-ES" b="1" dirty="0"/>
          </a:p>
          <a:p>
            <a:pPr algn="ctr"/>
            <a:r>
              <a:rPr lang="es-ES" b="1" dirty="0"/>
              <a:t>resistir la propagación del fuego,</a:t>
            </a:r>
          </a:p>
          <a:p>
            <a:pPr algn="ctr"/>
            <a:endParaRPr lang="es-ES" b="1" dirty="0"/>
          </a:p>
          <a:p>
            <a:pPr algn="ctr"/>
            <a:r>
              <a:rPr lang="es-ES" b="1" dirty="0"/>
              <a:t>mantener la estabilidad estructural</a:t>
            </a:r>
          </a:p>
          <a:p>
            <a:pPr algn="ctr"/>
            <a:endParaRPr lang="es-ES" b="1" dirty="0"/>
          </a:p>
          <a:p>
            <a:pPr algn="ctr"/>
            <a:r>
              <a:rPr lang="es-ES" b="1" dirty="0"/>
              <a:t>controlar la propagación del humo</a:t>
            </a:r>
            <a:endParaRPr lang="en-GB" b="1" dirty="0"/>
          </a:p>
        </p:txBody>
      </p:sp>
    </p:spTree>
    <p:extLst>
      <p:ext uri="{BB962C8B-B14F-4D97-AF65-F5344CB8AC3E}">
        <p14:creationId xmlns:p14="http://schemas.microsoft.com/office/powerpoint/2010/main" val="1651543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6C101-DFDA-A8CB-35C9-44D0B88EAB62}"/>
              </a:ext>
            </a:extLst>
          </p:cNvPr>
          <p:cNvSpPr>
            <a:spLocks noGrp="1"/>
          </p:cNvSpPr>
          <p:nvPr>
            <p:ph type="title"/>
          </p:nvPr>
        </p:nvSpPr>
        <p:spPr>
          <a:xfrm>
            <a:off x="990114" y="365125"/>
            <a:ext cx="11025217" cy="1325563"/>
          </a:xfrm>
        </p:spPr>
        <p:txBody>
          <a:bodyPr>
            <a:normAutofit/>
          </a:bodyPr>
          <a:lstStyle/>
          <a:p>
            <a:r>
              <a:rPr lang="es-ES" dirty="0"/>
              <a:t>Elementos clave de un edificio: ¿qué necesita protección?</a:t>
            </a:r>
            <a:endParaRPr lang="en-GB" dirty="0"/>
          </a:p>
        </p:txBody>
      </p:sp>
      <p:sp>
        <p:nvSpPr>
          <p:cNvPr id="3" name="Content Placeholder 2">
            <a:extLst>
              <a:ext uri="{FF2B5EF4-FFF2-40B4-BE49-F238E27FC236}">
                <a16:creationId xmlns:a16="http://schemas.microsoft.com/office/drawing/2014/main" id="{6D3BABEB-52AC-5EE4-4C84-348476C9AB9A}"/>
              </a:ext>
            </a:extLst>
          </p:cNvPr>
          <p:cNvSpPr>
            <a:spLocks noGrp="1"/>
          </p:cNvSpPr>
          <p:nvPr>
            <p:ph idx="1"/>
          </p:nvPr>
        </p:nvSpPr>
        <p:spPr>
          <a:xfrm>
            <a:off x="5323024" y="1525942"/>
            <a:ext cx="4243975" cy="4269140"/>
          </a:xfrm>
        </p:spPr>
        <p:txBody>
          <a:bodyPr>
            <a:normAutofit/>
          </a:bodyPr>
          <a:lstStyle/>
          <a:p>
            <a:pPr marL="342900" indent="-342900">
              <a:buFont typeface="Arial" panose="020B0604020202020204" pitchFamily="34" charset="0"/>
              <a:buChar char="•"/>
            </a:pPr>
            <a:r>
              <a:rPr lang="en-GB" sz="1800" b="1" dirty="0"/>
              <a:t>Structural Framework</a:t>
            </a:r>
          </a:p>
          <a:p>
            <a:pPr marL="342900" indent="-342900">
              <a:buFont typeface="Arial" panose="020B0604020202020204" pitchFamily="34" charset="0"/>
              <a:buChar char="•"/>
            </a:pPr>
            <a:r>
              <a:rPr lang="en-GB" sz="1800" b="1" dirty="0"/>
              <a:t>Compartmentation Barriers</a:t>
            </a:r>
          </a:p>
          <a:p>
            <a:pPr marL="342900" indent="-342900">
              <a:buFont typeface="Arial" panose="020B0604020202020204" pitchFamily="34" charset="0"/>
              <a:buChar char="•"/>
            </a:pPr>
            <a:r>
              <a:rPr lang="en-GB" sz="1800" b="1" dirty="0"/>
              <a:t>External Envelope</a:t>
            </a:r>
          </a:p>
          <a:p>
            <a:pPr marL="342900" indent="-342900">
              <a:buFont typeface="Arial" panose="020B0604020202020204" pitchFamily="34" charset="0"/>
              <a:buChar char="•"/>
            </a:pPr>
            <a:r>
              <a:rPr lang="en-GB" sz="1800" b="1" dirty="0"/>
              <a:t>Service Integrations</a:t>
            </a:r>
          </a:p>
          <a:p>
            <a:endParaRPr lang="es-ES" sz="2400" b="1" dirty="0"/>
          </a:p>
          <a:p>
            <a:endParaRPr lang="es-ES" sz="2400" b="1" dirty="0">
              <a:effectLst/>
            </a:endParaRPr>
          </a:p>
          <a:p>
            <a:pPr marL="0" indent="0">
              <a:buNone/>
            </a:pPr>
            <a:r>
              <a:rPr lang="es-ES" sz="2400" b="1" dirty="0"/>
              <a:t>  </a:t>
            </a:r>
          </a:p>
        </p:txBody>
      </p:sp>
      <p:pic>
        <p:nvPicPr>
          <p:cNvPr id="5" name="Picture 4">
            <a:extLst>
              <a:ext uri="{FF2B5EF4-FFF2-40B4-BE49-F238E27FC236}">
                <a16:creationId xmlns:a16="http://schemas.microsoft.com/office/drawing/2014/main" id="{1F1B0389-A658-CE4B-99D7-14DA1381F39E}"/>
              </a:ext>
            </a:extLst>
          </p:cNvPr>
          <p:cNvPicPr>
            <a:picLocks noChangeAspect="1"/>
          </p:cNvPicPr>
          <p:nvPr/>
        </p:nvPicPr>
        <p:blipFill rotWithShape="1">
          <a:blip r:embed="rId3"/>
          <a:srcRect b="5596"/>
          <a:stretch/>
        </p:blipFill>
        <p:spPr>
          <a:xfrm>
            <a:off x="7118669" y="3565332"/>
            <a:ext cx="4967972" cy="3282984"/>
          </a:xfrm>
          <a:prstGeom prst="rect">
            <a:avLst/>
          </a:prstGeom>
        </p:spPr>
      </p:pic>
      <p:sp>
        <p:nvSpPr>
          <p:cNvPr id="7" name="TextBox 6">
            <a:extLst>
              <a:ext uri="{FF2B5EF4-FFF2-40B4-BE49-F238E27FC236}">
                <a16:creationId xmlns:a16="http://schemas.microsoft.com/office/drawing/2014/main" id="{9AC64ACE-9E6E-0D5E-F391-B0EC7660F2BC}"/>
              </a:ext>
            </a:extLst>
          </p:cNvPr>
          <p:cNvSpPr txBox="1"/>
          <p:nvPr/>
        </p:nvSpPr>
        <p:spPr>
          <a:xfrm>
            <a:off x="1023641" y="1651176"/>
            <a:ext cx="609502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buFont typeface="Arial" panose="020B0604020202020204" pitchFamily="34" charset="0"/>
              <a:buChar char="•"/>
            </a:pPr>
            <a:r>
              <a:rPr lang="es-ES" sz="2000" b="1" dirty="0"/>
              <a:t>Marco estructural</a:t>
            </a:r>
          </a:p>
          <a:p>
            <a:pPr marL="342900" indent="-342900">
              <a:buFont typeface="Arial" panose="020B0604020202020204" pitchFamily="34" charset="0"/>
              <a:buChar char="•"/>
            </a:pPr>
            <a:r>
              <a:rPr lang="es-ES" sz="2000" b="1" dirty="0">
                <a:effectLst/>
              </a:rPr>
              <a:t>Barreras de compartimentación</a:t>
            </a:r>
          </a:p>
          <a:p>
            <a:pPr marL="342900" indent="-342900">
              <a:buFont typeface="Arial" panose="020B0604020202020204" pitchFamily="34" charset="0"/>
              <a:buChar char="•"/>
            </a:pPr>
            <a:r>
              <a:rPr lang="es-ES" sz="2000" b="1" dirty="0"/>
              <a:t>Envolvente externa</a:t>
            </a:r>
          </a:p>
          <a:p>
            <a:pPr marL="342900" indent="-342900">
              <a:buFont typeface="Arial" panose="020B0604020202020204" pitchFamily="34" charset="0"/>
              <a:buChar char="•"/>
            </a:pPr>
            <a:r>
              <a:rPr lang="es-ES" sz="2000" b="1" dirty="0"/>
              <a:t>Integraciones de servicios</a:t>
            </a:r>
          </a:p>
        </p:txBody>
      </p:sp>
      <p:pic>
        <p:nvPicPr>
          <p:cNvPr id="8" name="Picture 7">
            <a:extLst>
              <a:ext uri="{FF2B5EF4-FFF2-40B4-BE49-F238E27FC236}">
                <a16:creationId xmlns:a16="http://schemas.microsoft.com/office/drawing/2014/main" id="{0B88CD9A-4055-BC54-7FAB-15A9806DD95C}"/>
              </a:ext>
            </a:extLst>
          </p:cNvPr>
          <p:cNvPicPr>
            <a:picLocks noChangeAspect="1"/>
          </p:cNvPicPr>
          <p:nvPr/>
        </p:nvPicPr>
        <p:blipFill rotWithShape="1">
          <a:blip r:embed="rId4"/>
          <a:srcRect l="62368"/>
          <a:stretch/>
        </p:blipFill>
        <p:spPr>
          <a:xfrm>
            <a:off x="9337971" y="963701"/>
            <a:ext cx="2411330" cy="2875233"/>
          </a:xfrm>
          <a:prstGeom prst="rect">
            <a:avLst/>
          </a:prstGeom>
        </p:spPr>
      </p:pic>
      <p:pic>
        <p:nvPicPr>
          <p:cNvPr id="9" name="Picture 8">
            <a:extLst>
              <a:ext uri="{FF2B5EF4-FFF2-40B4-BE49-F238E27FC236}">
                <a16:creationId xmlns:a16="http://schemas.microsoft.com/office/drawing/2014/main" id="{58BCA9E1-9D37-3301-B384-BF88439094DD}"/>
              </a:ext>
            </a:extLst>
          </p:cNvPr>
          <p:cNvPicPr>
            <a:picLocks noChangeAspect="1"/>
          </p:cNvPicPr>
          <p:nvPr/>
        </p:nvPicPr>
        <p:blipFill rotWithShape="1">
          <a:blip r:embed="rId5"/>
          <a:srcRect l="59182" t="24662" r="5591"/>
          <a:stretch/>
        </p:blipFill>
        <p:spPr>
          <a:xfrm>
            <a:off x="1742484" y="3396037"/>
            <a:ext cx="4657342" cy="3461963"/>
          </a:xfrm>
          <a:prstGeom prst="rect">
            <a:avLst/>
          </a:prstGeom>
        </p:spPr>
      </p:pic>
    </p:spTree>
    <p:extLst>
      <p:ext uri="{BB962C8B-B14F-4D97-AF65-F5344CB8AC3E}">
        <p14:creationId xmlns:p14="http://schemas.microsoft.com/office/powerpoint/2010/main" val="3987417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7D2E8-5011-962A-C1D8-7159676AE51B}"/>
              </a:ext>
            </a:extLst>
          </p:cNvPr>
          <p:cNvSpPr>
            <a:spLocks noGrp="1"/>
          </p:cNvSpPr>
          <p:nvPr>
            <p:ph type="ctrTitle"/>
          </p:nvPr>
        </p:nvSpPr>
        <p:spPr>
          <a:xfrm>
            <a:off x="509847" y="2640821"/>
            <a:ext cx="11416145" cy="2387600"/>
          </a:xfrm>
        </p:spPr>
        <p:txBody>
          <a:bodyPr>
            <a:normAutofit fontScale="90000"/>
          </a:bodyPr>
          <a:lstStyle/>
          <a:p>
            <a:r>
              <a:rPr lang="en-GB" dirty="0"/>
              <a:t>What would happen if an unprotected building caught fire?</a:t>
            </a:r>
            <a:br>
              <a:rPr lang="en-GB" dirty="0"/>
            </a:br>
            <a:br>
              <a:rPr lang="en-GB" dirty="0"/>
            </a:br>
            <a:r>
              <a:rPr lang="es-ES" dirty="0"/>
              <a:t>¿Qué pasaría si un edificio sin protección se incendiara…?</a:t>
            </a:r>
            <a:endParaRPr lang="en-GB" dirty="0"/>
          </a:p>
        </p:txBody>
      </p:sp>
    </p:spTree>
    <p:extLst>
      <p:ext uri="{BB962C8B-B14F-4D97-AF65-F5344CB8AC3E}">
        <p14:creationId xmlns:p14="http://schemas.microsoft.com/office/powerpoint/2010/main" val="4229316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8D39-4036-463A-ECA3-725E4E36CF69}"/>
              </a:ext>
            </a:extLst>
          </p:cNvPr>
          <p:cNvSpPr>
            <a:spLocks noGrp="1"/>
          </p:cNvSpPr>
          <p:nvPr>
            <p:ph type="title"/>
          </p:nvPr>
        </p:nvSpPr>
        <p:spPr>
          <a:xfrm>
            <a:off x="1587250" y="185217"/>
            <a:ext cx="8694527" cy="1857124"/>
          </a:xfrm>
        </p:spPr>
        <p:txBody>
          <a:bodyPr>
            <a:normAutofit/>
          </a:bodyPr>
          <a:lstStyle/>
          <a:p>
            <a:r>
              <a:rPr lang="es-ES" dirty="0">
                <a:effectLst/>
              </a:rPr>
              <a:t>Etapas y desarrollo del fuego</a:t>
            </a:r>
            <a:br>
              <a:rPr lang="es-ES" dirty="0">
                <a:effectLst/>
              </a:rPr>
            </a:br>
            <a:r>
              <a:rPr lang="en-GB" dirty="0"/>
              <a:t>Fire stages and development </a:t>
            </a:r>
          </a:p>
        </p:txBody>
      </p:sp>
      <p:pic>
        <p:nvPicPr>
          <p:cNvPr id="3" name="Picture 2">
            <a:extLst>
              <a:ext uri="{FF2B5EF4-FFF2-40B4-BE49-F238E27FC236}">
                <a16:creationId xmlns:a16="http://schemas.microsoft.com/office/drawing/2014/main" id="{FD36293D-ED38-5F20-2BAC-CD886EE6141C}"/>
              </a:ext>
            </a:extLst>
          </p:cNvPr>
          <p:cNvPicPr>
            <a:picLocks noChangeAspect="1"/>
          </p:cNvPicPr>
          <p:nvPr/>
        </p:nvPicPr>
        <p:blipFill rotWithShape="1">
          <a:blip r:embed="rId3"/>
          <a:srcRect l="15696" r="17802"/>
          <a:stretch/>
        </p:blipFill>
        <p:spPr>
          <a:xfrm>
            <a:off x="2469233" y="1431367"/>
            <a:ext cx="6930560" cy="4946236"/>
          </a:xfrm>
          <a:prstGeom prst="rect">
            <a:avLst/>
          </a:prstGeom>
        </p:spPr>
      </p:pic>
      <p:sp>
        <p:nvSpPr>
          <p:cNvPr id="4" name="TextBox 3">
            <a:extLst>
              <a:ext uri="{FF2B5EF4-FFF2-40B4-BE49-F238E27FC236}">
                <a16:creationId xmlns:a16="http://schemas.microsoft.com/office/drawing/2014/main" id="{BA1389EA-8FF7-7526-83F4-E81B73E1E2DD}"/>
              </a:ext>
            </a:extLst>
          </p:cNvPr>
          <p:cNvSpPr txBox="1"/>
          <p:nvPr/>
        </p:nvSpPr>
        <p:spPr>
          <a:xfrm>
            <a:off x="3184371" y="3063152"/>
            <a:ext cx="1465462"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s-ES" dirty="0">
                <a:effectLst/>
              </a:rPr>
              <a:t>Etapa 1: Combustión sin llama</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
        <p:nvSpPr>
          <p:cNvPr id="5" name="TextBox 4">
            <a:extLst>
              <a:ext uri="{FF2B5EF4-FFF2-40B4-BE49-F238E27FC236}">
                <a16:creationId xmlns:a16="http://schemas.microsoft.com/office/drawing/2014/main" id="{4DBC56CF-8D37-D5E6-64C6-9647AE7860C8}"/>
              </a:ext>
            </a:extLst>
          </p:cNvPr>
          <p:cNvSpPr txBox="1"/>
          <p:nvPr/>
        </p:nvSpPr>
        <p:spPr>
          <a:xfrm>
            <a:off x="4529116" y="1349844"/>
            <a:ext cx="1465462"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s-ES" dirty="0">
                <a:effectLst/>
              </a:rPr>
              <a:t>Etapa 2: Fuego en desarrollo </a:t>
            </a:r>
            <a:r>
              <a:rPr lang="es-ES" sz="1500" dirty="0">
                <a:effectLst/>
              </a:rPr>
              <a:t>(con llamas bien ventiladas) </a:t>
            </a:r>
            <a:endParaRPr kumimoji="0" lang="en-GB" sz="1500" b="0" i="0" u="none" strike="noStrike" cap="none" spc="0" normalizeH="0" baseline="0" dirty="0">
              <a:ln>
                <a:noFill/>
              </a:ln>
              <a:solidFill>
                <a:srgbClr val="1F1F1F"/>
              </a:solidFill>
              <a:effectLst/>
              <a:uFillTx/>
              <a:latin typeface="+mj-lt"/>
              <a:ea typeface="+mj-ea"/>
              <a:cs typeface="+mj-cs"/>
              <a:sym typeface="Helvetica"/>
            </a:endParaRPr>
          </a:p>
        </p:txBody>
      </p:sp>
      <p:sp>
        <p:nvSpPr>
          <p:cNvPr id="6" name="TextBox 5">
            <a:extLst>
              <a:ext uri="{FF2B5EF4-FFF2-40B4-BE49-F238E27FC236}">
                <a16:creationId xmlns:a16="http://schemas.microsoft.com/office/drawing/2014/main" id="{5120B791-F06F-0D6E-CEEA-697E9B0F68CB}"/>
              </a:ext>
            </a:extLst>
          </p:cNvPr>
          <p:cNvSpPr txBox="1"/>
          <p:nvPr/>
        </p:nvSpPr>
        <p:spPr>
          <a:xfrm>
            <a:off x="6137384" y="3273244"/>
            <a:ext cx="1360495"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s-ES" dirty="0">
                <a:effectLst/>
              </a:rPr>
              <a:t>Etapa 3: Fuego completamente desarrollado</a:t>
            </a:r>
            <a:endParaRPr kumimoji="0" lang="en-GB" sz="1500" b="0" i="0" u="none" strike="noStrike" cap="none" spc="0" normalizeH="0" baseline="0" dirty="0">
              <a:ln>
                <a:noFill/>
              </a:ln>
              <a:solidFill>
                <a:srgbClr val="1F1F1F"/>
              </a:solidFill>
              <a:effectLst/>
              <a:uFillTx/>
              <a:latin typeface="+mj-lt"/>
              <a:ea typeface="+mj-ea"/>
              <a:cs typeface="+mj-cs"/>
              <a:sym typeface="Helvetica"/>
            </a:endParaRPr>
          </a:p>
        </p:txBody>
      </p:sp>
      <p:sp>
        <p:nvSpPr>
          <p:cNvPr id="8" name="TextBox 7">
            <a:extLst>
              <a:ext uri="{FF2B5EF4-FFF2-40B4-BE49-F238E27FC236}">
                <a16:creationId xmlns:a16="http://schemas.microsoft.com/office/drawing/2014/main" id="{5224D5B4-FE7C-8173-3D74-61A65DC742A3}"/>
              </a:ext>
            </a:extLst>
          </p:cNvPr>
          <p:cNvSpPr txBox="1"/>
          <p:nvPr/>
        </p:nvSpPr>
        <p:spPr>
          <a:xfrm>
            <a:off x="7513017" y="1727717"/>
            <a:ext cx="167741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a:effectLst/>
              </a:rPr>
              <a:t>Etapa 4: Decaimiento</a:t>
            </a:r>
            <a:endParaRPr lang="en-GB" dirty="0"/>
          </a:p>
        </p:txBody>
      </p:sp>
      <p:sp>
        <p:nvSpPr>
          <p:cNvPr id="10" name="TextBox 9">
            <a:extLst>
              <a:ext uri="{FF2B5EF4-FFF2-40B4-BE49-F238E27FC236}">
                <a16:creationId xmlns:a16="http://schemas.microsoft.com/office/drawing/2014/main" id="{A3901B50-4EC1-1862-97FC-AA8BAB4E406B}"/>
              </a:ext>
            </a:extLst>
          </p:cNvPr>
          <p:cNvSpPr txBox="1"/>
          <p:nvPr/>
        </p:nvSpPr>
        <p:spPr>
          <a:xfrm>
            <a:off x="4023360" y="6092921"/>
            <a:ext cx="850597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a:effectLst/>
              </a:rPr>
              <a:t>Ignición</a:t>
            </a:r>
            <a:endParaRPr lang="en-GB" dirty="0"/>
          </a:p>
        </p:txBody>
      </p:sp>
      <p:sp>
        <p:nvSpPr>
          <p:cNvPr id="12" name="TextBox 11">
            <a:extLst>
              <a:ext uri="{FF2B5EF4-FFF2-40B4-BE49-F238E27FC236}">
                <a16:creationId xmlns:a16="http://schemas.microsoft.com/office/drawing/2014/main" id="{8128913F-2321-DB70-028C-BCAB8A5DDA8E}"/>
              </a:ext>
            </a:extLst>
          </p:cNvPr>
          <p:cNvSpPr txBox="1"/>
          <p:nvPr/>
        </p:nvSpPr>
        <p:spPr>
          <a:xfrm>
            <a:off x="6792398" y="6192937"/>
            <a:ext cx="155932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ES" dirty="0">
                <a:effectLst/>
              </a:rPr>
              <a:t>decaimiento</a:t>
            </a:r>
          </a:p>
        </p:txBody>
      </p:sp>
      <p:pic>
        <p:nvPicPr>
          <p:cNvPr id="7" name="Picture 6">
            <a:extLst>
              <a:ext uri="{FF2B5EF4-FFF2-40B4-BE49-F238E27FC236}">
                <a16:creationId xmlns:a16="http://schemas.microsoft.com/office/drawing/2014/main" id="{A329CEA5-989A-67EA-CAA8-C4B5097C823C}"/>
              </a:ext>
            </a:extLst>
          </p:cNvPr>
          <p:cNvPicPr>
            <a:picLocks noChangeAspect="1"/>
          </p:cNvPicPr>
          <p:nvPr/>
        </p:nvPicPr>
        <p:blipFill rotWithShape="1">
          <a:blip r:embed="rId4"/>
          <a:srcRect l="2101" t="10986" r="49573" b="53923"/>
          <a:stretch/>
        </p:blipFill>
        <p:spPr>
          <a:xfrm>
            <a:off x="4182383" y="4923419"/>
            <a:ext cx="566743" cy="618422"/>
          </a:xfrm>
          <a:prstGeom prst="rect">
            <a:avLst/>
          </a:prstGeom>
        </p:spPr>
      </p:pic>
      <p:pic>
        <p:nvPicPr>
          <p:cNvPr id="9" name="Picture 8">
            <a:extLst>
              <a:ext uri="{FF2B5EF4-FFF2-40B4-BE49-F238E27FC236}">
                <a16:creationId xmlns:a16="http://schemas.microsoft.com/office/drawing/2014/main" id="{126DDCCD-E3E7-DFE4-D9DA-3C795C0CC2CA}"/>
              </a:ext>
            </a:extLst>
          </p:cNvPr>
          <p:cNvPicPr>
            <a:picLocks noChangeAspect="1"/>
          </p:cNvPicPr>
          <p:nvPr/>
        </p:nvPicPr>
        <p:blipFill rotWithShape="1">
          <a:blip r:embed="rId4"/>
          <a:srcRect l="55825" t="10459" r="-4151" b="54450"/>
          <a:stretch/>
        </p:blipFill>
        <p:spPr>
          <a:xfrm>
            <a:off x="4938624" y="4000091"/>
            <a:ext cx="846169" cy="923328"/>
          </a:xfrm>
          <a:prstGeom prst="rect">
            <a:avLst/>
          </a:prstGeom>
        </p:spPr>
      </p:pic>
      <p:pic>
        <p:nvPicPr>
          <p:cNvPr id="11" name="Picture 10">
            <a:extLst>
              <a:ext uri="{FF2B5EF4-FFF2-40B4-BE49-F238E27FC236}">
                <a16:creationId xmlns:a16="http://schemas.microsoft.com/office/drawing/2014/main" id="{6DF7AEFF-083C-0485-8F31-B51C1C8A7C92}"/>
              </a:ext>
            </a:extLst>
          </p:cNvPr>
          <p:cNvPicPr>
            <a:picLocks noChangeAspect="1"/>
          </p:cNvPicPr>
          <p:nvPr/>
        </p:nvPicPr>
        <p:blipFill rotWithShape="1">
          <a:blip r:embed="rId4"/>
          <a:srcRect l="5267" t="55780" r="46407" b="9129"/>
          <a:stretch/>
        </p:blipFill>
        <p:spPr>
          <a:xfrm>
            <a:off x="6133541" y="4923419"/>
            <a:ext cx="846169" cy="923328"/>
          </a:xfrm>
          <a:prstGeom prst="rect">
            <a:avLst/>
          </a:prstGeom>
        </p:spPr>
      </p:pic>
      <p:pic>
        <p:nvPicPr>
          <p:cNvPr id="13" name="Picture 12">
            <a:extLst>
              <a:ext uri="{FF2B5EF4-FFF2-40B4-BE49-F238E27FC236}">
                <a16:creationId xmlns:a16="http://schemas.microsoft.com/office/drawing/2014/main" id="{7F8CF922-F067-6FC4-CD99-249CEBD50F4C}"/>
              </a:ext>
            </a:extLst>
          </p:cNvPr>
          <p:cNvPicPr>
            <a:picLocks noChangeAspect="1"/>
          </p:cNvPicPr>
          <p:nvPr/>
        </p:nvPicPr>
        <p:blipFill rotWithShape="1">
          <a:blip r:embed="rId4"/>
          <a:srcRect l="56433" t="56926" r="-4759" b="7983"/>
          <a:stretch/>
        </p:blipFill>
        <p:spPr>
          <a:xfrm>
            <a:off x="8124239" y="3755308"/>
            <a:ext cx="846169" cy="923328"/>
          </a:xfrm>
          <a:prstGeom prst="rect">
            <a:avLst/>
          </a:prstGeom>
        </p:spPr>
      </p:pic>
      <p:sp>
        <p:nvSpPr>
          <p:cNvPr id="14" name="Rectangle 1">
            <a:extLst>
              <a:ext uri="{FF2B5EF4-FFF2-40B4-BE49-F238E27FC236}">
                <a16:creationId xmlns:a16="http://schemas.microsoft.com/office/drawing/2014/main" id="{FACB0973-6B04-DDAE-DE3D-88A55CBCDEF5}"/>
              </a:ext>
            </a:extLst>
          </p:cNvPr>
          <p:cNvSpPr>
            <a:spLocks noChangeArrowheads="1"/>
          </p:cNvSpPr>
          <p:nvPr/>
        </p:nvSpPr>
        <p:spPr bwMode="auto">
          <a:xfrm>
            <a:off x="9016318" y="495763"/>
            <a:ext cx="3134047"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Flashover is the rapid transition in a fire where all combustible materials in an enclosed space ignite nearly simultaneously due to intense heat, typically occurring when temperatures reach 500–600°C (932–1112°F), causing a sudden spread of flames and extreme danger.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El "flashover" es la </a:t>
            </a:r>
            <a:r>
              <a:rPr kumimoji="0" lang="en-US" altLang="en-US" sz="1500" b="0" i="0" u="none" strike="noStrike" cap="none" normalizeH="0" baseline="0" dirty="0" err="1">
                <a:ln>
                  <a:noFill/>
                </a:ln>
                <a:solidFill>
                  <a:schemeClr val="tx1"/>
                </a:solidFill>
                <a:effectLst/>
                <a:latin typeface="Arial" panose="020B0604020202020204" pitchFamily="34" charset="0"/>
              </a:rPr>
              <a:t>transición</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rápida</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en</a:t>
            </a:r>
            <a:r>
              <a:rPr kumimoji="0" lang="en-US" altLang="en-US" sz="1500" b="0" i="0" u="none" strike="noStrike" cap="none" normalizeH="0" baseline="0" dirty="0">
                <a:ln>
                  <a:noFill/>
                </a:ln>
                <a:solidFill>
                  <a:schemeClr val="tx1"/>
                </a:solidFill>
                <a:effectLst/>
                <a:latin typeface="Arial" panose="020B0604020202020204" pitchFamily="34" charset="0"/>
              </a:rPr>
              <a:t> un </a:t>
            </a:r>
            <a:r>
              <a:rPr kumimoji="0" lang="en-US" altLang="en-US" sz="1500" b="0" i="0" u="none" strike="noStrike" cap="none" normalizeH="0" baseline="0" dirty="0" err="1">
                <a:ln>
                  <a:noFill/>
                </a:ln>
                <a:solidFill>
                  <a:schemeClr val="tx1"/>
                </a:solidFill>
                <a:effectLst/>
                <a:latin typeface="Arial" panose="020B0604020202020204" pitchFamily="34" charset="0"/>
              </a:rPr>
              <a:t>incendio</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donde</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todos</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los</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materiales</a:t>
            </a:r>
            <a:r>
              <a:rPr kumimoji="0" lang="en-US" altLang="en-US" sz="1500" b="0" i="0" u="none" strike="noStrike" cap="none" normalizeH="0" baseline="0" dirty="0">
                <a:ln>
                  <a:noFill/>
                </a:ln>
                <a:solidFill>
                  <a:schemeClr val="tx1"/>
                </a:solidFill>
                <a:effectLst/>
                <a:latin typeface="Arial" panose="020B0604020202020204" pitchFamily="34" charset="0"/>
              </a:rPr>
              <a:t> combustibles </a:t>
            </a:r>
            <a:r>
              <a:rPr kumimoji="0" lang="en-US" altLang="en-US" sz="1500" b="0" i="0" u="none" strike="noStrike" cap="none" normalizeH="0" baseline="0" dirty="0" err="1">
                <a:ln>
                  <a:noFill/>
                </a:ln>
                <a:solidFill>
                  <a:schemeClr val="tx1"/>
                </a:solidFill>
                <a:effectLst/>
                <a:latin typeface="Arial" panose="020B0604020202020204" pitchFamily="34" charset="0"/>
              </a:rPr>
              <a:t>en</a:t>
            </a:r>
            <a:r>
              <a:rPr kumimoji="0" lang="en-US" altLang="en-US" sz="1500" b="0" i="0" u="none" strike="noStrike" cap="none" normalizeH="0" baseline="0" dirty="0">
                <a:ln>
                  <a:noFill/>
                </a:ln>
                <a:solidFill>
                  <a:schemeClr val="tx1"/>
                </a:solidFill>
                <a:effectLst/>
                <a:latin typeface="Arial" panose="020B0604020202020204" pitchFamily="34" charset="0"/>
              </a:rPr>
              <a:t> un </a:t>
            </a:r>
            <a:r>
              <a:rPr kumimoji="0" lang="en-US" altLang="en-US" sz="1500" b="0" i="0" u="none" strike="noStrike" cap="none" normalizeH="0" baseline="0" dirty="0" err="1">
                <a:ln>
                  <a:noFill/>
                </a:ln>
                <a:solidFill>
                  <a:schemeClr val="tx1"/>
                </a:solidFill>
                <a:effectLst/>
                <a:latin typeface="Arial" panose="020B0604020202020204" pitchFamily="34" charset="0"/>
              </a:rPr>
              <a:t>espacio</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cerrado</a:t>
            </a:r>
            <a:r>
              <a:rPr kumimoji="0" lang="en-US" altLang="en-US" sz="1500" b="0" i="0" u="none" strike="noStrike" cap="none" normalizeH="0" baseline="0" dirty="0">
                <a:ln>
                  <a:noFill/>
                </a:ln>
                <a:solidFill>
                  <a:schemeClr val="tx1"/>
                </a:solidFill>
                <a:effectLst/>
                <a:latin typeface="Arial" panose="020B0604020202020204" pitchFamily="34" charset="0"/>
              </a:rPr>
              <a:t> se </a:t>
            </a:r>
            <a:r>
              <a:rPr kumimoji="0" lang="en-US" altLang="en-US" sz="1500" b="0" i="0" u="none" strike="noStrike" cap="none" normalizeH="0" baseline="0" dirty="0" err="1">
                <a:ln>
                  <a:noFill/>
                </a:ln>
                <a:solidFill>
                  <a:schemeClr val="tx1"/>
                </a:solidFill>
                <a:effectLst/>
                <a:latin typeface="Arial" panose="020B0604020202020204" pitchFamily="34" charset="0"/>
              </a:rPr>
              <a:t>encienden</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casi</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simultáneamente</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debido</a:t>
            </a:r>
            <a:r>
              <a:rPr kumimoji="0" lang="en-US" altLang="en-US" sz="1500" b="0" i="0" u="none" strike="noStrike" cap="none" normalizeH="0" baseline="0" dirty="0">
                <a:ln>
                  <a:noFill/>
                </a:ln>
                <a:solidFill>
                  <a:schemeClr val="tx1"/>
                </a:solidFill>
                <a:effectLst/>
                <a:latin typeface="Arial" panose="020B0604020202020204" pitchFamily="34" charset="0"/>
              </a:rPr>
              <a:t> al </a:t>
            </a:r>
            <a:r>
              <a:rPr kumimoji="0" lang="en-US" altLang="en-US" sz="1500" b="0" i="0" u="none" strike="noStrike" cap="none" normalizeH="0" baseline="0" dirty="0" err="1">
                <a:ln>
                  <a:noFill/>
                </a:ln>
                <a:solidFill>
                  <a:schemeClr val="tx1"/>
                </a:solidFill>
                <a:effectLst/>
                <a:latin typeface="Arial" panose="020B0604020202020204" pitchFamily="34" charset="0"/>
              </a:rPr>
              <a:t>calor</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intenso</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generalmente</a:t>
            </a:r>
            <a:r>
              <a:rPr kumimoji="0" lang="en-US" altLang="en-US" sz="1500" b="0" i="0" u="none" strike="noStrike" cap="none" normalizeH="0" baseline="0" dirty="0">
                <a:ln>
                  <a:noFill/>
                </a:ln>
                <a:solidFill>
                  <a:schemeClr val="tx1"/>
                </a:solidFill>
                <a:effectLst/>
                <a:latin typeface="Arial" panose="020B0604020202020204" pitchFamily="34" charset="0"/>
              </a:rPr>
              <a:t> a 500–600°C, </a:t>
            </a:r>
            <a:r>
              <a:rPr kumimoji="0" lang="en-US" altLang="en-US" sz="1500" b="0" i="0" u="none" strike="noStrike" cap="none" normalizeH="0" baseline="0" dirty="0" err="1">
                <a:ln>
                  <a:noFill/>
                </a:ln>
                <a:solidFill>
                  <a:schemeClr val="tx1"/>
                </a:solidFill>
                <a:effectLst/>
                <a:latin typeface="Arial" panose="020B0604020202020204" pitchFamily="34" charset="0"/>
              </a:rPr>
              <a:t>provocando</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una</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propagación</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repentina</a:t>
            </a:r>
            <a:r>
              <a:rPr kumimoji="0" lang="en-US" altLang="en-US" sz="1500" b="0" i="0" u="none" strike="noStrike" cap="none" normalizeH="0" baseline="0" dirty="0">
                <a:ln>
                  <a:noFill/>
                </a:ln>
                <a:solidFill>
                  <a:schemeClr val="tx1"/>
                </a:solidFill>
                <a:effectLst/>
                <a:latin typeface="Arial" panose="020B0604020202020204" pitchFamily="34" charset="0"/>
              </a:rPr>
              <a:t> de llamas y un </a:t>
            </a:r>
            <a:r>
              <a:rPr kumimoji="0" lang="en-US" altLang="en-US" sz="1500" b="0" i="0" u="none" strike="noStrike" cap="none" normalizeH="0" baseline="0" dirty="0" err="1">
                <a:ln>
                  <a:noFill/>
                </a:ln>
                <a:solidFill>
                  <a:schemeClr val="tx1"/>
                </a:solidFill>
                <a:effectLst/>
                <a:latin typeface="Arial" panose="020B0604020202020204" pitchFamily="34" charset="0"/>
              </a:rPr>
              <a:t>peligro</a:t>
            </a:r>
            <a:r>
              <a:rPr kumimoji="0" lang="en-US" altLang="en-US" sz="1500" b="0" i="0" u="none" strike="noStrike" cap="none" normalizeH="0" baseline="0" dirty="0">
                <a:ln>
                  <a:noFill/>
                </a:ln>
                <a:solidFill>
                  <a:schemeClr val="tx1"/>
                </a:solidFill>
                <a:effectLst/>
                <a:latin typeface="Arial" panose="020B0604020202020204" pitchFamily="34" charset="0"/>
              </a:rPr>
              <a:t> </a:t>
            </a:r>
            <a:r>
              <a:rPr kumimoji="0" lang="en-US" altLang="en-US" sz="1500" b="0" i="0" u="none" strike="noStrike" cap="none" normalizeH="0" baseline="0" dirty="0" err="1">
                <a:ln>
                  <a:noFill/>
                </a:ln>
                <a:solidFill>
                  <a:schemeClr val="tx1"/>
                </a:solidFill>
                <a:effectLst/>
                <a:latin typeface="Arial" panose="020B0604020202020204" pitchFamily="34" charset="0"/>
              </a:rPr>
              <a:t>extremo</a:t>
            </a:r>
            <a:r>
              <a:rPr kumimoji="0" lang="en-US" altLang="en-US" sz="15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07383613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5C64B0-AA86-CBDA-5FB2-97AC8B0D7466}"/>
              </a:ext>
            </a:extLst>
          </p:cNvPr>
          <p:cNvPicPr>
            <a:picLocks noChangeAspect="1"/>
          </p:cNvPicPr>
          <p:nvPr/>
        </p:nvPicPr>
        <p:blipFill rotWithShape="1">
          <a:blip r:embed="rId3">
            <a:extLst>
              <a:ext uri="{28A0092B-C50C-407E-A947-70E740481C1C}">
                <a14:useLocalDpi xmlns:a14="http://schemas.microsoft.com/office/drawing/2010/main" val="0"/>
              </a:ext>
            </a:extLst>
          </a:blip>
          <a:srcRect t="10682" r="7381" b="11055"/>
          <a:stretch/>
        </p:blipFill>
        <p:spPr>
          <a:xfrm>
            <a:off x="0" y="2909002"/>
            <a:ext cx="5574884" cy="3948998"/>
          </a:xfrm>
          <a:prstGeom prst="rect">
            <a:avLst/>
          </a:prstGeom>
        </p:spPr>
      </p:pic>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3" name="Title 1">
            <a:extLst>
              <a:ext uri="{FF2B5EF4-FFF2-40B4-BE49-F238E27FC236}">
                <a16:creationId xmlns:a16="http://schemas.microsoft.com/office/drawing/2014/main" id="{3A5D6E2D-5DA5-D452-F6B3-9A22A1888C78}"/>
              </a:ext>
            </a:extLst>
          </p:cNvPr>
          <p:cNvSpPr txBox="1">
            <a:spLocks/>
          </p:cNvSpPr>
          <p:nvPr/>
        </p:nvSpPr>
        <p:spPr>
          <a:xfrm>
            <a:off x="1124070" y="0"/>
            <a:ext cx="107689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sin protección:</a:t>
            </a:r>
            <a:endParaRPr lang="en-GB" dirty="0"/>
          </a:p>
        </p:txBody>
      </p:sp>
    </p:spTree>
    <p:extLst>
      <p:ext uri="{BB962C8B-B14F-4D97-AF65-F5344CB8AC3E}">
        <p14:creationId xmlns:p14="http://schemas.microsoft.com/office/powerpoint/2010/main" val="4275387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380D76-B2D8-3CE2-7B82-16160CC57E83}"/>
              </a:ext>
            </a:extLst>
          </p:cNvPr>
          <p:cNvSpPr/>
          <p:nvPr/>
        </p:nvSpPr>
        <p:spPr>
          <a:xfrm>
            <a:off x="0" y="31063"/>
            <a:ext cx="1805503" cy="289268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pic>
        <p:nvPicPr>
          <p:cNvPr id="5" name="Picture 4">
            <a:extLst>
              <a:ext uri="{FF2B5EF4-FFF2-40B4-BE49-F238E27FC236}">
                <a16:creationId xmlns:a16="http://schemas.microsoft.com/office/drawing/2014/main" id="{0FA5DF10-F744-4568-3459-DA5D5724C820}"/>
              </a:ext>
            </a:extLst>
          </p:cNvPr>
          <p:cNvPicPr>
            <a:picLocks noChangeAspect="1"/>
          </p:cNvPicPr>
          <p:nvPr/>
        </p:nvPicPr>
        <p:blipFill rotWithShape="1">
          <a:blip r:embed="rId3">
            <a:extLst>
              <a:ext uri="{28A0092B-C50C-407E-A947-70E740481C1C}">
                <a14:useLocalDpi xmlns:a14="http://schemas.microsoft.com/office/drawing/2010/main" val="0"/>
              </a:ext>
            </a:extLst>
          </a:blip>
          <a:srcRect l="4230" t="10580" r="10158" b="12771"/>
          <a:stretch/>
        </p:blipFill>
        <p:spPr>
          <a:xfrm>
            <a:off x="70978" y="2763658"/>
            <a:ext cx="5375081" cy="4034165"/>
          </a:xfrm>
          <a:prstGeom prst="rect">
            <a:avLst/>
          </a:prstGeom>
        </p:spPr>
      </p:pic>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0" y="2149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err="1"/>
              <a:t>Encendido</a:t>
            </a:r>
            <a:r>
              <a:rPr lang="en-GB" sz="2400" b="1" dirty="0"/>
              <a:t> (0-5 min)</a:t>
            </a:r>
          </a:p>
          <a:p>
            <a:endParaRPr lang="en-GB" sz="3000" b="1" dirty="0"/>
          </a:p>
        </p:txBody>
      </p:sp>
      <p:pic>
        <p:nvPicPr>
          <p:cNvPr id="7" name="Picture 6">
            <a:extLst>
              <a:ext uri="{FF2B5EF4-FFF2-40B4-BE49-F238E27FC236}">
                <a16:creationId xmlns:a16="http://schemas.microsoft.com/office/drawing/2014/main" id="{53718F2D-D5C7-6978-DDCC-CB4B44C571F3}"/>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823051" y="4354815"/>
            <a:ext cx="1138750" cy="751786"/>
          </a:xfrm>
          <a:prstGeom prst="rect">
            <a:avLst/>
          </a:prstGeom>
        </p:spPr>
      </p:pic>
      <p:sp>
        <p:nvSpPr>
          <p:cNvPr id="10" name="TextBox 9">
            <a:extLst>
              <a:ext uri="{FF2B5EF4-FFF2-40B4-BE49-F238E27FC236}">
                <a16:creationId xmlns:a16="http://schemas.microsoft.com/office/drawing/2014/main" id="{0777D5C5-4FEC-BA20-4795-4D5685395573}"/>
              </a:ext>
            </a:extLst>
          </p:cNvPr>
          <p:cNvSpPr txBox="1"/>
          <p:nvPr/>
        </p:nvSpPr>
        <p:spPr>
          <a:xfrm>
            <a:off x="249308" y="884089"/>
            <a:ext cx="5846692" cy="923330"/>
          </a:xfrm>
          <a:prstGeom prst="rect">
            <a:avLst/>
          </a:prstGeom>
          <a:noFill/>
        </p:spPr>
        <p:txBody>
          <a:bodyPr wrap="square">
            <a:spAutoFit/>
          </a:bodyPr>
          <a:lstStyle/>
          <a:p>
            <a:r>
              <a:rPr lang="en-GB" dirty="0"/>
              <a:t>Un </a:t>
            </a:r>
            <a:r>
              <a:rPr lang="en-GB" dirty="0" err="1"/>
              <a:t>pequeño</a:t>
            </a:r>
            <a:r>
              <a:rPr lang="en-GB" dirty="0"/>
              <a:t> </a:t>
            </a:r>
            <a:r>
              <a:rPr lang="en-GB" dirty="0" err="1"/>
              <a:t>incendio</a:t>
            </a:r>
            <a:r>
              <a:rPr lang="en-GB" dirty="0"/>
              <a:t> </a:t>
            </a:r>
            <a:r>
              <a:rPr lang="en-GB" dirty="0" err="1"/>
              <a:t>en</a:t>
            </a:r>
            <a:r>
              <a:rPr lang="en-GB" dirty="0"/>
              <a:t> </a:t>
            </a:r>
            <a:r>
              <a:rPr lang="en-GB" dirty="0" err="1"/>
              <a:t>una</a:t>
            </a:r>
            <a:r>
              <a:rPr lang="en-GB" dirty="0"/>
              <a:t> </a:t>
            </a:r>
            <a:r>
              <a:rPr lang="en-GB" dirty="0" err="1"/>
              <a:t>habitación</a:t>
            </a:r>
            <a:r>
              <a:rPr lang="en-GB" dirty="0"/>
              <a:t> </a:t>
            </a:r>
            <a:r>
              <a:rPr lang="en-GB" dirty="0" err="1"/>
              <a:t>comienza</a:t>
            </a:r>
            <a:r>
              <a:rPr lang="en-GB" dirty="0"/>
              <a:t>.</a:t>
            </a:r>
          </a:p>
          <a:p>
            <a:r>
              <a:rPr lang="en-GB" sz="1800" kern="100" dirty="0">
                <a:effectLst/>
                <a:latin typeface="Calibri" panose="020F0502020204030204" pitchFamily="34" charset="0"/>
                <a:ea typeface="DengXian" panose="02010600030101010101" pitchFamily="2" charset="-122"/>
                <a:cs typeface="Arial" panose="020B0604020202020204" pitchFamily="34" charset="0"/>
              </a:rPr>
              <a:t>A </a:t>
            </a:r>
            <a:r>
              <a:rPr lang="en-GB" kern="100" dirty="0">
                <a:latin typeface="Calibri" panose="020F0502020204030204" pitchFamily="34" charset="0"/>
                <a:ea typeface="DengXian" panose="02010600030101010101" pitchFamily="2" charset="-122"/>
                <a:cs typeface="Arial" panose="020B0604020202020204" pitchFamily="34" charset="0"/>
              </a:rPr>
              <a:t>small fire in a room begins. </a:t>
            </a:r>
          </a:p>
          <a:p>
            <a:endParaRPr lang="en-GB" dirty="0"/>
          </a:p>
        </p:txBody>
      </p:sp>
    </p:spTree>
    <p:extLst>
      <p:ext uri="{BB962C8B-B14F-4D97-AF65-F5344CB8AC3E}">
        <p14:creationId xmlns:p14="http://schemas.microsoft.com/office/powerpoint/2010/main" val="3387075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FFF1D04-661B-54E3-AC02-7B6FB5D7D6CE}"/>
              </a:ext>
            </a:extLst>
          </p:cNvPr>
          <p:cNvPicPr>
            <a:picLocks noChangeAspect="1"/>
          </p:cNvPicPr>
          <p:nvPr/>
        </p:nvPicPr>
        <p:blipFill rotWithShape="1">
          <a:blip r:embed="rId3">
            <a:extLst>
              <a:ext uri="{28A0092B-C50C-407E-A947-70E740481C1C}">
                <a14:useLocalDpi xmlns:a14="http://schemas.microsoft.com/office/drawing/2010/main" val="0"/>
              </a:ext>
            </a:extLst>
          </a:blip>
          <a:srcRect l="3680" t="10708" r="9778" b="11169"/>
          <a:stretch/>
        </p:blipFill>
        <p:spPr>
          <a:xfrm>
            <a:off x="-4218" y="2790264"/>
            <a:ext cx="5375341" cy="4067735"/>
          </a:xfrm>
          <a:prstGeom prst="rect">
            <a:avLst/>
          </a:prstGeom>
        </p:spPr>
      </p:pic>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4" name="Rectangle 3">
            <a:extLst>
              <a:ext uri="{FF2B5EF4-FFF2-40B4-BE49-F238E27FC236}">
                <a16:creationId xmlns:a16="http://schemas.microsoft.com/office/drawing/2014/main" id="{9BDA95AC-0485-156D-967D-FC6546D19E8C}"/>
              </a:ext>
            </a:extLst>
          </p:cNvPr>
          <p:cNvSpPr/>
          <p:nvPr/>
        </p:nvSpPr>
        <p:spPr>
          <a:xfrm>
            <a:off x="0" y="31063"/>
            <a:ext cx="1805503" cy="289268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sp>
        <p:nvSpPr>
          <p:cNvPr id="3" name="Title 1">
            <a:extLst>
              <a:ext uri="{FF2B5EF4-FFF2-40B4-BE49-F238E27FC236}">
                <a16:creationId xmlns:a16="http://schemas.microsoft.com/office/drawing/2014/main" id="{3A5D6E2D-5DA5-D452-F6B3-9A22A1888C78}"/>
              </a:ext>
            </a:extLst>
          </p:cNvPr>
          <p:cNvSpPr txBox="1">
            <a:spLocks/>
          </p:cNvSpPr>
          <p:nvPr/>
        </p:nvSpPr>
        <p:spPr>
          <a:xfrm>
            <a:off x="0" y="310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t>Etapa de </a:t>
            </a:r>
            <a:r>
              <a:rPr lang="en-GB" sz="2800" b="1" dirty="0" err="1"/>
              <a:t>crecimiento</a:t>
            </a:r>
            <a:r>
              <a:rPr lang="en-GB" sz="2800" b="1" dirty="0"/>
              <a:t> (5-15 min):  </a:t>
            </a:r>
          </a:p>
          <a:p>
            <a:endParaRPr lang="en-GB" sz="3000" b="1" dirty="0"/>
          </a:p>
        </p:txBody>
      </p:sp>
      <p:pic>
        <p:nvPicPr>
          <p:cNvPr id="8" name="Picture 7">
            <a:extLst>
              <a:ext uri="{FF2B5EF4-FFF2-40B4-BE49-F238E27FC236}">
                <a16:creationId xmlns:a16="http://schemas.microsoft.com/office/drawing/2014/main" id="{14AB73EA-D5EB-F63F-745C-741A3715EFFC}"/>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858109" y="4507002"/>
            <a:ext cx="1138750" cy="751786"/>
          </a:xfrm>
          <a:prstGeom prst="rect">
            <a:avLst/>
          </a:prstGeom>
        </p:spPr>
      </p:pic>
      <p:pic>
        <p:nvPicPr>
          <p:cNvPr id="10" name="Picture 9">
            <a:extLst>
              <a:ext uri="{FF2B5EF4-FFF2-40B4-BE49-F238E27FC236}">
                <a16:creationId xmlns:a16="http://schemas.microsoft.com/office/drawing/2014/main" id="{90EF67CD-F500-9E26-A451-4B11A4B9ABED}"/>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705360" y="4395058"/>
            <a:ext cx="1138750" cy="751786"/>
          </a:xfrm>
          <a:prstGeom prst="rect">
            <a:avLst/>
          </a:prstGeom>
        </p:spPr>
      </p:pic>
      <p:pic>
        <p:nvPicPr>
          <p:cNvPr id="11" name="Picture 10">
            <a:extLst>
              <a:ext uri="{FF2B5EF4-FFF2-40B4-BE49-F238E27FC236}">
                <a16:creationId xmlns:a16="http://schemas.microsoft.com/office/drawing/2014/main" id="{3D051146-2C25-41C3-A0B3-FF88A1A3BF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51430" y="4514549"/>
            <a:ext cx="447205" cy="670806"/>
          </a:xfrm>
          <a:prstGeom prst="rect">
            <a:avLst/>
          </a:prstGeom>
        </p:spPr>
      </p:pic>
      <p:pic>
        <p:nvPicPr>
          <p:cNvPr id="12" name="Picture 11">
            <a:extLst>
              <a:ext uri="{FF2B5EF4-FFF2-40B4-BE49-F238E27FC236}">
                <a16:creationId xmlns:a16="http://schemas.microsoft.com/office/drawing/2014/main" id="{C00DB365-6A86-C818-BDF3-88451207D8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7779" y="4584104"/>
            <a:ext cx="447205" cy="670806"/>
          </a:xfrm>
          <a:prstGeom prst="rect">
            <a:avLst/>
          </a:prstGeom>
        </p:spPr>
      </p:pic>
      <p:pic>
        <p:nvPicPr>
          <p:cNvPr id="13" name="Picture 12">
            <a:extLst>
              <a:ext uri="{FF2B5EF4-FFF2-40B4-BE49-F238E27FC236}">
                <a16:creationId xmlns:a16="http://schemas.microsoft.com/office/drawing/2014/main" id="{EF4B844D-CC54-0F3C-E1B9-7AF38EF196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40574" y="4670946"/>
            <a:ext cx="447205" cy="670806"/>
          </a:xfrm>
          <a:prstGeom prst="rect">
            <a:avLst/>
          </a:prstGeom>
        </p:spPr>
      </p:pic>
      <p:pic>
        <p:nvPicPr>
          <p:cNvPr id="14" name="Picture 13">
            <a:extLst>
              <a:ext uri="{FF2B5EF4-FFF2-40B4-BE49-F238E27FC236}">
                <a16:creationId xmlns:a16="http://schemas.microsoft.com/office/drawing/2014/main" id="{6329BED5-4B1F-699B-C9B3-A52AB9E686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08259" y="4476038"/>
            <a:ext cx="447205" cy="670806"/>
          </a:xfrm>
          <a:prstGeom prst="rect">
            <a:avLst/>
          </a:prstGeom>
        </p:spPr>
      </p:pic>
      <p:pic>
        <p:nvPicPr>
          <p:cNvPr id="15" name="Picture 14">
            <a:extLst>
              <a:ext uri="{FF2B5EF4-FFF2-40B4-BE49-F238E27FC236}">
                <a16:creationId xmlns:a16="http://schemas.microsoft.com/office/drawing/2014/main" id="{E13A315A-4CAE-4571-0001-1FB23192E2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4735" y="4476038"/>
            <a:ext cx="447205" cy="670806"/>
          </a:xfrm>
          <a:prstGeom prst="rect">
            <a:avLst/>
          </a:prstGeom>
        </p:spPr>
      </p:pic>
      <p:pic>
        <p:nvPicPr>
          <p:cNvPr id="16" name="Picture 15">
            <a:extLst>
              <a:ext uri="{FF2B5EF4-FFF2-40B4-BE49-F238E27FC236}">
                <a16:creationId xmlns:a16="http://schemas.microsoft.com/office/drawing/2014/main" id="{1E5088C1-487B-B50A-8461-99914D76D2BA}"/>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743259" y="4543614"/>
            <a:ext cx="1138750" cy="751786"/>
          </a:xfrm>
          <a:prstGeom prst="rect">
            <a:avLst/>
          </a:prstGeom>
        </p:spPr>
      </p:pic>
      <p:pic>
        <p:nvPicPr>
          <p:cNvPr id="17" name="Picture 16">
            <a:extLst>
              <a:ext uri="{FF2B5EF4-FFF2-40B4-BE49-F238E27FC236}">
                <a16:creationId xmlns:a16="http://schemas.microsoft.com/office/drawing/2014/main" id="{F448C3D0-43B9-07F7-57B0-529D1236C066}"/>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5544455" y="4143767"/>
            <a:ext cx="1138750" cy="751786"/>
          </a:xfrm>
          <a:prstGeom prst="rect">
            <a:avLst/>
          </a:prstGeom>
        </p:spPr>
      </p:pic>
      <p:pic>
        <p:nvPicPr>
          <p:cNvPr id="18" name="Picture 17">
            <a:extLst>
              <a:ext uri="{FF2B5EF4-FFF2-40B4-BE49-F238E27FC236}">
                <a16:creationId xmlns:a16="http://schemas.microsoft.com/office/drawing/2014/main" id="{A0FA82E9-AAED-E8C9-9B88-9A727BC10C83}"/>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6125230" y="4395058"/>
            <a:ext cx="1138750" cy="751786"/>
          </a:xfrm>
          <a:prstGeom prst="rect">
            <a:avLst/>
          </a:prstGeom>
        </p:spPr>
      </p:pic>
      <p:pic>
        <p:nvPicPr>
          <p:cNvPr id="19" name="Picture 18">
            <a:extLst>
              <a:ext uri="{FF2B5EF4-FFF2-40B4-BE49-F238E27FC236}">
                <a16:creationId xmlns:a16="http://schemas.microsoft.com/office/drawing/2014/main" id="{FD34471B-D396-FE5E-DB42-4E52C2A63AAB}"/>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848426" y="3597596"/>
            <a:ext cx="1138750" cy="751786"/>
          </a:xfrm>
          <a:prstGeom prst="rect">
            <a:avLst/>
          </a:prstGeom>
        </p:spPr>
      </p:pic>
      <p:pic>
        <p:nvPicPr>
          <p:cNvPr id="20" name="Picture 19">
            <a:extLst>
              <a:ext uri="{FF2B5EF4-FFF2-40B4-BE49-F238E27FC236}">
                <a16:creationId xmlns:a16="http://schemas.microsoft.com/office/drawing/2014/main" id="{E555246F-2FC5-8C61-1266-B13DE0F872C4}"/>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833254" y="4010206"/>
            <a:ext cx="1138750" cy="751786"/>
          </a:xfrm>
          <a:prstGeom prst="rect">
            <a:avLst/>
          </a:prstGeom>
        </p:spPr>
      </p:pic>
    </p:spTree>
    <p:extLst>
      <p:ext uri="{BB962C8B-B14F-4D97-AF65-F5344CB8AC3E}">
        <p14:creationId xmlns:p14="http://schemas.microsoft.com/office/powerpoint/2010/main" val="1355246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0E71978-9C45-7E68-E588-5DCC94E7BBE1}"/>
              </a:ext>
            </a:extLst>
          </p:cNvPr>
          <p:cNvSpPr/>
          <p:nvPr/>
        </p:nvSpPr>
        <p:spPr>
          <a:xfrm>
            <a:off x="0" y="31063"/>
            <a:ext cx="1805503" cy="289268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grpSp>
        <p:nvGrpSpPr>
          <p:cNvPr id="6" name="Group 5">
            <a:extLst>
              <a:ext uri="{FF2B5EF4-FFF2-40B4-BE49-F238E27FC236}">
                <a16:creationId xmlns:a16="http://schemas.microsoft.com/office/drawing/2014/main" id="{B3B3DAEC-BE9D-C131-77A6-F591E5C9A302}"/>
              </a:ext>
            </a:extLst>
          </p:cNvPr>
          <p:cNvGrpSpPr/>
          <p:nvPr/>
        </p:nvGrpSpPr>
        <p:grpSpPr>
          <a:xfrm>
            <a:off x="5570827"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4218" y="-1411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sin protección:</a:t>
            </a:r>
            <a:endParaRPr lang="en-GB" dirty="0"/>
          </a:p>
        </p:txBody>
      </p:sp>
      <p:sp>
        <p:nvSpPr>
          <p:cNvPr id="2" name="TextBox 1">
            <a:extLst>
              <a:ext uri="{FF2B5EF4-FFF2-40B4-BE49-F238E27FC236}">
                <a16:creationId xmlns:a16="http://schemas.microsoft.com/office/drawing/2014/main" id="{BE99ED36-E21A-F0C9-1A43-806B00DD8F38}"/>
              </a:ext>
            </a:extLst>
          </p:cNvPr>
          <p:cNvSpPr txBox="1"/>
          <p:nvPr/>
        </p:nvSpPr>
        <p:spPr>
          <a:xfrm>
            <a:off x="276389" y="1249122"/>
            <a:ext cx="10716922" cy="1015663"/>
          </a:xfrm>
          <a:prstGeom prst="rect">
            <a:avLst/>
          </a:prstGeom>
          <a:noFill/>
        </p:spPr>
        <p:txBody>
          <a:bodyPr wrap="square" rtlCol="0">
            <a:spAutoFit/>
          </a:bodyPr>
          <a:lstStyle/>
          <a:p>
            <a:pPr marL="0" indent="0">
              <a:buNone/>
            </a:pPr>
            <a:r>
              <a:rPr lang="en-GB" sz="2000" dirty="0"/>
              <a:t>El </a:t>
            </a:r>
            <a:r>
              <a:rPr lang="en-GB" sz="2000" dirty="0" err="1"/>
              <a:t>fuego</a:t>
            </a:r>
            <a:r>
              <a:rPr lang="en-GB" sz="2000" dirty="0"/>
              <a:t> </a:t>
            </a:r>
            <a:r>
              <a:rPr lang="en-GB" sz="2000" dirty="0" err="1"/>
              <a:t>continuará</a:t>
            </a:r>
            <a:r>
              <a:rPr lang="en-GB" sz="2000" dirty="0"/>
              <a:t> </a:t>
            </a:r>
            <a:r>
              <a:rPr lang="en-GB" sz="2000" dirty="0" err="1"/>
              <a:t>creciendo</a:t>
            </a:r>
            <a:r>
              <a:rPr lang="en-GB" sz="2000" dirty="0"/>
              <a:t>…</a:t>
            </a:r>
          </a:p>
          <a:p>
            <a:pPr marL="0" indent="0">
              <a:buNone/>
            </a:pPr>
            <a:r>
              <a:rPr lang="en-GB" sz="2000" dirty="0"/>
              <a:t>The fire will continue to grow…</a:t>
            </a:r>
          </a:p>
          <a:p>
            <a:endParaRPr lang="en-GB" sz="2000" dirty="0">
              <a:effectLst/>
            </a:endParaRPr>
          </a:p>
        </p:txBody>
      </p:sp>
      <p:grpSp>
        <p:nvGrpSpPr>
          <p:cNvPr id="4" name="Group 3">
            <a:extLst>
              <a:ext uri="{FF2B5EF4-FFF2-40B4-BE49-F238E27FC236}">
                <a16:creationId xmlns:a16="http://schemas.microsoft.com/office/drawing/2014/main" id="{D2170561-9686-CA31-3391-03C10396A055}"/>
              </a:ext>
            </a:extLst>
          </p:cNvPr>
          <p:cNvGrpSpPr/>
          <p:nvPr/>
        </p:nvGrpSpPr>
        <p:grpSpPr>
          <a:xfrm>
            <a:off x="1" y="2312893"/>
            <a:ext cx="5570826" cy="4457513"/>
            <a:chOff x="1424214" y="793377"/>
            <a:chExt cx="6993645" cy="5318312"/>
          </a:xfrm>
        </p:grpSpPr>
        <p:pic>
          <p:nvPicPr>
            <p:cNvPr id="5" name="Picture 4">
              <a:extLst>
                <a:ext uri="{FF2B5EF4-FFF2-40B4-BE49-F238E27FC236}">
                  <a16:creationId xmlns:a16="http://schemas.microsoft.com/office/drawing/2014/main" id="{00FA6A82-371A-E89E-AF58-3B083E48559D}"/>
                </a:ext>
              </a:extLst>
            </p:cNvPr>
            <p:cNvPicPr>
              <a:picLocks noChangeAspect="1"/>
            </p:cNvPicPr>
            <p:nvPr/>
          </p:nvPicPr>
          <p:blipFill rotWithShape="1">
            <a:blip r:embed="rId6">
              <a:extLst>
                <a:ext uri="{28A0092B-C50C-407E-A947-70E740481C1C}">
                  <a14:useLocalDpi xmlns:a14="http://schemas.microsoft.com/office/drawing/2010/main" val="0"/>
                </a:ext>
              </a:extLst>
            </a:blip>
            <a:srcRect l="4430" t="10475" r="10081" b="11976"/>
            <a:stretch/>
          </p:blipFill>
          <p:spPr>
            <a:xfrm>
              <a:off x="1424214" y="793377"/>
              <a:ext cx="6993645" cy="5318312"/>
            </a:xfrm>
            <a:prstGeom prst="rect">
              <a:avLst/>
            </a:prstGeom>
          </p:spPr>
        </p:pic>
        <p:sp>
          <p:nvSpPr>
            <p:cNvPr id="8" name="Rectangle 7">
              <a:extLst>
                <a:ext uri="{FF2B5EF4-FFF2-40B4-BE49-F238E27FC236}">
                  <a16:creationId xmlns:a16="http://schemas.microsoft.com/office/drawing/2014/main" id="{62421BB7-7E9A-0C29-40D0-7599E11C2808}"/>
                </a:ext>
              </a:extLst>
            </p:cNvPr>
            <p:cNvSpPr/>
            <p:nvPr/>
          </p:nvSpPr>
          <p:spPr>
            <a:xfrm>
              <a:off x="1424214" y="5573806"/>
              <a:ext cx="406403" cy="5244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 name="Picture 6">
            <a:extLst>
              <a:ext uri="{FF2B5EF4-FFF2-40B4-BE49-F238E27FC236}">
                <a16:creationId xmlns:a16="http://schemas.microsoft.com/office/drawing/2014/main" id="{A4163635-98D1-1ACC-CD27-05E500070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6533" y="4528664"/>
            <a:ext cx="447205" cy="670806"/>
          </a:xfrm>
          <a:prstGeom prst="rect">
            <a:avLst/>
          </a:prstGeom>
        </p:spPr>
      </p:pic>
      <p:pic>
        <p:nvPicPr>
          <p:cNvPr id="10" name="Picture 9">
            <a:extLst>
              <a:ext uri="{FF2B5EF4-FFF2-40B4-BE49-F238E27FC236}">
                <a16:creationId xmlns:a16="http://schemas.microsoft.com/office/drawing/2014/main" id="{0A649603-F952-AC03-19C5-87406417AF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6275" y="4476038"/>
            <a:ext cx="447205" cy="670806"/>
          </a:xfrm>
          <a:prstGeom prst="rect">
            <a:avLst/>
          </a:prstGeom>
        </p:spPr>
      </p:pic>
      <p:pic>
        <p:nvPicPr>
          <p:cNvPr id="11" name="Picture 10">
            <a:extLst>
              <a:ext uri="{FF2B5EF4-FFF2-40B4-BE49-F238E27FC236}">
                <a16:creationId xmlns:a16="http://schemas.microsoft.com/office/drawing/2014/main" id="{6CBE2E5A-F61D-1346-F3AD-141CC7BA9C8C}"/>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63282" y="4234997"/>
            <a:ext cx="1460912" cy="964473"/>
          </a:xfrm>
          <a:prstGeom prst="rect">
            <a:avLst/>
          </a:prstGeom>
        </p:spPr>
      </p:pic>
      <p:pic>
        <p:nvPicPr>
          <p:cNvPr id="12" name="Picture 11">
            <a:extLst>
              <a:ext uri="{FF2B5EF4-FFF2-40B4-BE49-F238E27FC236}">
                <a16:creationId xmlns:a16="http://schemas.microsoft.com/office/drawing/2014/main" id="{1F67E363-96B3-83BE-7F80-8B386E5491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709" y="4547161"/>
            <a:ext cx="447205" cy="670806"/>
          </a:xfrm>
          <a:prstGeom prst="rect">
            <a:avLst/>
          </a:prstGeom>
        </p:spPr>
      </p:pic>
      <p:pic>
        <p:nvPicPr>
          <p:cNvPr id="13" name="Picture 12">
            <a:extLst>
              <a:ext uri="{FF2B5EF4-FFF2-40B4-BE49-F238E27FC236}">
                <a16:creationId xmlns:a16="http://schemas.microsoft.com/office/drawing/2014/main" id="{20E05839-DB21-6D4E-54E6-E6E70854DD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14" name="Picture 13">
            <a:extLst>
              <a:ext uri="{FF2B5EF4-FFF2-40B4-BE49-F238E27FC236}">
                <a16:creationId xmlns:a16="http://schemas.microsoft.com/office/drawing/2014/main" id="{10997874-288E-6CEF-4373-5CDCAC02C1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6306" y="4621715"/>
            <a:ext cx="447205" cy="670806"/>
          </a:xfrm>
          <a:prstGeom prst="rect">
            <a:avLst/>
          </a:prstGeom>
        </p:spPr>
      </p:pic>
      <p:pic>
        <p:nvPicPr>
          <p:cNvPr id="15" name="Picture 14">
            <a:extLst>
              <a:ext uri="{FF2B5EF4-FFF2-40B4-BE49-F238E27FC236}">
                <a16:creationId xmlns:a16="http://schemas.microsoft.com/office/drawing/2014/main" id="{7524A14D-8B95-803F-4E55-6B60DD2728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66849" y="4670946"/>
            <a:ext cx="447205" cy="670806"/>
          </a:xfrm>
          <a:prstGeom prst="rect">
            <a:avLst/>
          </a:prstGeom>
        </p:spPr>
      </p:pic>
      <p:pic>
        <p:nvPicPr>
          <p:cNvPr id="16" name="Picture 15">
            <a:extLst>
              <a:ext uri="{FF2B5EF4-FFF2-40B4-BE49-F238E27FC236}">
                <a16:creationId xmlns:a16="http://schemas.microsoft.com/office/drawing/2014/main" id="{445D2F04-9DFB-051E-7E48-9A7CA7866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4423" y="4547161"/>
            <a:ext cx="447205" cy="670806"/>
          </a:xfrm>
          <a:prstGeom prst="rect">
            <a:avLst/>
          </a:prstGeom>
        </p:spPr>
      </p:pic>
      <p:pic>
        <p:nvPicPr>
          <p:cNvPr id="17" name="Picture 16">
            <a:extLst>
              <a:ext uri="{FF2B5EF4-FFF2-40B4-BE49-F238E27FC236}">
                <a16:creationId xmlns:a16="http://schemas.microsoft.com/office/drawing/2014/main" id="{0F404A4C-D280-2058-6C35-03ED0BD796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pic>
        <p:nvPicPr>
          <p:cNvPr id="18" name="Picture 17">
            <a:extLst>
              <a:ext uri="{FF2B5EF4-FFF2-40B4-BE49-F238E27FC236}">
                <a16:creationId xmlns:a16="http://schemas.microsoft.com/office/drawing/2014/main" id="{4452C5F9-4C69-3438-DAD8-0DDF7AB2A8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9294" y="4621715"/>
            <a:ext cx="447205" cy="670806"/>
          </a:xfrm>
          <a:prstGeom prst="rect">
            <a:avLst/>
          </a:prstGeom>
        </p:spPr>
      </p:pic>
      <p:pic>
        <p:nvPicPr>
          <p:cNvPr id="19" name="Picture 18">
            <a:extLst>
              <a:ext uri="{FF2B5EF4-FFF2-40B4-BE49-F238E27FC236}">
                <a16:creationId xmlns:a16="http://schemas.microsoft.com/office/drawing/2014/main" id="{DE33A06F-4C8A-F117-0B13-F43C333190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3514" y="4759015"/>
            <a:ext cx="447205" cy="670806"/>
          </a:xfrm>
          <a:prstGeom prst="rect">
            <a:avLst/>
          </a:prstGeom>
        </p:spPr>
      </p:pic>
      <p:pic>
        <p:nvPicPr>
          <p:cNvPr id="20" name="Picture 19">
            <a:extLst>
              <a:ext uri="{FF2B5EF4-FFF2-40B4-BE49-F238E27FC236}">
                <a16:creationId xmlns:a16="http://schemas.microsoft.com/office/drawing/2014/main" id="{727A5A2A-0713-3631-54B2-33405D7D7A86}"/>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94550" y="4347665"/>
            <a:ext cx="1460912" cy="964473"/>
          </a:xfrm>
          <a:prstGeom prst="rect">
            <a:avLst/>
          </a:prstGeom>
        </p:spPr>
      </p:pic>
      <p:pic>
        <p:nvPicPr>
          <p:cNvPr id="21" name="Picture 20">
            <a:extLst>
              <a:ext uri="{FF2B5EF4-FFF2-40B4-BE49-F238E27FC236}">
                <a16:creationId xmlns:a16="http://schemas.microsoft.com/office/drawing/2014/main" id="{7B110CC3-5429-733D-E778-AD259DC09F1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40491" y="4465348"/>
            <a:ext cx="1460912" cy="964473"/>
          </a:xfrm>
          <a:prstGeom prst="rect">
            <a:avLst/>
          </a:prstGeom>
        </p:spPr>
      </p:pic>
      <p:pic>
        <p:nvPicPr>
          <p:cNvPr id="22" name="Picture 21">
            <a:extLst>
              <a:ext uri="{FF2B5EF4-FFF2-40B4-BE49-F238E27FC236}">
                <a16:creationId xmlns:a16="http://schemas.microsoft.com/office/drawing/2014/main" id="{0106E6EC-D19A-686F-83FA-708C4EFEA0FE}"/>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695698" y="4476038"/>
            <a:ext cx="1460912" cy="964473"/>
          </a:xfrm>
          <a:prstGeom prst="rect">
            <a:avLst/>
          </a:prstGeom>
        </p:spPr>
      </p:pic>
      <p:pic>
        <p:nvPicPr>
          <p:cNvPr id="23" name="Picture 22">
            <a:extLst>
              <a:ext uri="{FF2B5EF4-FFF2-40B4-BE49-F238E27FC236}">
                <a16:creationId xmlns:a16="http://schemas.microsoft.com/office/drawing/2014/main" id="{CF2949DB-15C4-19F5-5454-312314D9A5AF}"/>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68977" y="3385860"/>
            <a:ext cx="1460912" cy="964473"/>
          </a:xfrm>
          <a:prstGeom prst="rect">
            <a:avLst/>
          </a:prstGeom>
        </p:spPr>
      </p:pic>
      <p:pic>
        <p:nvPicPr>
          <p:cNvPr id="24" name="Picture 23">
            <a:extLst>
              <a:ext uri="{FF2B5EF4-FFF2-40B4-BE49-F238E27FC236}">
                <a16:creationId xmlns:a16="http://schemas.microsoft.com/office/drawing/2014/main" id="{5741C085-7F3D-621E-4A35-7DB7B0B548E8}"/>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58552" y="3516083"/>
            <a:ext cx="1460912" cy="964473"/>
          </a:xfrm>
          <a:prstGeom prst="rect">
            <a:avLst/>
          </a:prstGeom>
        </p:spPr>
      </p:pic>
      <p:pic>
        <p:nvPicPr>
          <p:cNvPr id="26" name="Picture 25">
            <a:extLst>
              <a:ext uri="{FF2B5EF4-FFF2-40B4-BE49-F238E27FC236}">
                <a16:creationId xmlns:a16="http://schemas.microsoft.com/office/drawing/2014/main" id="{56929484-17B9-54AE-7ED7-2C8442D1BC76}"/>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7558246" y="4759015"/>
            <a:ext cx="1588687" cy="964473"/>
          </a:xfrm>
          <a:prstGeom prst="rect">
            <a:avLst/>
          </a:prstGeom>
        </p:spPr>
      </p:pic>
      <p:pic>
        <p:nvPicPr>
          <p:cNvPr id="27" name="Picture 26">
            <a:extLst>
              <a:ext uri="{FF2B5EF4-FFF2-40B4-BE49-F238E27FC236}">
                <a16:creationId xmlns:a16="http://schemas.microsoft.com/office/drawing/2014/main" id="{B6621BD1-6CEA-2A48-C680-D9264C64EDB1}"/>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282024">
            <a:off x="6244877" y="4465348"/>
            <a:ext cx="1460912" cy="964473"/>
          </a:xfrm>
          <a:prstGeom prst="rect">
            <a:avLst/>
          </a:prstGeom>
        </p:spPr>
      </p:pic>
    </p:spTree>
    <p:extLst>
      <p:ext uri="{BB962C8B-B14F-4D97-AF65-F5344CB8AC3E}">
        <p14:creationId xmlns:p14="http://schemas.microsoft.com/office/powerpoint/2010/main" val="875785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1067298" y="30579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t>Flashover (15-20 min)  </a:t>
            </a:r>
          </a:p>
          <a:p>
            <a:endParaRPr lang="en-GB" sz="3000" b="1" dirty="0"/>
          </a:p>
        </p:txBody>
      </p:sp>
      <p:pic>
        <p:nvPicPr>
          <p:cNvPr id="2" name="Picture 1">
            <a:extLst>
              <a:ext uri="{FF2B5EF4-FFF2-40B4-BE49-F238E27FC236}">
                <a16:creationId xmlns:a16="http://schemas.microsoft.com/office/drawing/2014/main" id="{01B977F1-9FC5-C227-8253-518FCCD80F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709" y="4547161"/>
            <a:ext cx="447205" cy="670806"/>
          </a:xfrm>
          <a:prstGeom prst="rect">
            <a:avLst/>
          </a:prstGeom>
        </p:spPr>
      </p:pic>
      <p:pic>
        <p:nvPicPr>
          <p:cNvPr id="7" name="Picture 6">
            <a:extLst>
              <a:ext uri="{FF2B5EF4-FFF2-40B4-BE49-F238E27FC236}">
                <a16:creationId xmlns:a16="http://schemas.microsoft.com/office/drawing/2014/main" id="{58E964C2-DDB2-1245-2CC7-D0350E5860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8" name="Picture 7">
            <a:extLst>
              <a:ext uri="{FF2B5EF4-FFF2-40B4-BE49-F238E27FC236}">
                <a16:creationId xmlns:a16="http://schemas.microsoft.com/office/drawing/2014/main" id="{101C93B1-2FA7-BED1-A2AA-AE3BE1F69F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6306" y="4621715"/>
            <a:ext cx="447205" cy="670806"/>
          </a:xfrm>
          <a:prstGeom prst="rect">
            <a:avLst/>
          </a:prstGeom>
        </p:spPr>
      </p:pic>
      <p:pic>
        <p:nvPicPr>
          <p:cNvPr id="10" name="Picture 9">
            <a:extLst>
              <a:ext uri="{FF2B5EF4-FFF2-40B4-BE49-F238E27FC236}">
                <a16:creationId xmlns:a16="http://schemas.microsoft.com/office/drawing/2014/main" id="{0AB809E8-51DB-81CB-60DF-25EBA5C06B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66849" y="4670946"/>
            <a:ext cx="447205" cy="670806"/>
          </a:xfrm>
          <a:prstGeom prst="rect">
            <a:avLst/>
          </a:prstGeom>
        </p:spPr>
      </p:pic>
      <p:pic>
        <p:nvPicPr>
          <p:cNvPr id="11" name="Picture 10">
            <a:extLst>
              <a:ext uri="{FF2B5EF4-FFF2-40B4-BE49-F238E27FC236}">
                <a16:creationId xmlns:a16="http://schemas.microsoft.com/office/drawing/2014/main" id="{9B7FF66B-A58C-A459-E831-E638F6911C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4423" y="4547161"/>
            <a:ext cx="447205" cy="670806"/>
          </a:xfrm>
          <a:prstGeom prst="rect">
            <a:avLst/>
          </a:prstGeom>
        </p:spPr>
      </p:pic>
      <p:pic>
        <p:nvPicPr>
          <p:cNvPr id="12" name="Picture 11">
            <a:extLst>
              <a:ext uri="{FF2B5EF4-FFF2-40B4-BE49-F238E27FC236}">
                <a16:creationId xmlns:a16="http://schemas.microsoft.com/office/drawing/2014/main" id="{5B9713B5-D3C5-18D0-086A-85AF72A05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pic>
        <p:nvPicPr>
          <p:cNvPr id="13" name="Picture 12">
            <a:extLst>
              <a:ext uri="{FF2B5EF4-FFF2-40B4-BE49-F238E27FC236}">
                <a16:creationId xmlns:a16="http://schemas.microsoft.com/office/drawing/2014/main" id="{69DB2CE8-1EBD-F55C-F746-4F78D192BE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9294" y="4621715"/>
            <a:ext cx="447205" cy="670806"/>
          </a:xfrm>
          <a:prstGeom prst="rect">
            <a:avLst/>
          </a:prstGeom>
        </p:spPr>
      </p:pic>
      <p:pic>
        <p:nvPicPr>
          <p:cNvPr id="14" name="Picture 13">
            <a:extLst>
              <a:ext uri="{FF2B5EF4-FFF2-40B4-BE49-F238E27FC236}">
                <a16:creationId xmlns:a16="http://schemas.microsoft.com/office/drawing/2014/main" id="{074F2DDB-0959-5143-F109-D389B3BCC1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3514" y="4759015"/>
            <a:ext cx="447205" cy="670806"/>
          </a:xfrm>
          <a:prstGeom prst="rect">
            <a:avLst/>
          </a:prstGeom>
        </p:spPr>
      </p:pic>
      <p:pic>
        <p:nvPicPr>
          <p:cNvPr id="15" name="Picture 14">
            <a:extLst>
              <a:ext uri="{FF2B5EF4-FFF2-40B4-BE49-F238E27FC236}">
                <a16:creationId xmlns:a16="http://schemas.microsoft.com/office/drawing/2014/main" id="{54FFB64D-A85D-0FA0-B66A-47E11ABAD56C}"/>
              </a:ext>
            </a:extLst>
          </p:cNvPr>
          <p:cNvPicPr>
            <a:picLocks noChangeAspect="1"/>
          </p:cNvPicPr>
          <p:nvPr/>
        </p:nvPicPr>
        <p:blipFill rotWithShape="1">
          <a:blip r:embed="rId6">
            <a:extLst>
              <a:ext uri="{28A0092B-C50C-407E-A947-70E740481C1C}">
                <a14:useLocalDpi xmlns:a14="http://schemas.microsoft.com/office/drawing/2010/main" val="0"/>
              </a:ext>
            </a:extLst>
          </a:blip>
          <a:srcRect l="18965" t="34644" r="14838"/>
          <a:stretch/>
        </p:blipFill>
        <p:spPr>
          <a:xfrm>
            <a:off x="130280" y="2483893"/>
            <a:ext cx="5214168" cy="4315477"/>
          </a:xfrm>
          <a:prstGeom prst="rect">
            <a:avLst/>
          </a:prstGeom>
        </p:spPr>
      </p:pic>
      <p:pic>
        <p:nvPicPr>
          <p:cNvPr id="16" name="Picture 15">
            <a:extLst>
              <a:ext uri="{FF2B5EF4-FFF2-40B4-BE49-F238E27FC236}">
                <a16:creationId xmlns:a16="http://schemas.microsoft.com/office/drawing/2014/main" id="{DE3F856B-583E-D110-61A1-96AC83BA507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94550" y="4347665"/>
            <a:ext cx="1460912" cy="964473"/>
          </a:xfrm>
          <a:prstGeom prst="rect">
            <a:avLst/>
          </a:prstGeom>
        </p:spPr>
      </p:pic>
      <p:pic>
        <p:nvPicPr>
          <p:cNvPr id="17" name="Picture 16">
            <a:extLst>
              <a:ext uri="{FF2B5EF4-FFF2-40B4-BE49-F238E27FC236}">
                <a16:creationId xmlns:a16="http://schemas.microsoft.com/office/drawing/2014/main" id="{778C4B35-11F2-6A88-1380-08E96B008245}"/>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40491" y="4465348"/>
            <a:ext cx="1460912" cy="964473"/>
          </a:xfrm>
          <a:prstGeom prst="rect">
            <a:avLst/>
          </a:prstGeom>
        </p:spPr>
      </p:pic>
      <p:pic>
        <p:nvPicPr>
          <p:cNvPr id="18" name="Picture 17">
            <a:extLst>
              <a:ext uri="{FF2B5EF4-FFF2-40B4-BE49-F238E27FC236}">
                <a16:creationId xmlns:a16="http://schemas.microsoft.com/office/drawing/2014/main" id="{A1003972-6B30-8230-4433-0E7B82E6DC3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683139" y="4524112"/>
            <a:ext cx="1460912" cy="964473"/>
          </a:xfrm>
          <a:prstGeom prst="rect">
            <a:avLst/>
          </a:prstGeom>
        </p:spPr>
      </p:pic>
      <p:pic>
        <p:nvPicPr>
          <p:cNvPr id="19" name="Picture 18">
            <a:extLst>
              <a:ext uri="{FF2B5EF4-FFF2-40B4-BE49-F238E27FC236}">
                <a16:creationId xmlns:a16="http://schemas.microsoft.com/office/drawing/2014/main" id="{1E004E2C-DA95-39B3-4062-D17C12E2D3A2}"/>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664977" y="3846968"/>
            <a:ext cx="1460912" cy="964473"/>
          </a:xfrm>
          <a:prstGeom prst="rect">
            <a:avLst/>
          </a:prstGeom>
        </p:spPr>
      </p:pic>
      <p:pic>
        <p:nvPicPr>
          <p:cNvPr id="20" name="Picture 19">
            <a:extLst>
              <a:ext uri="{FF2B5EF4-FFF2-40B4-BE49-F238E27FC236}">
                <a16:creationId xmlns:a16="http://schemas.microsoft.com/office/drawing/2014/main" id="{5ACF6F87-7C4C-ABA0-F005-D6BC25531C41}"/>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68977" y="3385860"/>
            <a:ext cx="1460912" cy="964473"/>
          </a:xfrm>
          <a:prstGeom prst="rect">
            <a:avLst/>
          </a:prstGeom>
        </p:spPr>
      </p:pic>
      <p:pic>
        <p:nvPicPr>
          <p:cNvPr id="21" name="Picture 20">
            <a:extLst>
              <a:ext uri="{FF2B5EF4-FFF2-40B4-BE49-F238E27FC236}">
                <a16:creationId xmlns:a16="http://schemas.microsoft.com/office/drawing/2014/main" id="{2F2AA684-AAD2-97AA-28D2-6BDA7721458F}"/>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58552" y="3516083"/>
            <a:ext cx="1460912" cy="964473"/>
          </a:xfrm>
          <a:prstGeom prst="rect">
            <a:avLst/>
          </a:prstGeom>
        </p:spPr>
      </p:pic>
      <p:pic>
        <p:nvPicPr>
          <p:cNvPr id="22" name="Picture 21">
            <a:extLst>
              <a:ext uri="{FF2B5EF4-FFF2-40B4-BE49-F238E27FC236}">
                <a16:creationId xmlns:a16="http://schemas.microsoft.com/office/drawing/2014/main" id="{0488AF6A-1886-D2DE-5966-16A7E05ED6BE}"/>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7558246" y="4759015"/>
            <a:ext cx="1588687" cy="964473"/>
          </a:xfrm>
          <a:prstGeom prst="rect">
            <a:avLst/>
          </a:prstGeom>
        </p:spPr>
      </p:pic>
      <p:pic>
        <p:nvPicPr>
          <p:cNvPr id="23" name="Picture 22">
            <a:extLst>
              <a:ext uri="{FF2B5EF4-FFF2-40B4-BE49-F238E27FC236}">
                <a16:creationId xmlns:a16="http://schemas.microsoft.com/office/drawing/2014/main" id="{E92BC9BB-A4E7-EB0A-EAAC-22A60A48EF79}"/>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282024">
            <a:off x="6244877" y="4465348"/>
            <a:ext cx="1460912" cy="964473"/>
          </a:xfrm>
          <a:prstGeom prst="rect">
            <a:avLst/>
          </a:prstGeom>
        </p:spPr>
      </p:pic>
      <p:pic>
        <p:nvPicPr>
          <p:cNvPr id="4" name="Picture 3">
            <a:extLst>
              <a:ext uri="{FF2B5EF4-FFF2-40B4-BE49-F238E27FC236}">
                <a16:creationId xmlns:a16="http://schemas.microsoft.com/office/drawing/2014/main" id="{088B5200-58B4-6587-AB92-ED45A5FA1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46326" y="4511600"/>
            <a:ext cx="447205" cy="670806"/>
          </a:xfrm>
          <a:prstGeom prst="rect">
            <a:avLst/>
          </a:prstGeom>
        </p:spPr>
      </p:pic>
      <p:pic>
        <p:nvPicPr>
          <p:cNvPr id="24" name="Picture 23">
            <a:extLst>
              <a:ext uri="{FF2B5EF4-FFF2-40B4-BE49-F238E27FC236}">
                <a16:creationId xmlns:a16="http://schemas.microsoft.com/office/drawing/2014/main" id="{0078F5C6-E76D-6C49-6D96-6CC59A66FB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3771" y="4700328"/>
            <a:ext cx="447205" cy="670806"/>
          </a:xfrm>
          <a:prstGeom prst="rect">
            <a:avLst/>
          </a:prstGeom>
        </p:spPr>
      </p:pic>
      <p:pic>
        <p:nvPicPr>
          <p:cNvPr id="26" name="Picture 25">
            <a:extLst>
              <a:ext uri="{FF2B5EF4-FFF2-40B4-BE49-F238E27FC236}">
                <a16:creationId xmlns:a16="http://schemas.microsoft.com/office/drawing/2014/main" id="{004627AF-A3B8-54ED-7AED-F2F9DA0BA4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9433" y="3467461"/>
            <a:ext cx="447205" cy="670806"/>
          </a:xfrm>
          <a:prstGeom prst="rect">
            <a:avLst/>
          </a:prstGeom>
        </p:spPr>
      </p:pic>
      <p:pic>
        <p:nvPicPr>
          <p:cNvPr id="27" name="Picture 26">
            <a:extLst>
              <a:ext uri="{FF2B5EF4-FFF2-40B4-BE49-F238E27FC236}">
                <a16:creationId xmlns:a16="http://schemas.microsoft.com/office/drawing/2014/main" id="{FADB6ED9-C436-4A77-1327-65CE4D46D7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6242" y="4861335"/>
            <a:ext cx="447205" cy="670806"/>
          </a:xfrm>
          <a:prstGeom prst="rect">
            <a:avLst/>
          </a:prstGeom>
        </p:spPr>
      </p:pic>
      <p:pic>
        <p:nvPicPr>
          <p:cNvPr id="28" name="Picture 27">
            <a:extLst>
              <a:ext uri="{FF2B5EF4-FFF2-40B4-BE49-F238E27FC236}">
                <a16:creationId xmlns:a16="http://schemas.microsoft.com/office/drawing/2014/main" id="{213C360E-1744-7399-57FD-B64C4EAF4D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5047" y="4519321"/>
            <a:ext cx="447205" cy="670806"/>
          </a:xfrm>
          <a:prstGeom prst="rect">
            <a:avLst/>
          </a:prstGeom>
        </p:spPr>
      </p:pic>
      <p:pic>
        <p:nvPicPr>
          <p:cNvPr id="29" name="Picture 28">
            <a:extLst>
              <a:ext uri="{FF2B5EF4-FFF2-40B4-BE49-F238E27FC236}">
                <a16:creationId xmlns:a16="http://schemas.microsoft.com/office/drawing/2014/main" id="{F7ACB4AA-BEF2-0526-DF21-C0E2ABB8D072}"/>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081692" y="4476867"/>
            <a:ext cx="1460912" cy="964473"/>
          </a:xfrm>
          <a:prstGeom prst="rect">
            <a:avLst/>
          </a:prstGeom>
        </p:spPr>
      </p:pic>
    </p:spTree>
    <p:extLst>
      <p:ext uri="{BB962C8B-B14F-4D97-AF65-F5344CB8AC3E}">
        <p14:creationId xmlns:p14="http://schemas.microsoft.com/office/powerpoint/2010/main" val="2878598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0" y="-3685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t>Flashover (15-20 min)  </a:t>
            </a:r>
          </a:p>
          <a:p>
            <a:endParaRPr lang="en-GB" sz="3000" b="1" dirty="0"/>
          </a:p>
        </p:txBody>
      </p:sp>
      <p:pic>
        <p:nvPicPr>
          <p:cNvPr id="2" name="Picture 1">
            <a:extLst>
              <a:ext uri="{FF2B5EF4-FFF2-40B4-BE49-F238E27FC236}">
                <a16:creationId xmlns:a16="http://schemas.microsoft.com/office/drawing/2014/main" id="{01B977F1-9FC5-C227-8253-518FCCD80F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709" y="4547161"/>
            <a:ext cx="447205" cy="670806"/>
          </a:xfrm>
          <a:prstGeom prst="rect">
            <a:avLst/>
          </a:prstGeom>
        </p:spPr>
      </p:pic>
      <p:pic>
        <p:nvPicPr>
          <p:cNvPr id="7" name="Picture 6">
            <a:extLst>
              <a:ext uri="{FF2B5EF4-FFF2-40B4-BE49-F238E27FC236}">
                <a16:creationId xmlns:a16="http://schemas.microsoft.com/office/drawing/2014/main" id="{58E964C2-DDB2-1245-2CC7-D0350E5860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8" name="Picture 7">
            <a:extLst>
              <a:ext uri="{FF2B5EF4-FFF2-40B4-BE49-F238E27FC236}">
                <a16:creationId xmlns:a16="http://schemas.microsoft.com/office/drawing/2014/main" id="{101C93B1-2FA7-BED1-A2AA-AE3BE1F69F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6306" y="4621715"/>
            <a:ext cx="447205" cy="670806"/>
          </a:xfrm>
          <a:prstGeom prst="rect">
            <a:avLst/>
          </a:prstGeom>
        </p:spPr>
      </p:pic>
      <p:pic>
        <p:nvPicPr>
          <p:cNvPr id="10" name="Picture 9">
            <a:extLst>
              <a:ext uri="{FF2B5EF4-FFF2-40B4-BE49-F238E27FC236}">
                <a16:creationId xmlns:a16="http://schemas.microsoft.com/office/drawing/2014/main" id="{0AB809E8-51DB-81CB-60DF-25EBA5C06B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66849" y="4670946"/>
            <a:ext cx="447205" cy="670806"/>
          </a:xfrm>
          <a:prstGeom prst="rect">
            <a:avLst/>
          </a:prstGeom>
        </p:spPr>
      </p:pic>
      <p:pic>
        <p:nvPicPr>
          <p:cNvPr id="11" name="Picture 10">
            <a:extLst>
              <a:ext uri="{FF2B5EF4-FFF2-40B4-BE49-F238E27FC236}">
                <a16:creationId xmlns:a16="http://schemas.microsoft.com/office/drawing/2014/main" id="{9B7FF66B-A58C-A459-E831-E638F6911C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4423" y="4547161"/>
            <a:ext cx="447205" cy="670806"/>
          </a:xfrm>
          <a:prstGeom prst="rect">
            <a:avLst/>
          </a:prstGeom>
        </p:spPr>
      </p:pic>
      <p:pic>
        <p:nvPicPr>
          <p:cNvPr id="12" name="Picture 11">
            <a:extLst>
              <a:ext uri="{FF2B5EF4-FFF2-40B4-BE49-F238E27FC236}">
                <a16:creationId xmlns:a16="http://schemas.microsoft.com/office/drawing/2014/main" id="{5B9713B5-D3C5-18D0-086A-85AF72A05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pic>
        <p:nvPicPr>
          <p:cNvPr id="13" name="Picture 12">
            <a:extLst>
              <a:ext uri="{FF2B5EF4-FFF2-40B4-BE49-F238E27FC236}">
                <a16:creationId xmlns:a16="http://schemas.microsoft.com/office/drawing/2014/main" id="{69DB2CE8-1EBD-F55C-F746-4F78D192BE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9294" y="4621715"/>
            <a:ext cx="447205" cy="670806"/>
          </a:xfrm>
          <a:prstGeom prst="rect">
            <a:avLst/>
          </a:prstGeom>
        </p:spPr>
      </p:pic>
      <p:pic>
        <p:nvPicPr>
          <p:cNvPr id="14" name="Picture 13">
            <a:extLst>
              <a:ext uri="{FF2B5EF4-FFF2-40B4-BE49-F238E27FC236}">
                <a16:creationId xmlns:a16="http://schemas.microsoft.com/office/drawing/2014/main" id="{074F2DDB-0959-5143-F109-D389B3BCC1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3514" y="4759015"/>
            <a:ext cx="447205" cy="670806"/>
          </a:xfrm>
          <a:prstGeom prst="rect">
            <a:avLst/>
          </a:prstGeom>
        </p:spPr>
      </p:pic>
      <p:pic>
        <p:nvPicPr>
          <p:cNvPr id="15" name="Picture 14">
            <a:extLst>
              <a:ext uri="{FF2B5EF4-FFF2-40B4-BE49-F238E27FC236}">
                <a16:creationId xmlns:a16="http://schemas.microsoft.com/office/drawing/2014/main" id="{54FFB64D-A85D-0FA0-B66A-47E11ABAD56C}"/>
              </a:ext>
            </a:extLst>
          </p:cNvPr>
          <p:cNvPicPr>
            <a:picLocks noChangeAspect="1"/>
          </p:cNvPicPr>
          <p:nvPr/>
        </p:nvPicPr>
        <p:blipFill rotWithShape="1">
          <a:blip r:embed="rId6">
            <a:extLst>
              <a:ext uri="{28A0092B-C50C-407E-A947-70E740481C1C}">
                <a14:useLocalDpi xmlns:a14="http://schemas.microsoft.com/office/drawing/2010/main" val="0"/>
              </a:ext>
            </a:extLst>
          </a:blip>
          <a:srcRect l="18965" t="34644" r="14838"/>
          <a:stretch/>
        </p:blipFill>
        <p:spPr>
          <a:xfrm>
            <a:off x="130280" y="2483893"/>
            <a:ext cx="5214168" cy="4315477"/>
          </a:xfrm>
          <a:prstGeom prst="rect">
            <a:avLst/>
          </a:prstGeom>
        </p:spPr>
      </p:pic>
      <p:pic>
        <p:nvPicPr>
          <p:cNvPr id="16" name="Picture 15">
            <a:extLst>
              <a:ext uri="{FF2B5EF4-FFF2-40B4-BE49-F238E27FC236}">
                <a16:creationId xmlns:a16="http://schemas.microsoft.com/office/drawing/2014/main" id="{DE3F856B-583E-D110-61A1-96AC83BA507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94550" y="4347665"/>
            <a:ext cx="1460912" cy="964473"/>
          </a:xfrm>
          <a:prstGeom prst="rect">
            <a:avLst/>
          </a:prstGeom>
        </p:spPr>
      </p:pic>
      <p:pic>
        <p:nvPicPr>
          <p:cNvPr id="17" name="Picture 16">
            <a:extLst>
              <a:ext uri="{FF2B5EF4-FFF2-40B4-BE49-F238E27FC236}">
                <a16:creationId xmlns:a16="http://schemas.microsoft.com/office/drawing/2014/main" id="{778C4B35-11F2-6A88-1380-08E96B008245}"/>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40491" y="4465348"/>
            <a:ext cx="1460912" cy="964473"/>
          </a:xfrm>
          <a:prstGeom prst="rect">
            <a:avLst/>
          </a:prstGeom>
        </p:spPr>
      </p:pic>
      <p:pic>
        <p:nvPicPr>
          <p:cNvPr id="18" name="Picture 17">
            <a:extLst>
              <a:ext uri="{FF2B5EF4-FFF2-40B4-BE49-F238E27FC236}">
                <a16:creationId xmlns:a16="http://schemas.microsoft.com/office/drawing/2014/main" id="{A1003972-6B30-8230-4433-0E7B82E6DC3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683139" y="4524112"/>
            <a:ext cx="1460912" cy="964473"/>
          </a:xfrm>
          <a:prstGeom prst="rect">
            <a:avLst/>
          </a:prstGeom>
        </p:spPr>
      </p:pic>
      <p:pic>
        <p:nvPicPr>
          <p:cNvPr id="19" name="Picture 18">
            <a:extLst>
              <a:ext uri="{FF2B5EF4-FFF2-40B4-BE49-F238E27FC236}">
                <a16:creationId xmlns:a16="http://schemas.microsoft.com/office/drawing/2014/main" id="{1E004E2C-DA95-39B3-4062-D17C12E2D3A2}"/>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664977" y="3846968"/>
            <a:ext cx="1460912" cy="964473"/>
          </a:xfrm>
          <a:prstGeom prst="rect">
            <a:avLst/>
          </a:prstGeom>
        </p:spPr>
      </p:pic>
      <p:pic>
        <p:nvPicPr>
          <p:cNvPr id="20" name="Picture 19">
            <a:extLst>
              <a:ext uri="{FF2B5EF4-FFF2-40B4-BE49-F238E27FC236}">
                <a16:creationId xmlns:a16="http://schemas.microsoft.com/office/drawing/2014/main" id="{5ACF6F87-7C4C-ABA0-F005-D6BC25531C41}"/>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68977" y="3385860"/>
            <a:ext cx="1460912" cy="964473"/>
          </a:xfrm>
          <a:prstGeom prst="rect">
            <a:avLst/>
          </a:prstGeom>
        </p:spPr>
      </p:pic>
      <p:pic>
        <p:nvPicPr>
          <p:cNvPr id="21" name="Picture 20">
            <a:extLst>
              <a:ext uri="{FF2B5EF4-FFF2-40B4-BE49-F238E27FC236}">
                <a16:creationId xmlns:a16="http://schemas.microsoft.com/office/drawing/2014/main" id="{2F2AA684-AAD2-97AA-28D2-6BDA7721458F}"/>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658552" y="3516083"/>
            <a:ext cx="1460912" cy="964473"/>
          </a:xfrm>
          <a:prstGeom prst="rect">
            <a:avLst/>
          </a:prstGeom>
        </p:spPr>
      </p:pic>
      <p:pic>
        <p:nvPicPr>
          <p:cNvPr id="22" name="Picture 21">
            <a:extLst>
              <a:ext uri="{FF2B5EF4-FFF2-40B4-BE49-F238E27FC236}">
                <a16:creationId xmlns:a16="http://schemas.microsoft.com/office/drawing/2014/main" id="{0488AF6A-1886-D2DE-5966-16A7E05ED6BE}"/>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7558246" y="4759015"/>
            <a:ext cx="1588687" cy="964473"/>
          </a:xfrm>
          <a:prstGeom prst="rect">
            <a:avLst/>
          </a:prstGeom>
        </p:spPr>
      </p:pic>
      <p:pic>
        <p:nvPicPr>
          <p:cNvPr id="23" name="Picture 22">
            <a:extLst>
              <a:ext uri="{FF2B5EF4-FFF2-40B4-BE49-F238E27FC236}">
                <a16:creationId xmlns:a16="http://schemas.microsoft.com/office/drawing/2014/main" id="{E92BC9BB-A4E7-EB0A-EAAC-22A60A48EF79}"/>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282024">
            <a:off x="6244877" y="4465348"/>
            <a:ext cx="1460912" cy="964473"/>
          </a:xfrm>
          <a:prstGeom prst="rect">
            <a:avLst/>
          </a:prstGeom>
        </p:spPr>
      </p:pic>
      <p:pic>
        <p:nvPicPr>
          <p:cNvPr id="4" name="Picture 3">
            <a:extLst>
              <a:ext uri="{FF2B5EF4-FFF2-40B4-BE49-F238E27FC236}">
                <a16:creationId xmlns:a16="http://schemas.microsoft.com/office/drawing/2014/main" id="{088B5200-58B4-6587-AB92-ED45A5FA1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46326" y="4511600"/>
            <a:ext cx="447205" cy="670806"/>
          </a:xfrm>
          <a:prstGeom prst="rect">
            <a:avLst/>
          </a:prstGeom>
        </p:spPr>
      </p:pic>
      <p:pic>
        <p:nvPicPr>
          <p:cNvPr id="24" name="Picture 23">
            <a:extLst>
              <a:ext uri="{FF2B5EF4-FFF2-40B4-BE49-F238E27FC236}">
                <a16:creationId xmlns:a16="http://schemas.microsoft.com/office/drawing/2014/main" id="{0078F5C6-E76D-6C49-6D96-6CC59A66FB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3771" y="4700328"/>
            <a:ext cx="447205" cy="670806"/>
          </a:xfrm>
          <a:prstGeom prst="rect">
            <a:avLst/>
          </a:prstGeom>
        </p:spPr>
      </p:pic>
      <p:pic>
        <p:nvPicPr>
          <p:cNvPr id="26" name="Picture 25">
            <a:extLst>
              <a:ext uri="{FF2B5EF4-FFF2-40B4-BE49-F238E27FC236}">
                <a16:creationId xmlns:a16="http://schemas.microsoft.com/office/drawing/2014/main" id="{004627AF-A3B8-54ED-7AED-F2F9DA0BA4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9433" y="3467461"/>
            <a:ext cx="447205" cy="670806"/>
          </a:xfrm>
          <a:prstGeom prst="rect">
            <a:avLst/>
          </a:prstGeom>
        </p:spPr>
      </p:pic>
      <p:pic>
        <p:nvPicPr>
          <p:cNvPr id="27" name="Picture 26">
            <a:extLst>
              <a:ext uri="{FF2B5EF4-FFF2-40B4-BE49-F238E27FC236}">
                <a16:creationId xmlns:a16="http://schemas.microsoft.com/office/drawing/2014/main" id="{FADB6ED9-C436-4A77-1327-65CE4D46D7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6242" y="4861335"/>
            <a:ext cx="447205" cy="670806"/>
          </a:xfrm>
          <a:prstGeom prst="rect">
            <a:avLst/>
          </a:prstGeom>
        </p:spPr>
      </p:pic>
      <p:pic>
        <p:nvPicPr>
          <p:cNvPr id="28" name="Picture 27">
            <a:extLst>
              <a:ext uri="{FF2B5EF4-FFF2-40B4-BE49-F238E27FC236}">
                <a16:creationId xmlns:a16="http://schemas.microsoft.com/office/drawing/2014/main" id="{213C360E-1744-7399-57FD-B64C4EAF4D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5047" y="4519321"/>
            <a:ext cx="447205" cy="670806"/>
          </a:xfrm>
          <a:prstGeom prst="rect">
            <a:avLst/>
          </a:prstGeom>
        </p:spPr>
      </p:pic>
      <p:pic>
        <p:nvPicPr>
          <p:cNvPr id="29" name="Picture 28">
            <a:extLst>
              <a:ext uri="{FF2B5EF4-FFF2-40B4-BE49-F238E27FC236}">
                <a16:creationId xmlns:a16="http://schemas.microsoft.com/office/drawing/2014/main" id="{F7ACB4AA-BEF2-0526-DF21-C0E2ABB8D072}"/>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081692" y="4476867"/>
            <a:ext cx="1460912" cy="964473"/>
          </a:xfrm>
          <a:prstGeom prst="rect">
            <a:avLst/>
          </a:prstGeom>
        </p:spPr>
      </p:pic>
      <p:pic>
        <p:nvPicPr>
          <p:cNvPr id="1026" name="Picture 2" descr="Flashover - an overview | ScienceDirect Topics">
            <a:extLst>
              <a:ext uri="{FF2B5EF4-FFF2-40B4-BE49-F238E27FC236}">
                <a16:creationId xmlns:a16="http://schemas.microsoft.com/office/drawing/2014/main" id="{FF5DE04B-B5D0-30E9-39C5-1CB476E22D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6827" y="974461"/>
            <a:ext cx="6087102" cy="45576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RE PHENOMENA - FLASHOVER A flashover is the stage where the total thermal  radiation from the fire plume, hot gases and hot compartment boundaries  (ceilings and walls) causes all exposed combustible surfaces">
            <a:extLst>
              <a:ext uri="{FF2B5EF4-FFF2-40B4-BE49-F238E27FC236}">
                <a16:creationId xmlns:a16="http://schemas.microsoft.com/office/drawing/2014/main" id="{4690EEE2-C6B3-B614-CEB4-8C83AF1F68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3453" y="1010576"/>
            <a:ext cx="4422260" cy="4422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22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4">
            <a:hlinkClick r:id="" action="ppaction://media"/>
            <a:extLst>
              <a:ext uri="{FF2B5EF4-FFF2-40B4-BE49-F238E27FC236}">
                <a16:creationId xmlns:a16="http://schemas.microsoft.com/office/drawing/2014/main" id="{E3F659E5-E306-07FF-FE22-52C32DD709D3}"/>
              </a:ext>
            </a:extLst>
          </p:cNvPr>
          <p:cNvPicPr>
            <a:picLocks noChangeAspect="1"/>
          </p:cNvPicPr>
          <p:nvPr>
            <a:videoFile r:link="rId1"/>
            <p:extLst>
              <p:ext uri="{DAA4B4D4-6D71-4841-9C94-3DE7FCFB9230}">
                <p14:media xmlns:p14="http://schemas.microsoft.com/office/powerpoint/2010/main" r:embed="rId2">
                  <p14:trim st="2159" end="1140.4263"/>
                </p14:media>
              </p:ext>
            </p:extLst>
          </p:nvPr>
        </p:nvPicPr>
        <p:blipFill rotWithShape="1">
          <a:blip r:embed="rId4"/>
          <a:srcRect b="12764"/>
          <a:stretch/>
        </p:blipFill>
        <p:spPr>
          <a:xfrm>
            <a:off x="1190357" y="393931"/>
            <a:ext cx="10438724" cy="5177806"/>
          </a:xfrm>
          <a:prstGeom prst="rect">
            <a:avLst/>
          </a:prstGeom>
        </p:spPr>
      </p:pic>
    </p:spTree>
    <p:extLst>
      <p:ext uri="{BB962C8B-B14F-4D97-AF65-F5344CB8AC3E}">
        <p14:creationId xmlns:p14="http://schemas.microsoft.com/office/powerpoint/2010/main" val="8873402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8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a:extLst>
              <a:ext uri="{FF2B5EF4-FFF2-40B4-BE49-F238E27FC236}">
                <a16:creationId xmlns:a16="http://schemas.microsoft.com/office/drawing/2014/main" id="{C87F9C9B-749B-48F7-D1B4-24DA9AE93A27}"/>
              </a:ext>
            </a:extLst>
          </p:cNvPr>
          <p:cNvGrpSpPr/>
          <p:nvPr/>
        </p:nvGrpSpPr>
        <p:grpSpPr>
          <a:xfrm>
            <a:off x="-235822" y="2482278"/>
            <a:ext cx="6401728" cy="4374107"/>
            <a:chOff x="3553767" y="2483894"/>
            <a:chExt cx="6401728" cy="4374107"/>
          </a:xfrm>
        </p:grpSpPr>
        <p:pic>
          <p:nvPicPr>
            <p:cNvPr id="86" name="图片 3">
              <a:extLst>
                <a:ext uri="{FF2B5EF4-FFF2-40B4-BE49-F238E27FC236}">
                  <a16:creationId xmlns:a16="http://schemas.microsoft.com/office/drawing/2014/main" id="{2E6C9173-D913-67CB-3A81-400A57C9BC4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87" name="Picture 86">
              <a:extLst>
                <a:ext uri="{FF2B5EF4-FFF2-40B4-BE49-F238E27FC236}">
                  <a16:creationId xmlns:a16="http://schemas.microsoft.com/office/drawing/2014/main" id="{C5E36E66-494B-7F72-8A3E-7F7B53811B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88" name="Picture 87">
            <a:extLst>
              <a:ext uri="{FF2B5EF4-FFF2-40B4-BE49-F238E27FC236}">
                <a16:creationId xmlns:a16="http://schemas.microsoft.com/office/drawing/2014/main" id="{BB6AC9D9-7E03-7AB4-6F0D-218EF12E94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3061" y="4545546"/>
            <a:ext cx="447205" cy="670806"/>
          </a:xfrm>
          <a:prstGeom prst="rect">
            <a:avLst/>
          </a:prstGeom>
        </p:spPr>
      </p:pic>
      <p:pic>
        <p:nvPicPr>
          <p:cNvPr id="89" name="Picture 88">
            <a:extLst>
              <a:ext uri="{FF2B5EF4-FFF2-40B4-BE49-F238E27FC236}">
                <a16:creationId xmlns:a16="http://schemas.microsoft.com/office/drawing/2014/main" id="{4393CE3D-248E-B128-3EFE-4429497453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3604" y="4620100"/>
            <a:ext cx="447205" cy="670806"/>
          </a:xfrm>
          <a:prstGeom prst="rect">
            <a:avLst/>
          </a:prstGeom>
        </p:spPr>
      </p:pic>
      <p:pic>
        <p:nvPicPr>
          <p:cNvPr id="90" name="Picture 89">
            <a:extLst>
              <a:ext uri="{FF2B5EF4-FFF2-40B4-BE49-F238E27FC236}">
                <a16:creationId xmlns:a16="http://schemas.microsoft.com/office/drawing/2014/main" id="{55018386-35A2-2563-E463-EB9B355C8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9658" y="4620100"/>
            <a:ext cx="447205" cy="670806"/>
          </a:xfrm>
          <a:prstGeom prst="rect">
            <a:avLst/>
          </a:prstGeom>
        </p:spPr>
      </p:pic>
      <p:pic>
        <p:nvPicPr>
          <p:cNvPr id="91" name="Picture 90">
            <a:extLst>
              <a:ext uri="{FF2B5EF4-FFF2-40B4-BE49-F238E27FC236}">
                <a16:creationId xmlns:a16="http://schemas.microsoft.com/office/drawing/2014/main" id="{F08B9864-0262-C9C4-B6C1-CFFE903803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0201" y="4669331"/>
            <a:ext cx="447205" cy="670806"/>
          </a:xfrm>
          <a:prstGeom prst="rect">
            <a:avLst/>
          </a:prstGeom>
        </p:spPr>
      </p:pic>
      <p:pic>
        <p:nvPicPr>
          <p:cNvPr id="92" name="Picture 91">
            <a:extLst>
              <a:ext uri="{FF2B5EF4-FFF2-40B4-BE49-F238E27FC236}">
                <a16:creationId xmlns:a16="http://schemas.microsoft.com/office/drawing/2014/main" id="{6AFB123E-8611-D785-233D-D83EC5139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7775" y="4545546"/>
            <a:ext cx="447205" cy="670806"/>
          </a:xfrm>
          <a:prstGeom prst="rect">
            <a:avLst/>
          </a:prstGeom>
        </p:spPr>
      </p:pic>
      <p:pic>
        <p:nvPicPr>
          <p:cNvPr id="93" name="Picture 92">
            <a:extLst>
              <a:ext uri="{FF2B5EF4-FFF2-40B4-BE49-F238E27FC236}">
                <a16:creationId xmlns:a16="http://schemas.microsoft.com/office/drawing/2014/main" id="{FB42D344-A54F-2A03-5787-33D0826CD2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2648" y="4451572"/>
            <a:ext cx="447205" cy="670806"/>
          </a:xfrm>
          <a:prstGeom prst="rect">
            <a:avLst/>
          </a:prstGeom>
        </p:spPr>
      </p:pic>
      <p:pic>
        <p:nvPicPr>
          <p:cNvPr id="94" name="Picture 93">
            <a:extLst>
              <a:ext uri="{FF2B5EF4-FFF2-40B4-BE49-F238E27FC236}">
                <a16:creationId xmlns:a16="http://schemas.microsoft.com/office/drawing/2014/main" id="{6D6080D7-81A1-A48F-1A5D-D9139A572A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2646" y="4620100"/>
            <a:ext cx="447205" cy="670806"/>
          </a:xfrm>
          <a:prstGeom prst="rect">
            <a:avLst/>
          </a:prstGeom>
        </p:spPr>
      </p:pic>
      <p:pic>
        <p:nvPicPr>
          <p:cNvPr id="95" name="Picture 94">
            <a:extLst>
              <a:ext uri="{FF2B5EF4-FFF2-40B4-BE49-F238E27FC236}">
                <a16:creationId xmlns:a16="http://schemas.microsoft.com/office/drawing/2014/main" id="{880688CB-D225-C24E-A22B-E41342846B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6866" y="4757400"/>
            <a:ext cx="447205" cy="670806"/>
          </a:xfrm>
          <a:prstGeom prst="rect">
            <a:avLst/>
          </a:prstGeom>
        </p:spPr>
      </p:pic>
      <p:pic>
        <p:nvPicPr>
          <p:cNvPr id="96" name="Picture 95">
            <a:extLst>
              <a:ext uri="{FF2B5EF4-FFF2-40B4-BE49-F238E27FC236}">
                <a16:creationId xmlns:a16="http://schemas.microsoft.com/office/drawing/2014/main" id="{10EBCD35-14D6-E6DB-FB85-53A987AE0AD8}"/>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4787902" y="4346050"/>
            <a:ext cx="1460912" cy="964473"/>
          </a:xfrm>
          <a:prstGeom prst="rect">
            <a:avLst/>
          </a:prstGeom>
        </p:spPr>
      </p:pic>
      <p:pic>
        <p:nvPicPr>
          <p:cNvPr id="97" name="Picture 96">
            <a:extLst>
              <a:ext uri="{FF2B5EF4-FFF2-40B4-BE49-F238E27FC236}">
                <a16:creationId xmlns:a16="http://schemas.microsoft.com/office/drawing/2014/main" id="{41F6640F-78A9-F25A-5531-B5E1D83C1E0B}"/>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3833843" y="4463733"/>
            <a:ext cx="1460912" cy="964473"/>
          </a:xfrm>
          <a:prstGeom prst="rect">
            <a:avLst/>
          </a:prstGeom>
        </p:spPr>
      </p:pic>
      <p:pic>
        <p:nvPicPr>
          <p:cNvPr id="98" name="Picture 97">
            <a:extLst>
              <a:ext uri="{FF2B5EF4-FFF2-40B4-BE49-F238E27FC236}">
                <a16:creationId xmlns:a16="http://schemas.microsoft.com/office/drawing/2014/main" id="{3E1D57A2-185D-132E-F153-34B84FAF0666}"/>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2889050" y="4474423"/>
            <a:ext cx="1460912" cy="964473"/>
          </a:xfrm>
          <a:prstGeom prst="rect">
            <a:avLst/>
          </a:prstGeom>
        </p:spPr>
      </p:pic>
      <p:pic>
        <p:nvPicPr>
          <p:cNvPr id="99" name="Picture 98">
            <a:extLst>
              <a:ext uri="{FF2B5EF4-FFF2-40B4-BE49-F238E27FC236}">
                <a16:creationId xmlns:a16="http://schemas.microsoft.com/office/drawing/2014/main" id="{A80A547E-FC15-EC9F-8B5A-9EF4AC31934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4762329" y="3384245"/>
            <a:ext cx="1460912" cy="964473"/>
          </a:xfrm>
          <a:prstGeom prst="rect">
            <a:avLst/>
          </a:prstGeom>
        </p:spPr>
      </p:pic>
      <p:pic>
        <p:nvPicPr>
          <p:cNvPr id="100" name="Picture 99">
            <a:extLst>
              <a:ext uri="{FF2B5EF4-FFF2-40B4-BE49-F238E27FC236}">
                <a16:creationId xmlns:a16="http://schemas.microsoft.com/office/drawing/2014/main" id="{666057F1-D540-8872-6651-FFF32FCB7669}"/>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3851904" y="3514468"/>
            <a:ext cx="1460912" cy="964473"/>
          </a:xfrm>
          <a:prstGeom prst="rect">
            <a:avLst/>
          </a:prstGeom>
        </p:spPr>
      </p:pic>
      <p:pic>
        <p:nvPicPr>
          <p:cNvPr id="101" name="Picture 100">
            <a:extLst>
              <a:ext uri="{FF2B5EF4-FFF2-40B4-BE49-F238E27FC236}">
                <a16:creationId xmlns:a16="http://schemas.microsoft.com/office/drawing/2014/main" id="{FD0F199D-3EBA-A98D-A29A-25CF7A56662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1751598" y="4757400"/>
            <a:ext cx="1588687" cy="964473"/>
          </a:xfrm>
          <a:prstGeom prst="rect">
            <a:avLst/>
          </a:prstGeom>
        </p:spPr>
      </p:pic>
      <p:pic>
        <p:nvPicPr>
          <p:cNvPr id="102" name="Picture 101">
            <a:extLst>
              <a:ext uri="{FF2B5EF4-FFF2-40B4-BE49-F238E27FC236}">
                <a16:creationId xmlns:a16="http://schemas.microsoft.com/office/drawing/2014/main" id="{4A215CE3-253D-8C68-30A3-105986B3511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438229" y="4463733"/>
            <a:ext cx="1460912" cy="964473"/>
          </a:xfrm>
          <a:prstGeom prst="rect">
            <a:avLst/>
          </a:prstGeom>
        </p:spPr>
      </p:pic>
      <mc:AlternateContent xmlns:mc="http://schemas.openxmlformats.org/markup-compatibility/2006" xmlns:p14="http://schemas.microsoft.com/office/powerpoint/2010/main">
        <mc:Choice Requires="p14">
          <p:contentPart p14:bwMode="auto" r:id="rId6">
            <p14:nvContentPartPr>
              <p14:cNvPr id="44" name="Ink 43">
                <a:extLst>
                  <a:ext uri="{FF2B5EF4-FFF2-40B4-BE49-F238E27FC236}">
                    <a16:creationId xmlns:a16="http://schemas.microsoft.com/office/drawing/2014/main" id="{6EBF93F2-9143-4B06-2136-E9E20AB574BA}"/>
                  </a:ext>
                </a:extLst>
              </p14:cNvPr>
              <p14:cNvContentPartPr/>
              <p14:nvPr/>
            </p14:nvContentPartPr>
            <p14:xfrm>
              <a:off x="4919453" y="4334411"/>
              <a:ext cx="432720" cy="1905120"/>
            </p14:xfrm>
          </p:contentPart>
        </mc:Choice>
        <mc:Fallback xmlns="">
          <p:pic>
            <p:nvPicPr>
              <p:cNvPr id="44" name="Ink 43">
                <a:extLst>
                  <a:ext uri="{FF2B5EF4-FFF2-40B4-BE49-F238E27FC236}">
                    <a16:creationId xmlns:a16="http://schemas.microsoft.com/office/drawing/2014/main" id="{6EBF93F2-9143-4B06-2136-E9E20AB574BA}"/>
                  </a:ext>
                </a:extLst>
              </p:cNvPr>
              <p:cNvPicPr/>
              <p:nvPr/>
            </p:nvPicPr>
            <p:blipFill>
              <a:blip r:embed="rId12"/>
              <a:stretch>
                <a:fillRect/>
              </a:stretch>
            </p:blipFill>
            <p:spPr>
              <a:xfrm>
                <a:off x="4881653" y="4296611"/>
                <a:ext cx="508680" cy="1980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5" name="Ink 44">
                <a:extLst>
                  <a:ext uri="{FF2B5EF4-FFF2-40B4-BE49-F238E27FC236}">
                    <a16:creationId xmlns:a16="http://schemas.microsoft.com/office/drawing/2014/main" id="{40E1B315-1A3D-0538-C591-DE7C31EC4526}"/>
                  </a:ext>
                </a:extLst>
              </p14:cNvPr>
              <p14:cNvContentPartPr/>
              <p14:nvPr/>
            </p14:nvContentPartPr>
            <p14:xfrm>
              <a:off x="649853" y="6120011"/>
              <a:ext cx="4574520" cy="502920"/>
            </p14:xfrm>
          </p:contentPart>
        </mc:Choice>
        <mc:Fallback xmlns="">
          <p:pic>
            <p:nvPicPr>
              <p:cNvPr id="45" name="Ink 44">
                <a:extLst>
                  <a:ext uri="{FF2B5EF4-FFF2-40B4-BE49-F238E27FC236}">
                    <a16:creationId xmlns:a16="http://schemas.microsoft.com/office/drawing/2014/main" id="{40E1B315-1A3D-0538-C591-DE7C31EC4526}"/>
                  </a:ext>
                </a:extLst>
              </p:cNvPr>
              <p:cNvPicPr/>
              <p:nvPr/>
            </p:nvPicPr>
            <p:blipFill>
              <a:blip r:embed="rId14"/>
              <a:stretch>
                <a:fillRect/>
              </a:stretch>
            </p:blipFill>
            <p:spPr>
              <a:xfrm>
                <a:off x="612053" y="6082211"/>
                <a:ext cx="4650480" cy="578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6" name="Ink 45">
                <a:extLst>
                  <a:ext uri="{FF2B5EF4-FFF2-40B4-BE49-F238E27FC236}">
                    <a16:creationId xmlns:a16="http://schemas.microsoft.com/office/drawing/2014/main" id="{D4684B66-0711-FC51-A954-8EE1A74883A4}"/>
                  </a:ext>
                </a:extLst>
              </p14:cNvPr>
              <p14:cNvContentPartPr/>
              <p14:nvPr/>
            </p14:nvContentPartPr>
            <p14:xfrm>
              <a:off x="963413" y="4282931"/>
              <a:ext cx="3790440" cy="436680"/>
            </p14:xfrm>
          </p:contentPart>
        </mc:Choice>
        <mc:Fallback xmlns="">
          <p:pic>
            <p:nvPicPr>
              <p:cNvPr id="46" name="Ink 45">
                <a:extLst>
                  <a:ext uri="{FF2B5EF4-FFF2-40B4-BE49-F238E27FC236}">
                    <a16:creationId xmlns:a16="http://schemas.microsoft.com/office/drawing/2014/main" id="{D4684B66-0711-FC51-A954-8EE1A74883A4}"/>
                  </a:ext>
                </a:extLst>
              </p:cNvPr>
              <p:cNvPicPr/>
              <p:nvPr/>
            </p:nvPicPr>
            <p:blipFill>
              <a:blip r:embed="rId16"/>
              <a:stretch>
                <a:fillRect/>
              </a:stretch>
            </p:blipFill>
            <p:spPr>
              <a:xfrm>
                <a:off x="925613" y="4245131"/>
                <a:ext cx="3866400" cy="512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7" name="Ink 46">
                <a:extLst>
                  <a:ext uri="{FF2B5EF4-FFF2-40B4-BE49-F238E27FC236}">
                    <a16:creationId xmlns:a16="http://schemas.microsoft.com/office/drawing/2014/main" id="{97458F2B-4472-939B-1BB8-3C0DC9CFB90E}"/>
                  </a:ext>
                </a:extLst>
              </p14:cNvPr>
              <p14:cNvContentPartPr/>
              <p14:nvPr/>
            </p14:nvContentPartPr>
            <p14:xfrm>
              <a:off x="4938893" y="5923811"/>
              <a:ext cx="339840" cy="282240"/>
            </p14:xfrm>
          </p:contentPart>
        </mc:Choice>
        <mc:Fallback xmlns="">
          <p:pic>
            <p:nvPicPr>
              <p:cNvPr id="47" name="Ink 46">
                <a:extLst>
                  <a:ext uri="{FF2B5EF4-FFF2-40B4-BE49-F238E27FC236}">
                    <a16:creationId xmlns:a16="http://schemas.microsoft.com/office/drawing/2014/main" id="{97458F2B-4472-939B-1BB8-3C0DC9CFB90E}"/>
                  </a:ext>
                </a:extLst>
              </p:cNvPr>
              <p:cNvPicPr/>
              <p:nvPr/>
            </p:nvPicPr>
            <p:blipFill>
              <a:blip r:embed="rId18"/>
              <a:stretch>
                <a:fillRect/>
              </a:stretch>
            </p:blipFill>
            <p:spPr>
              <a:xfrm>
                <a:off x="4900733" y="5885651"/>
                <a:ext cx="41544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8" name="Ink 47">
                <a:extLst>
                  <a:ext uri="{FF2B5EF4-FFF2-40B4-BE49-F238E27FC236}">
                    <a16:creationId xmlns:a16="http://schemas.microsoft.com/office/drawing/2014/main" id="{B99E9B21-20CC-B47C-D7BD-DFD83FA7C43A}"/>
                  </a:ext>
                </a:extLst>
              </p14:cNvPr>
              <p14:cNvContentPartPr/>
              <p14:nvPr/>
            </p14:nvContentPartPr>
            <p14:xfrm>
              <a:off x="4892093" y="5398211"/>
              <a:ext cx="410400" cy="330480"/>
            </p14:xfrm>
          </p:contentPart>
        </mc:Choice>
        <mc:Fallback xmlns="">
          <p:pic>
            <p:nvPicPr>
              <p:cNvPr id="48" name="Ink 47">
                <a:extLst>
                  <a:ext uri="{FF2B5EF4-FFF2-40B4-BE49-F238E27FC236}">
                    <a16:creationId xmlns:a16="http://schemas.microsoft.com/office/drawing/2014/main" id="{B99E9B21-20CC-B47C-D7BD-DFD83FA7C43A}"/>
                  </a:ext>
                </a:extLst>
              </p:cNvPr>
              <p:cNvPicPr/>
              <p:nvPr/>
            </p:nvPicPr>
            <p:blipFill>
              <a:blip r:embed="rId20"/>
              <a:stretch>
                <a:fillRect/>
              </a:stretch>
            </p:blipFill>
            <p:spPr>
              <a:xfrm>
                <a:off x="4853933" y="5360411"/>
                <a:ext cx="48636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9" name="Ink 48">
                <a:extLst>
                  <a:ext uri="{FF2B5EF4-FFF2-40B4-BE49-F238E27FC236}">
                    <a16:creationId xmlns:a16="http://schemas.microsoft.com/office/drawing/2014/main" id="{9886A55B-412C-B8F6-18FF-B3DE1C2807D3}"/>
                  </a:ext>
                </a:extLst>
              </p14:cNvPr>
              <p14:cNvContentPartPr/>
              <p14:nvPr/>
            </p14:nvContentPartPr>
            <p14:xfrm>
              <a:off x="4411016" y="3992239"/>
              <a:ext cx="901800" cy="368640"/>
            </p14:xfrm>
          </p:contentPart>
        </mc:Choice>
        <mc:Fallback xmlns="">
          <p:pic>
            <p:nvPicPr>
              <p:cNvPr id="49" name="Ink 48">
                <a:extLst>
                  <a:ext uri="{FF2B5EF4-FFF2-40B4-BE49-F238E27FC236}">
                    <a16:creationId xmlns:a16="http://schemas.microsoft.com/office/drawing/2014/main" id="{9886A55B-412C-B8F6-18FF-B3DE1C2807D3}"/>
                  </a:ext>
                </a:extLst>
              </p:cNvPr>
              <p:cNvPicPr/>
              <p:nvPr/>
            </p:nvPicPr>
            <p:blipFill>
              <a:blip r:embed="rId22"/>
              <a:stretch>
                <a:fillRect/>
              </a:stretch>
            </p:blipFill>
            <p:spPr>
              <a:xfrm>
                <a:off x="4372841" y="3954079"/>
                <a:ext cx="977790" cy="444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0" name="Ink 49">
                <a:extLst>
                  <a:ext uri="{FF2B5EF4-FFF2-40B4-BE49-F238E27FC236}">
                    <a16:creationId xmlns:a16="http://schemas.microsoft.com/office/drawing/2014/main" id="{603854E4-1CAB-F98A-3A6E-ADF1C0F80FB3}"/>
                  </a:ext>
                </a:extLst>
              </p14:cNvPr>
              <p14:cNvContentPartPr/>
              <p14:nvPr/>
            </p14:nvContentPartPr>
            <p14:xfrm>
              <a:off x="1001573" y="2716211"/>
              <a:ext cx="360" cy="360"/>
            </p14:xfrm>
          </p:contentPart>
        </mc:Choice>
        <mc:Fallback xmlns="">
          <p:pic>
            <p:nvPicPr>
              <p:cNvPr id="50" name="Ink 49">
                <a:extLst>
                  <a:ext uri="{FF2B5EF4-FFF2-40B4-BE49-F238E27FC236}">
                    <a16:creationId xmlns:a16="http://schemas.microsoft.com/office/drawing/2014/main" id="{603854E4-1CAB-F98A-3A6E-ADF1C0F80FB3}"/>
                  </a:ext>
                </a:extLst>
              </p:cNvPr>
              <p:cNvPicPr/>
              <p:nvPr/>
            </p:nvPicPr>
            <p:blipFill>
              <a:blip r:embed="rId24"/>
              <a:stretch>
                <a:fillRect/>
              </a:stretch>
            </p:blipFill>
            <p:spPr>
              <a:xfrm>
                <a:off x="995453" y="2710091"/>
                <a:ext cx="12600" cy="12600"/>
              </a:xfrm>
              <a:prstGeom prst="rect">
                <a:avLst/>
              </a:prstGeom>
            </p:spPr>
          </p:pic>
        </mc:Fallback>
      </mc:AlternateContent>
      <p:pic>
        <p:nvPicPr>
          <p:cNvPr id="10" name="Picture 9">
            <a:extLst>
              <a:ext uri="{FF2B5EF4-FFF2-40B4-BE49-F238E27FC236}">
                <a16:creationId xmlns:a16="http://schemas.microsoft.com/office/drawing/2014/main" id="{137817EE-72D4-7CBF-4A0E-15D353FA72B0}"/>
              </a:ext>
            </a:extLst>
          </p:cNvPr>
          <p:cNvPicPr>
            <a:picLocks noChangeAspect="1"/>
          </p:cNvPicPr>
          <p:nvPr/>
        </p:nvPicPr>
        <p:blipFill>
          <a:blip r:embed="rId25"/>
          <a:stretch>
            <a:fillRect/>
          </a:stretch>
        </p:blipFill>
        <p:spPr>
          <a:xfrm>
            <a:off x="5352173" y="65432"/>
            <a:ext cx="6898784" cy="2861662"/>
          </a:xfrm>
          <a:prstGeom prst="rect">
            <a:avLst/>
          </a:prstGeom>
        </p:spPr>
      </p:pic>
    </p:spTree>
    <p:extLst>
      <p:ext uri="{BB962C8B-B14F-4D97-AF65-F5344CB8AC3E}">
        <p14:creationId xmlns:p14="http://schemas.microsoft.com/office/powerpoint/2010/main" val="4038564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950362" y="9463"/>
            <a:ext cx="9561019" cy="11749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t>La </a:t>
            </a:r>
            <a:r>
              <a:rPr lang="en-GB" sz="2000" b="1" dirty="0" err="1"/>
              <a:t>inestabilidad</a:t>
            </a:r>
            <a:r>
              <a:rPr lang="en-GB" sz="2000" b="1" dirty="0"/>
              <a:t> </a:t>
            </a:r>
            <a:r>
              <a:rPr lang="en-GB" sz="2000" b="1" dirty="0" err="1"/>
              <a:t>estructural</a:t>
            </a:r>
            <a:r>
              <a:rPr lang="en-GB" sz="2000" b="1" dirty="0"/>
              <a:t> </a:t>
            </a:r>
            <a:r>
              <a:rPr lang="en-GB" sz="2000" b="1" dirty="0" err="1"/>
              <a:t>comienza</a:t>
            </a:r>
            <a:r>
              <a:rPr lang="en-GB" sz="2000" b="1" dirty="0"/>
              <a:t> (20-30 min)</a:t>
            </a:r>
          </a:p>
        </p:txBody>
      </p:sp>
      <p:sp>
        <p:nvSpPr>
          <p:cNvPr id="4" name="TextBox 3">
            <a:extLst>
              <a:ext uri="{FF2B5EF4-FFF2-40B4-BE49-F238E27FC236}">
                <a16:creationId xmlns:a16="http://schemas.microsoft.com/office/drawing/2014/main" id="{CD8EEDED-3897-643E-778F-4AD37E0909B2}"/>
              </a:ext>
            </a:extLst>
          </p:cNvPr>
          <p:cNvSpPr txBox="1"/>
          <p:nvPr/>
        </p:nvSpPr>
        <p:spPr>
          <a:xfrm>
            <a:off x="1007189" y="891981"/>
            <a:ext cx="4211281" cy="584775"/>
          </a:xfrm>
          <a:prstGeom prst="rect">
            <a:avLst/>
          </a:prstGeom>
          <a:noFill/>
        </p:spPr>
        <p:txBody>
          <a:bodyPr wrap="square">
            <a:spAutoFit/>
          </a:bodyPr>
          <a:lstStyle/>
          <a:p>
            <a:r>
              <a:rPr lang="en-GB" sz="1600" b="1" dirty="0">
                <a:effectLst/>
              </a:rPr>
              <a:t>Structural Instability  begins (20-30 min). </a:t>
            </a:r>
          </a:p>
          <a:p>
            <a:r>
              <a:rPr lang="en-GB" sz="1600" dirty="0">
                <a:effectLst/>
              </a:rPr>
              <a:t> </a:t>
            </a:r>
          </a:p>
        </p:txBody>
      </p:sp>
      <p:pic>
        <p:nvPicPr>
          <p:cNvPr id="2" name="Picture 1">
            <a:extLst>
              <a:ext uri="{FF2B5EF4-FFF2-40B4-BE49-F238E27FC236}">
                <a16:creationId xmlns:a16="http://schemas.microsoft.com/office/drawing/2014/main" id="{C5F8DFD1-B87F-DA11-CB64-76DB4CA6D6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509" y="4519723"/>
            <a:ext cx="447205" cy="670806"/>
          </a:xfrm>
          <a:prstGeom prst="rect">
            <a:avLst/>
          </a:prstGeom>
        </p:spPr>
      </p:pic>
      <p:pic>
        <p:nvPicPr>
          <p:cNvPr id="7" name="Picture 6">
            <a:extLst>
              <a:ext uri="{FF2B5EF4-FFF2-40B4-BE49-F238E27FC236}">
                <a16:creationId xmlns:a16="http://schemas.microsoft.com/office/drawing/2014/main" id="{BF514069-7E39-ADC2-8E51-F5F0CB9A66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012" y="4519723"/>
            <a:ext cx="447205" cy="670806"/>
          </a:xfrm>
          <a:prstGeom prst="rect">
            <a:avLst/>
          </a:prstGeom>
        </p:spPr>
      </p:pic>
      <p:pic>
        <p:nvPicPr>
          <p:cNvPr id="8" name="Picture 7">
            <a:extLst>
              <a:ext uri="{FF2B5EF4-FFF2-40B4-BE49-F238E27FC236}">
                <a16:creationId xmlns:a16="http://schemas.microsoft.com/office/drawing/2014/main" id="{A2FDD352-ABB2-5063-6D27-94D31BD086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8066" y="4670946"/>
            <a:ext cx="447205" cy="670806"/>
          </a:xfrm>
          <a:prstGeom prst="rect">
            <a:avLst/>
          </a:prstGeom>
        </p:spPr>
      </p:pic>
      <p:pic>
        <p:nvPicPr>
          <p:cNvPr id="10" name="Picture 9">
            <a:extLst>
              <a:ext uri="{FF2B5EF4-FFF2-40B4-BE49-F238E27FC236}">
                <a16:creationId xmlns:a16="http://schemas.microsoft.com/office/drawing/2014/main" id="{B3B9F42B-0CDF-54E2-76CD-52CE06D63B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6569" y="4670946"/>
            <a:ext cx="447205" cy="670806"/>
          </a:xfrm>
          <a:prstGeom prst="rect">
            <a:avLst/>
          </a:prstGeom>
        </p:spPr>
      </p:pic>
      <p:pic>
        <p:nvPicPr>
          <p:cNvPr id="11" name="Picture 10">
            <a:extLst>
              <a:ext uri="{FF2B5EF4-FFF2-40B4-BE49-F238E27FC236}">
                <a16:creationId xmlns:a16="http://schemas.microsoft.com/office/drawing/2014/main" id="{0FCDF655-033E-3EF1-080F-98745D82F6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74" y="4670946"/>
            <a:ext cx="447205" cy="670806"/>
          </a:xfrm>
          <a:prstGeom prst="rect">
            <a:avLst/>
          </a:prstGeom>
        </p:spPr>
      </p:pic>
      <p:pic>
        <p:nvPicPr>
          <p:cNvPr id="12" name="Picture 11">
            <a:extLst>
              <a:ext uri="{FF2B5EF4-FFF2-40B4-BE49-F238E27FC236}">
                <a16:creationId xmlns:a16="http://schemas.microsoft.com/office/drawing/2014/main" id="{E6962422-B2FF-B1CA-3498-7F3FFE40FA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13" name="Picture 12">
            <a:extLst>
              <a:ext uri="{FF2B5EF4-FFF2-40B4-BE49-F238E27FC236}">
                <a16:creationId xmlns:a16="http://schemas.microsoft.com/office/drawing/2014/main" id="{6DA63569-519E-B137-E6D0-3BED049AF3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7697" y="4835655"/>
            <a:ext cx="447205" cy="670806"/>
          </a:xfrm>
          <a:prstGeom prst="rect">
            <a:avLst/>
          </a:prstGeom>
        </p:spPr>
      </p:pic>
      <p:pic>
        <p:nvPicPr>
          <p:cNvPr id="14" name="Picture 13">
            <a:extLst>
              <a:ext uri="{FF2B5EF4-FFF2-40B4-BE49-F238E27FC236}">
                <a16:creationId xmlns:a16="http://schemas.microsoft.com/office/drawing/2014/main" id="{FFEDA6E1-9686-7299-8A2A-810D85810B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2506" y="4778060"/>
            <a:ext cx="447205" cy="670806"/>
          </a:xfrm>
          <a:prstGeom prst="rect">
            <a:avLst/>
          </a:prstGeom>
        </p:spPr>
      </p:pic>
      <p:pic>
        <p:nvPicPr>
          <p:cNvPr id="15" name="Picture 14">
            <a:extLst>
              <a:ext uri="{FF2B5EF4-FFF2-40B4-BE49-F238E27FC236}">
                <a16:creationId xmlns:a16="http://schemas.microsoft.com/office/drawing/2014/main" id="{7530597B-FF25-D73C-39F9-AC11FC3916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937" y="4476038"/>
            <a:ext cx="447205" cy="670806"/>
          </a:xfrm>
          <a:prstGeom prst="rect">
            <a:avLst/>
          </a:prstGeom>
        </p:spPr>
      </p:pic>
      <p:pic>
        <p:nvPicPr>
          <p:cNvPr id="16" name="Picture 15">
            <a:extLst>
              <a:ext uri="{FF2B5EF4-FFF2-40B4-BE49-F238E27FC236}">
                <a16:creationId xmlns:a16="http://schemas.microsoft.com/office/drawing/2014/main" id="{DBE73334-CC13-326D-EE98-711DFBDDA9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17" name="Picture 16">
            <a:extLst>
              <a:ext uri="{FF2B5EF4-FFF2-40B4-BE49-F238E27FC236}">
                <a16:creationId xmlns:a16="http://schemas.microsoft.com/office/drawing/2014/main" id="{E11ADB27-CA28-295D-F804-3E4BB7AAAB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992" y="4386391"/>
            <a:ext cx="447205" cy="670806"/>
          </a:xfrm>
          <a:prstGeom prst="rect">
            <a:avLst/>
          </a:prstGeom>
        </p:spPr>
      </p:pic>
      <p:pic>
        <p:nvPicPr>
          <p:cNvPr id="18" name="Picture 17">
            <a:extLst>
              <a:ext uri="{FF2B5EF4-FFF2-40B4-BE49-F238E27FC236}">
                <a16:creationId xmlns:a16="http://schemas.microsoft.com/office/drawing/2014/main" id="{9586E2B7-FC4C-788C-9C68-43D1C78397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8376" y="4050988"/>
            <a:ext cx="447205" cy="670806"/>
          </a:xfrm>
          <a:prstGeom prst="rect">
            <a:avLst/>
          </a:prstGeom>
        </p:spPr>
      </p:pic>
      <p:pic>
        <p:nvPicPr>
          <p:cNvPr id="19" name="Picture 18">
            <a:extLst>
              <a:ext uri="{FF2B5EF4-FFF2-40B4-BE49-F238E27FC236}">
                <a16:creationId xmlns:a16="http://schemas.microsoft.com/office/drawing/2014/main" id="{E465CEB1-AC1D-414A-FCB2-836D2A68C7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33893" y="3929191"/>
            <a:ext cx="447205" cy="670806"/>
          </a:xfrm>
          <a:prstGeom prst="rect">
            <a:avLst/>
          </a:prstGeom>
        </p:spPr>
      </p:pic>
      <p:pic>
        <p:nvPicPr>
          <p:cNvPr id="20" name="Picture 19">
            <a:extLst>
              <a:ext uri="{FF2B5EF4-FFF2-40B4-BE49-F238E27FC236}">
                <a16:creationId xmlns:a16="http://schemas.microsoft.com/office/drawing/2014/main" id="{05E5C64F-EAC9-CB03-460A-D5F734C7F7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4097" y="3972876"/>
            <a:ext cx="447205" cy="670806"/>
          </a:xfrm>
          <a:prstGeom prst="rect">
            <a:avLst/>
          </a:prstGeom>
        </p:spPr>
      </p:pic>
      <p:pic>
        <p:nvPicPr>
          <p:cNvPr id="21" name="Picture 20">
            <a:extLst>
              <a:ext uri="{FF2B5EF4-FFF2-40B4-BE49-F238E27FC236}">
                <a16:creationId xmlns:a16="http://schemas.microsoft.com/office/drawing/2014/main" id="{1BBDE3EF-AB55-1E56-0F2F-751F63D475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6442" y="4050988"/>
            <a:ext cx="447205" cy="670806"/>
          </a:xfrm>
          <a:prstGeom prst="rect">
            <a:avLst/>
          </a:prstGeom>
        </p:spPr>
      </p:pic>
      <p:pic>
        <p:nvPicPr>
          <p:cNvPr id="22" name="Picture 21">
            <a:extLst>
              <a:ext uri="{FF2B5EF4-FFF2-40B4-BE49-F238E27FC236}">
                <a16:creationId xmlns:a16="http://schemas.microsoft.com/office/drawing/2014/main" id="{084B4570-65EB-DA7E-E163-6D9E0CC517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27" y="4264594"/>
            <a:ext cx="447205" cy="670806"/>
          </a:xfrm>
          <a:prstGeom prst="rect">
            <a:avLst/>
          </a:prstGeom>
        </p:spPr>
      </p:pic>
      <p:pic>
        <p:nvPicPr>
          <p:cNvPr id="23" name="Picture 22">
            <a:extLst>
              <a:ext uri="{FF2B5EF4-FFF2-40B4-BE49-F238E27FC236}">
                <a16:creationId xmlns:a16="http://schemas.microsoft.com/office/drawing/2014/main" id="{2D67C045-746B-8638-BB02-08DA932EA1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24" name="Picture 23">
            <a:extLst>
              <a:ext uri="{FF2B5EF4-FFF2-40B4-BE49-F238E27FC236}">
                <a16:creationId xmlns:a16="http://schemas.microsoft.com/office/drawing/2014/main" id="{13568DF5-54C9-F492-91BD-36EE87695C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7257" y="3562542"/>
            <a:ext cx="447205" cy="670806"/>
          </a:xfrm>
          <a:prstGeom prst="rect">
            <a:avLst/>
          </a:prstGeom>
        </p:spPr>
      </p:pic>
      <p:pic>
        <p:nvPicPr>
          <p:cNvPr id="26" name="Picture 25">
            <a:extLst>
              <a:ext uri="{FF2B5EF4-FFF2-40B4-BE49-F238E27FC236}">
                <a16:creationId xmlns:a16="http://schemas.microsoft.com/office/drawing/2014/main" id="{1A8756A1-5091-A251-819D-EDF8528521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786644"/>
            <a:ext cx="447205" cy="670806"/>
          </a:xfrm>
          <a:prstGeom prst="rect">
            <a:avLst/>
          </a:prstGeom>
        </p:spPr>
      </p:pic>
      <p:pic>
        <p:nvPicPr>
          <p:cNvPr id="27" name="Picture 26">
            <a:extLst>
              <a:ext uri="{FF2B5EF4-FFF2-40B4-BE49-F238E27FC236}">
                <a16:creationId xmlns:a16="http://schemas.microsoft.com/office/drawing/2014/main" id="{A7E952B0-6349-7E8B-C1BD-BE7F817F78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2296" y="3412882"/>
            <a:ext cx="447205" cy="670806"/>
          </a:xfrm>
          <a:prstGeom prst="rect">
            <a:avLst/>
          </a:prstGeom>
        </p:spPr>
      </p:pic>
      <p:pic>
        <p:nvPicPr>
          <p:cNvPr id="28" name="Picture 27">
            <a:extLst>
              <a:ext uri="{FF2B5EF4-FFF2-40B4-BE49-F238E27FC236}">
                <a16:creationId xmlns:a16="http://schemas.microsoft.com/office/drawing/2014/main" id="{4A23C899-AEAA-B280-9776-9DC6647D77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401213"/>
            <a:ext cx="447205" cy="670806"/>
          </a:xfrm>
          <a:prstGeom prst="rect">
            <a:avLst/>
          </a:prstGeom>
        </p:spPr>
      </p:pic>
      <p:pic>
        <p:nvPicPr>
          <p:cNvPr id="29" name="Picture 28">
            <a:extLst>
              <a:ext uri="{FF2B5EF4-FFF2-40B4-BE49-F238E27FC236}">
                <a16:creationId xmlns:a16="http://schemas.microsoft.com/office/drawing/2014/main" id="{BB60D282-B3AD-2D1E-6D16-264FA35782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7243" y="3323235"/>
            <a:ext cx="447205" cy="670806"/>
          </a:xfrm>
          <a:prstGeom prst="rect">
            <a:avLst/>
          </a:prstGeom>
        </p:spPr>
      </p:pic>
      <p:pic>
        <p:nvPicPr>
          <p:cNvPr id="31" name="Picture 30">
            <a:extLst>
              <a:ext uri="{FF2B5EF4-FFF2-40B4-BE49-F238E27FC236}">
                <a16:creationId xmlns:a16="http://schemas.microsoft.com/office/drawing/2014/main" id="{96B5E0D8-E4C5-FA82-2834-0F1626DD0D90}"/>
              </a:ext>
            </a:extLst>
          </p:cNvPr>
          <p:cNvPicPr>
            <a:picLocks noChangeAspect="1"/>
          </p:cNvPicPr>
          <p:nvPr/>
        </p:nvPicPr>
        <p:blipFill rotWithShape="1">
          <a:blip r:embed="rId6">
            <a:extLst>
              <a:ext uri="{28A0092B-C50C-407E-A947-70E740481C1C}">
                <a14:useLocalDpi xmlns:a14="http://schemas.microsoft.com/office/drawing/2010/main" val="0"/>
              </a:ext>
            </a:extLst>
          </a:blip>
          <a:srcRect l="18528" t="36219" r="717"/>
          <a:stretch/>
        </p:blipFill>
        <p:spPr>
          <a:xfrm>
            <a:off x="101601" y="2952837"/>
            <a:ext cx="6606444" cy="4374107"/>
          </a:xfrm>
          <a:prstGeom prst="rect">
            <a:avLst/>
          </a:prstGeom>
        </p:spPr>
      </p:pic>
      <p:pic>
        <p:nvPicPr>
          <p:cNvPr id="5" name="Picture 4">
            <a:extLst>
              <a:ext uri="{FF2B5EF4-FFF2-40B4-BE49-F238E27FC236}">
                <a16:creationId xmlns:a16="http://schemas.microsoft.com/office/drawing/2014/main" id="{B6F5D1AF-1AD4-BE67-E769-38BA1719B545}"/>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494049" y="4239557"/>
            <a:ext cx="1588687" cy="964473"/>
          </a:xfrm>
          <a:prstGeom prst="rect">
            <a:avLst/>
          </a:prstGeom>
        </p:spPr>
      </p:pic>
      <p:pic>
        <p:nvPicPr>
          <p:cNvPr id="32" name="Picture 31">
            <a:extLst>
              <a:ext uri="{FF2B5EF4-FFF2-40B4-BE49-F238E27FC236}">
                <a16:creationId xmlns:a16="http://schemas.microsoft.com/office/drawing/2014/main" id="{B977413F-A6A9-A23C-C3D7-91B3383155A8}"/>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9496476" y="4584305"/>
            <a:ext cx="1588687" cy="964473"/>
          </a:xfrm>
          <a:prstGeom prst="rect">
            <a:avLst/>
          </a:prstGeom>
        </p:spPr>
      </p:pic>
      <p:pic>
        <p:nvPicPr>
          <p:cNvPr id="33" name="Picture 32">
            <a:extLst>
              <a:ext uri="{FF2B5EF4-FFF2-40B4-BE49-F238E27FC236}">
                <a16:creationId xmlns:a16="http://schemas.microsoft.com/office/drawing/2014/main" id="{492ABC81-673F-3273-C562-E989A9C21DA5}"/>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466594" y="4504112"/>
            <a:ext cx="1588687" cy="964473"/>
          </a:xfrm>
          <a:prstGeom prst="rect">
            <a:avLst/>
          </a:prstGeom>
        </p:spPr>
      </p:pic>
      <p:pic>
        <p:nvPicPr>
          <p:cNvPr id="34" name="Picture 33">
            <a:extLst>
              <a:ext uri="{FF2B5EF4-FFF2-40B4-BE49-F238E27FC236}">
                <a16:creationId xmlns:a16="http://schemas.microsoft.com/office/drawing/2014/main" id="{A7D3E7A9-C6D3-8515-16FB-7DD1EE1FEB61}"/>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530947" y="4052921"/>
            <a:ext cx="1588687" cy="964473"/>
          </a:xfrm>
          <a:prstGeom prst="rect">
            <a:avLst/>
          </a:prstGeom>
        </p:spPr>
      </p:pic>
      <p:pic>
        <p:nvPicPr>
          <p:cNvPr id="35" name="Picture 34">
            <a:extLst>
              <a:ext uri="{FF2B5EF4-FFF2-40B4-BE49-F238E27FC236}">
                <a16:creationId xmlns:a16="http://schemas.microsoft.com/office/drawing/2014/main" id="{0B4FE009-1FAD-E956-0C1C-BAFC193748F7}"/>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8485197" y="3650870"/>
            <a:ext cx="1588687" cy="964473"/>
          </a:xfrm>
          <a:prstGeom prst="rect">
            <a:avLst/>
          </a:prstGeom>
        </p:spPr>
      </p:pic>
      <p:pic>
        <p:nvPicPr>
          <p:cNvPr id="36" name="Picture 35">
            <a:extLst>
              <a:ext uri="{FF2B5EF4-FFF2-40B4-BE49-F238E27FC236}">
                <a16:creationId xmlns:a16="http://schemas.microsoft.com/office/drawing/2014/main" id="{F67CE69A-F54F-92DB-FC2A-92D915C6348B}"/>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7595504" y="4670946"/>
            <a:ext cx="1588687" cy="964473"/>
          </a:xfrm>
          <a:prstGeom prst="rect">
            <a:avLst/>
          </a:prstGeom>
        </p:spPr>
      </p:pic>
      <p:pic>
        <p:nvPicPr>
          <p:cNvPr id="37" name="Picture 36">
            <a:extLst>
              <a:ext uri="{FF2B5EF4-FFF2-40B4-BE49-F238E27FC236}">
                <a16:creationId xmlns:a16="http://schemas.microsoft.com/office/drawing/2014/main" id="{8C2044DC-711D-DB43-DCA0-8FE0CB0F742B}"/>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56557" y="3860461"/>
            <a:ext cx="1588687" cy="964473"/>
          </a:xfrm>
          <a:prstGeom prst="rect">
            <a:avLst/>
          </a:prstGeom>
        </p:spPr>
      </p:pic>
      <p:pic>
        <p:nvPicPr>
          <p:cNvPr id="38" name="Picture 37">
            <a:extLst>
              <a:ext uri="{FF2B5EF4-FFF2-40B4-BE49-F238E27FC236}">
                <a16:creationId xmlns:a16="http://schemas.microsoft.com/office/drawing/2014/main" id="{7780E137-FA25-C619-7FAF-4C9D54621DF7}"/>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606077" y="3325662"/>
            <a:ext cx="1588687" cy="964473"/>
          </a:xfrm>
          <a:prstGeom prst="rect">
            <a:avLst/>
          </a:prstGeom>
        </p:spPr>
      </p:pic>
      <p:pic>
        <p:nvPicPr>
          <p:cNvPr id="39" name="Picture 38">
            <a:extLst>
              <a:ext uri="{FF2B5EF4-FFF2-40B4-BE49-F238E27FC236}">
                <a16:creationId xmlns:a16="http://schemas.microsoft.com/office/drawing/2014/main" id="{FFF03192-830E-4618-32AE-754A4E955890}"/>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a:off x="10537496" y="2922821"/>
            <a:ext cx="1588687" cy="964473"/>
          </a:xfrm>
          <a:prstGeom prst="rect">
            <a:avLst/>
          </a:prstGeom>
        </p:spPr>
      </p:pic>
      <p:pic>
        <p:nvPicPr>
          <p:cNvPr id="40" name="Picture 39">
            <a:extLst>
              <a:ext uri="{FF2B5EF4-FFF2-40B4-BE49-F238E27FC236}">
                <a16:creationId xmlns:a16="http://schemas.microsoft.com/office/drawing/2014/main" id="{A3282A6A-E31E-CE53-A088-E8F803567BDB}"/>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6377215" y="4370265"/>
            <a:ext cx="1588687" cy="964473"/>
          </a:xfrm>
          <a:prstGeom prst="rect">
            <a:avLst/>
          </a:prstGeom>
        </p:spPr>
      </p:pic>
      <p:pic>
        <p:nvPicPr>
          <p:cNvPr id="41" name="Picture 40">
            <a:extLst>
              <a:ext uri="{FF2B5EF4-FFF2-40B4-BE49-F238E27FC236}">
                <a16:creationId xmlns:a16="http://schemas.microsoft.com/office/drawing/2014/main" id="{B3D29813-BB01-4B48-D8DD-F097C2D991C6}"/>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5532705" y="4050654"/>
            <a:ext cx="1588687" cy="964473"/>
          </a:xfrm>
          <a:prstGeom prst="rect">
            <a:avLst/>
          </a:prstGeom>
        </p:spPr>
      </p:pic>
      <p:pic>
        <p:nvPicPr>
          <p:cNvPr id="42" name="Picture 41">
            <a:extLst>
              <a:ext uri="{FF2B5EF4-FFF2-40B4-BE49-F238E27FC236}">
                <a16:creationId xmlns:a16="http://schemas.microsoft.com/office/drawing/2014/main" id="{C345E9BD-BA4E-42D4-74DA-59B86F7799D4}"/>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6565297" y="3967179"/>
            <a:ext cx="1588687" cy="964473"/>
          </a:xfrm>
          <a:prstGeom prst="rect">
            <a:avLst/>
          </a:prstGeom>
        </p:spPr>
      </p:pic>
      <p:pic>
        <p:nvPicPr>
          <p:cNvPr id="43" name="Picture 42">
            <a:extLst>
              <a:ext uri="{FF2B5EF4-FFF2-40B4-BE49-F238E27FC236}">
                <a16:creationId xmlns:a16="http://schemas.microsoft.com/office/drawing/2014/main" id="{B78AD029-64A6-84C1-9445-148A2057DEF7}"/>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5597650" y="3572890"/>
            <a:ext cx="1588687" cy="964473"/>
          </a:xfrm>
          <a:prstGeom prst="rect">
            <a:avLst/>
          </a:prstGeom>
        </p:spPr>
      </p:pic>
      <p:pic>
        <p:nvPicPr>
          <p:cNvPr id="44" name="Picture 43">
            <a:extLst>
              <a:ext uri="{FF2B5EF4-FFF2-40B4-BE49-F238E27FC236}">
                <a16:creationId xmlns:a16="http://schemas.microsoft.com/office/drawing/2014/main" id="{6AF1791A-09DC-5F27-B7B5-77CF6EE0DE03}"/>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6401800" y="3376311"/>
            <a:ext cx="1588687" cy="964473"/>
          </a:xfrm>
          <a:prstGeom prst="rect">
            <a:avLst/>
          </a:prstGeom>
        </p:spPr>
      </p:pic>
      <p:pic>
        <p:nvPicPr>
          <p:cNvPr id="45" name="Picture 44">
            <a:extLst>
              <a:ext uri="{FF2B5EF4-FFF2-40B4-BE49-F238E27FC236}">
                <a16:creationId xmlns:a16="http://schemas.microsoft.com/office/drawing/2014/main" id="{5D830C1D-0891-AE07-64C3-D93310242EF2}"/>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6599999" y="3075887"/>
            <a:ext cx="1588687" cy="964473"/>
          </a:xfrm>
          <a:prstGeom prst="rect">
            <a:avLst/>
          </a:prstGeom>
        </p:spPr>
      </p:pic>
      <p:pic>
        <p:nvPicPr>
          <p:cNvPr id="46" name="Picture 45">
            <a:extLst>
              <a:ext uri="{FF2B5EF4-FFF2-40B4-BE49-F238E27FC236}">
                <a16:creationId xmlns:a16="http://schemas.microsoft.com/office/drawing/2014/main" id="{22EE85A2-140D-F961-8B91-B283CC17BB1F}"/>
              </a:ext>
            </a:extLst>
          </p:cNvPr>
          <p:cNvPicPr>
            <a:picLocks noChangeAspect="1"/>
          </p:cNvPicPr>
          <p:nvPr/>
        </p:nvPicPr>
        <p:blipFill rotWithShape="1">
          <a:blip r:embed="rId7">
            <a:extLst>
              <a:ext uri="{28A0092B-C50C-407E-A947-70E740481C1C}">
                <a14:useLocalDpi xmlns:a14="http://schemas.microsoft.com/office/drawing/2010/main" val="0"/>
              </a:ext>
            </a:extLst>
          </a:blip>
          <a:srcRect l="69124" t="83195" r="9538"/>
          <a:stretch/>
        </p:blipFill>
        <p:spPr>
          <a:xfrm rot="1168028">
            <a:off x="6860019" y="2341827"/>
            <a:ext cx="2615062" cy="1587573"/>
          </a:xfrm>
          <a:prstGeom prst="rect">
            <a:avLst/>
          </a:prstGeom>
        </p:spPr>
      </p:pic>
    </p:spTree>
    <p:extLst>
      <p:ext uri="{BB962C8B-B14F-4D97-AF65-F5344CB8AC3E}">
        <p14:creationId xmlns:p14="http://schemas.microsoft.com/office/powerpoint/2010/main" val="4111503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2" name="Picture 1">
            <a:extLst>
              <a:ext uri="{FF2B5EF4-FFF2-40B4-BE49-F238E27FC236}">
                <a16:creationId xmlns:a16="http://schemas.microsoft.com/office/drawing/2014/main" id="{C5F8DFD1-B87F-DA11-CB64-76DB4CA6D6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509" y="4519723"/>
            <a:ext cx="447205" cy="670806"/>
          </a:xfrm>
          <a:prstGeom prst="rect">
            <a:avLst/>
          </a:prstGeom>
        </p:spPr>
      </p:pic>
      <p:pic>
        <p:nvPicPr>
          <p:cNvPr id="7" name="Picture 6">
            <a:extLst>
              <a:ext uri="{FF2B5EF4-FFF2-40B4-BE49-F238E27FC236}">
                <a16:creationId xmlns:a16="http://schemas.microsoft.com/office/drawing/2014/main" id="{BF514069-7E39-ADC2-8E51-F5F0CB9A66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012" y="4519723"/>
            <a:ext cx="447205" cy="670806"/>
          </a:xfrm>
          <a:prstGeom prst="rect">
            <a:avLst/>
          </a:prstGeom>
        </p:spPr>
      </p:pic>
      <p:pic>
        <p:nvPicPr>
          <p:cNvPr id="8" name="Picture 7">
            <a:extLst>
              <a:ext uri="{FF2B5EF4-FFF2-40B4-BE49-F238E27FC236}">
                <a16:creationId xmlns:a16="http://schemas.microsoft.com/office/drawing/2014/main" id="{A2FDD352-ABB2-5063-6D27-94D31BD086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8066" y="4670946"/>
            <a:ext cx="447205" cy="670806"/>
          </a:xfrm>
          <a:prstGeom prst="rect">
            <a:avLst/>
          </a:prstGeom>
        </p:spPr>
      </p:pic>
      <p:pic>
        <p:nvPicPr>
          <p:cNvPr id="10" name="Picture 9">
            <a:extLst>
              <a:ext uri="{FF2B5EF4-FFF2-40B4-BE49-F238E27FC236}">
                <a16:creationId xmlns:a16="http://schemas.microsoft.com/office/drawing/2014/main" id="{B3B9F42B-0CDF-54E2-76CD-52CE06D63B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6569" y="4670946"/>
            <a:ext cx="447205" cy="670806"/>
          </a:xfrm>
          <a:prstGeom prst="rect">
            <a:avLst/>
          </a:prstGeom>
        </p:spPr>
      </p:pic>
      <p:pic>
        <p:nvPicPr>
          <p:cNvPr id="40" name="Picture 39">
            <a:extLst>
              <a:ext uri="{FF2B5EF4-FFF2-40B4-BE49-F238E27FC236}">
                <a16:creationId xmlns:a16="http://schemas.microsoft.com/office/drawing/2014/main" id="{4E23328F-3044-2ABB-D20A-D032FE419CA9}"/>
              </a:ext>
            </a:extLst>
          </p:cNvPr>
          <p:cNvPicPr>
            <a:picLocks noChangeAspect="1"/>
          </p:cNvPicPr>
          <p:nvPr/>
        </p:nvPicPr>
        <p:blipFill rotWithShape="1">
          <a:blip r:embed="rId6">
            <a:extLst>
              <a:ext uri="{28A0092B-C50C-407E-A947-70E740481C1C}">
                <a14:useLocalDpi xmlns:a14="http://schemas.microsoft.com/office/drawing/2010/main" val="0"/>
              </a:ext>
            </a:extLst>
          </a:blip>
          <a:srcRect l="18965" t="34644" r="14838"/>
          <a:stretch/>
        </p:blipFill>
        <p:spPr>
          <a:xfrm>
            <a:off x="692957" y="3276521"/>
            <a:ext cx="4803825" cy="3975859"/>
          </a:xfrm>
          <a:prstGeom prst="rect">
            <a:avLst/>
          </a:prstGeom>
        </p:spPr>
      </p:pic>
      <p:pic>
        <p:nvPicPr>
          <p:cNvPr id="11" name="Picture 10">
            <a:extLst>
              <a:ext uri="{FF2B5EF4-FFF2-40B4-BE49-F238E27FC236}">
                <a16:creationId xmlns:a16="http://schemas.microsoft.com/office/drawing/2014/main" id="{0FCDF655-033E-3EF1-080F-98745D82F6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74" y="4670946"/>
            <a:ext cx="447205" cy="670806"/>
          </a:xfrm>
          <a:prstGeom prst="rect">
            <a:avLst/>
          </a:prstGeom>
        </p:spPr>
      </p:pic>
      <p:pic>
        <p:nvPicPr>
          <p:cNvPr id="12" name="Picture 11">
            <a:extLst>
              <a:ext uri="{FF2B5EF4-FFF2-40B4-BE49-F238E27FC236}">
                <a16:creationId xmlns:a16="http://schemas.microsoft.com/office/drawing/2014/main" id="{E6962422-B2FF-B1CA-3498-7F3FFE40FA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13" name="Picture 12">
            <a:extLst>
              <a:ext uri="{FF2B5EF4-FFF2-40B4-BE49-F238E27FC236}">
                <a16:creationId xmlns:a16="http://schemas.microsoft.com/office/drawing/2014/main" id="{6DA63569-519E-B137-E6D0-3BED049AF3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7697" y="4835655"/>
            <a:ext cx="447205" cy="670806"/>
          </a:xfrm>
          <a:prstGeom prst="rect">
            <a:avLst/>
          </a:prstGeom>
        </p:spPr>
      </p:pic>
      <p:pic>
        <p:nvPicPr>
          <p:cNvPr id="14" name="Picture 13">
            <a:extLst>
              <a:ext uri="{FF2B5EF4-FFF2-40B4-BE49-F238E27FC236}">
                <a16:creationId xmlns:a16="http://schemas.microsoft.com/office/drawing/2014/main" id="{FFEDA6E1-9686-7299-8A2A-810D85810B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2506" y="4778060"/>
            <a:ext cx="447205" cy="670806"/>
          </a:xfrm>
          <a:prstGeom prst="rect">
            <a:avLst/>
          </a:prstGeom>
        </p:spPr>
      </p:pic>
      <p:pic>
        <p:nvPicPr>
          <p:cNvPr id="15" name="Picture 14">
            <a:extLst>
              <a:ext uri="{FF2B5EF4-FFF2-40B4-BE49-F238E27FC236}">
                <a16:creationId xmlns:a16="http://schemas.microsoft.com/office/drawing/2014/main" id="{7530597B-FF25-D73C-39F9-AC11FC3916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937" y="4476038"/>
            <a:ext cx="447205" cy="670806"/>
          </a:xfrm>
          <a:prstGeom prst="rect">
            <a:avLst/>
          </a:prstGeom>
        </p:spPr>
      </p:pic>
      <p:pic>
        <p:nvPicPr>
          <p:cNvPr id="16" name="Picture 15">
            <a:extLst>
              <a:ext uri="{FF2B5EF4-FFF2-40B4-BE49-F238E27FC236}">
                <a16:creationId xmlns:a16="http://schemas.microsoft.com/office/drawing/2014/main" id="{DBE73334-CC13-326D-EE98-711DFBDDA9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17" name="Picture 16">
            <a:extLst>
              <a:ext uri="{FF2B5EF4-FFF2-40B4-BE49-F238E27FC236}">
                <a16:creationId xmlns:a16="http://schemas.microsoft.com/office/drawing/2014/main" id="{E11ADB27-CA28-295D-F804-3E4BB7AAAB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992" y="4386391"/>
            <a:ext cx="447205" cy="670806"/>
          </a:xfrm>
          <a:prstGeom prst="rect">
            <a:avLst/>
          </a:prstGeom>
        </p:spPr>
      </p:pic>
      <p:pic>
        <p:nvPicPr>
          <p:cNvPr id="18" name="Picture 17">
            <a:extLst>
              <a:ext uri="{FF2B5EF4-FFF2-40B4-BE49-F238E27FC236}">
                <a16:creationId xmlns:a16="http://schemas.microsoft.com/office/drawing/2014/main" id="{9586E2B7-FC4C-788C-9C68-43D1C78397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8376" y="4050988"/>
            <a:ext cx="447205" cy="670806"/>
          </a:xfrm>
          <a:prstGeom prst="rect">
            <a:avLst/>
          </a:prstGeom>
        </p:spPr>
      </p:pic>
      <p:pic>
        <p:nvPicPr>
          <p:cNvPr id="19" name="Picture 18">
            <a:extLst>
              <a:ext uri="{FF2B5EF4-FFF2-40B4-BE49-F238E27FC236}">
                <a16:creationId xmlns:a16="http://schemas.microsoft.com/office/drawing/2014/main" id="{E465CEB1-AC1D-414A-FCB2-836D2A68C7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33893" y="3929191"/>
            <a:ext cx="447205" cy="670806"/>
          </a:xfrm>
          <a:prstGeom prst="rect">
            <a:avLst/>
          </a:prstGeom>
        </p:spPr>
      </p:pic>
      <p:pic>
        <p:nvPicPr>
          <p:cNvPr id="20" name="Picture 19">
            <a:extLst>
              <a:ext uri="{FF2B5EF4-FFF2-40B4-BE49-F238E27FC236}">
                <a16:creationId xmlns:a16="http://schemas.microsoft.com/office/drawing/2014/main" id="{05E5C64F-EAC9-CB03-460A-D5F734C7F7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4097" y="3972876"/>
            <a:ext cx="447205" cy="670806"/>
          </a:xfrm>
          <a:prstGeom prst="rect">
            <a:avLst/>
          </a:prstGeom>
        </p:spPr>
      </p:pic>
      <p:pic>
        <p:nvPicPr>
          <p:cNvPr id="21" name="Picture 20">
            <a:extLst>
              <a:ext uri="{FF2B5EF4-FFF2-40B4-BE49-F238E27FC236}">
                <a16:creationId xmlns:a16="http://schemas.microsoft.com/office/drawing/2014/main" id="{1BBDE3EF-AB55-1E56-0F2F-751F63D475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6442" y="4050988"/>
            <a:ext cx="447205" cy="670806"/>
          </a:xfrm>
          <a:prstGeom prst="rect">
            <a:avLst/>
          </a:prstGeom>
        </p:spPr>
      </p:pic>
      <p:pic>
        <p:nvPicPr>
          <p:cNvPr id="22" name="Picture 21">
            <a:extLst>
              <a:ext uri="{FF2B5EF4-FFF2-40B4-BE49-F238E27FC236}">
                <a16:creationId xmlns:a16="http://schemas.microsoft.com/office/drawing/2014/main" id="{084B4570-65EB-DA7E-E163-6D9E0CC517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27" y="4264594"/>
            <a:ext cx="447205" cy="670806"/>
          </a:xfrm>
          <a:prstGeom prst="rect">
            <a:avLst/>
          </a:prstGeom>
        </p:spPr>
      </p:pic>
      <p:pic>
        <p:nvPicPr>
          <p:cNvPr id="23" name="Picture 22">
            <a:extLst>
              <a:ext uri="{FF2B5EF4-FFF2-40B4-BE49-F238E27FC236}">
                <a16:creationId xmlns:a16="http://schemas.microsoft.com/office/drawing/2014/main" id="{2D67C045-746B-8638-BB02-08DA932EA1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24" name="Picture 23">
            <a:extLst>
              <a:ext uri="{FF2B5EF4-FFF2-40B4-BE49-F238E27FC236}">
                <a16:creationId xmlns:a16="http://schemas.microsoft.com/office/drawing/2014/main" id="{13568DF5-54C9-F492-91BD-36EE87695C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7257" y="3562542"/>
            <a:ext cx="447205" cy="670806"/>
          </a:xfrm>
          <a:prstGeom prst="rect">
            <a:avLst/>
          </a:prstGeom>
        </p:spPr>
      </p:pic>
      <p:pic>
        <p:nvPicPr>
          <p:cNvPr id="26" name="Picture 25">
            <a:extLst>
              <a:ext uri="{FF2B5EF4-FFF2-40B4-BE49-F238E27FC236}">
                <a16:creationId xmlns:a16="http://schemas.microsoft.com/office/drawing/2014/main" id="{1A8756A1-5091-A251-819D-EDF8528521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786644"/>
            <a:ext cx="447205" cy="670806"/>
          </a:xfrm>
          <a:prstGeom prst="rect">
            <a:avLst/>
          </a:prstGeom>
        </p:spPr>
      </p:pic>
      <p:pic>
        <p:nvPicPr>
          <p:cNvPr id="27" name="Picture 26">
            <a:extLst>
              <a:ext uri="{FF2B5EF4-FFF2-40B4-BE49-F238E27FC236}">
                <a16:creationId xmlns:a16="http://schemas.microsoft.com/office/drawing/2014/main" id="{A7E952B0-6349-7E8B-C1BD-BE7F817F78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2296" y="3412882"/>
            <a:ext cx="447205" cy="670806"/>
          </a:xfrm>
          <a:prstGeom prst="rect">
            <a:avLst/>
          </a:prstGeom>
        </p:spPr>
      </p:pic>
      <p:pic>
        <p:nvPicPr>
          <p:cNvPr id="28" name="Picture 27">
            <a:extLst>
              <a:ext uri="{FF2B5EF4-FFF2-40B4-BE49-F238E27FC236}">
                <a16:creationId xmlns:a16="http://schemas.microsoft.com/office/drawing/2014/main" id="{4A23C899-AEAA-B280-9776-9DC6647D77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401213"/>
            <a:ext cx="447205" cy="670806"/>
          </a:xfrm>
          <a:prstGeom prst="rect">
            <a:avLst/>
          </a:prstGeom>
        </p:spPr>
      </p:pic>
      <p:pic>
        <p:nvPicPr>
          <p:cNvPr id="29" name="Picture 28">
            <a:extLst>
              <a:ext uri="{FF2B5EF4-FFF2-40B4-BE49-F238E27FC236}">
                <a16:creationId xmlns:a16="http://schemas.microsoft.com/office/drawing/2014/main" id="{BB60D282-B3AD-2D1E-6D16-264FA35782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7243" y="3323235"/>
            <a:ext cx="447205" cy="670806"/>
          </a:xfrm>
          <a:prstGeom prst="rect">
            <a:avLst/>
          </a:prstGeom>
        </p:spPr>
      </p:pic>
      <p:cxnSp>
        <p:nvCxnSpPr>
          <p:cNvPr id="34" name="Straight Connector 33">
            <a:extLst>
              <a:ext uri="{FF2B5EF4-FFF2-40B4-BE49-F238E27FC236}">
                <a16:creationId xmlns:a16="http://schemas.microsoft.com/office/drawing/2014/main" id="{32D4D882-1D32-311C-3573-1E8012C8EC6A}"/>
              </a:ext>
            </a:extLst>
          </p:cNvPr>
          <p:cNvCxnSpPr>
            <a:cxnSpLocks/>
            <a:stCxn id="30" idx="2"/>
          </p:cNvCxnSpPr>
          <p:nvPr/>
        </p:nvCxnSpPr>
        <p:spPr>
          <a:xfrm flipH="1" flipV="1">
            <a:off x="10198030" y="1470744"/>
            <a:ext cx="185683" cy="32769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30" name="Picture 6" descr="Nondestructive Post-fire Damage Assessment of Structural Steel Members  Using Leeb Harness Method | Fire Technology">
            <a:extLst>
              <a:ext uri="{FF2B5EF4-FFF2-40B4-BE49-F238E27FC236}">
                <a16:creationId xmlns:a16="http://schemas.microsoft.com/office/drawing/2014/main" id="{D851CD85-A7A4-C61E-661A-0A5F8941F65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70447" y="174532"/>
            <a:ext cx="2343639" cy="213151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crete Spalling: Causes &amp; Solutions - Civil Engineer Mag">
            <a:extLst>
              <a:ext uri="{FF2B5EF4-FFF2-40B4-BE49-F238E27FC236}">
                <a16:creationId xmlns:a16="http://schemas.microsoft.com/office/drawing/2014/main" id="{D3D90633-CA48-DBFB-BDCF-D793D6B963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4456" y="859374"/>
            <a:ext cx="3095170" cy="2063447"/>
          </a:xfrm>
          <a:prstGeom prst="rect">
            <a:avLst/>
          </a:prstGeom>
          <a:noFill/>
          <a:extLst>
            <a:ext uri="{909E8E84-426E-40DD-AFC4-6F175D3DCCD1}">
              <a14:hiddenFill xmlns:a14="http://schemas.microsoft.com/office/drawing/2010/main">
                <a:solidFill>
                  <a:srgbClr val="FFFFFF"/>
                </a:solidFill>
              </a14:hiddenFill>
            </a:ext>
          </a:extLst>
        </p:spPr>
      </p:pic>
      <p:sp>
        <p:nvSpPr>
          <p:cNvPr id="33" name="Title 1">
            <a:extLst>
              <a:ext uri="{FF2B5EF4-FFF2-40B4-BE49-F238E27FC236}">
                <a16:creationId xmlns:a16="http://schemas.microsoft.com/office/drawing/2014/main" id="{81B086B5-3E99-6A7B-4D75-84BE547A50C0}"/>
              </a:ext>
            </a:extLst>
          </p:cNvPr>
          <p:cNvSpPr txBox="1">
            <a:spLocks/>
          </p:cNvSpPr>
          <p:nvPr/>
        </p:nvSpPr>
        <p:spPr>
          <a:xfrm>
            <a:off x="1077478" y="-135514"/>
            <a:ext cx="94339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Desarrollo completo (20-45 min):</a:t>
            </a:r>
            <a:endParaRPr lang="en-GB" sz="2800" b="1" dirty="0"/>
          </a:p>
        </p:txBody>
      </p:sp>
      <p:pic>
        <p:nvPicPr>
          <p:cNvPr id="3" name="Picture 2">
            <a:extLst>
              <a:ext uri="{FF2B5EF4-FFF2-40B4-BE49-F238E27FC236}">
                <a16:creationId xmlns:a16="http://schemas.microsoft.com/office/drawing/2014/main" id="{7E9324A1-2F8A-D0C8-F704-2FADD049D5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509" y="4519723"/>
            <a:ext cx="447205" cy="670806"/>
          </a:xfrm>
          <a:prstGeom prst="rect">
            <a:avLst/>
          </a:prstGeom>
        </p:spPr>
      </p:pic>
      <p:pic>
        <p:nvPicPr>
          <p:cNvPr id="5" name="Picture 4">
            <a:extLst>
              <a:ext uri="{FF2B5EF4-FFF2-40B4-BE49-F238E27FC236}">
                <a16:creationId xmlns:a16="http://schemas.microsoft.com/office/drawing/2014/main" id="{916177B4-931C-F44C-AF5A-F1DF6807F5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012" y="4519723"/>
            <a:ext cx="447205" cy="670806"/>
          </a:xfrm>
          <a:prstGeom prst="rect">
            <a:avLst/>
          </a:prstGeom>
        </p:spPr>
      </p:pic>
      <p:pic>
        <p:nvPicPr>
          <p:cNvPr id="35" name="Picture 34">
            <a:extLst>
              <a:ext uri="{FF2B5EF4-FFF2-40B4-BE49-F238E27FC236}">
                <a16:creationId xmlns:a16="http://schemas.microsoft.com/office/drawing/2014/main" id="{3B4BB2ED-5C89-1765-2B15-F625DF37AF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937" y="4476038"/>
            <a:ext cx="447205" cy="670806"/>
          </a:xfrm>
          <a:prstGeom prst="rect">
            <a:avLst/>
          </a:prstGeom>
        </p:spPr>
      </p:pic>
      <p:pic>
        <p:nvPicPr>
          <p:cNvPr id="36" name="Picture 35">
            <a:extLst>
              <a:ext uri="{FF2B5EF4-FFF2-40B4-BE49-F238E27FC236}">
                <a16:creationId xmlns:a16="http://schemas.microsoft.com/office/drawing/2014/main" id="{CC0D101B-5D4D-C768-BC8A-8DEC2E5577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992" y="4386391"/>
            <a:ext cx="447205" cy="670806"/>
          </a:xfrm>
          <a:prstGeom prst="rect">
            <a:avLst/>
          </a:prstGeom>
        </p:spPr>
      </p:pic>
      <p:pic>
        <p:nvPicPr>
          <p:cNvPr id="37" name="Picture 36">
            <a:extLst>
              <a:ext uri="{FF2B5EF4-FFF2-40B4-BE49-F238E27FC236}">
                <a16:creationId xmlns:a16="http://schemas.microsoft.com/office/drawing/2014/main" id="{107E4E4A-9BFF-2C87-831A-6B60B2413A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33893" y="3929191"/>
            <a:ext cx="447205" cy="670806"/>
          </a:xfrm>
          <a:prstGeom prst="rect">
            <a:avLst/>
          </a:prstGeom>
        </p:spPr>
      </p:pic>
      <p:pic>
        <p:nvPicPr>
          <p:cNvPr id="38" name="Picture 37">
            <a:extLst>
              <a:ext uri="{FF2B5EF4-FFF2-40B4-BE49-F238E27FC236}">
                <a16:creationId xmlns:a16="http://schemas.microsoft.com/office/drawing/2014/main" id="{01C804B7-2B7F-4023-B130-3DA2BE3899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4097" y="3972876"/>
            <a:ext cx="447205" cy="670806"/>
          </a:xfrm>
          <a:prstGeom prst="rect">
            <a:avLst/>
          </a:prstGeom>
        </p:spPr>
      </p:pic>
      <p:pic>
        <p:nvPicPr>
          <p:cNvPr id="39" name="Picture 38">
            <a:extLst>
              <a:ext uri="{FF2B5EF4-FFF2-40B4-BE49-F238E27FC236}">
                <a16:creationId xmlns:a16="http://schemas.microsoft.com/office/drawing/2014/main" id="{140E1E96-6088-48EF-F1AF-5FC75045FC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6442" y="4050988"/>
            <a:ext cx="447205" cy="670806"/>
          </a:xfrm>
          <a:prstGeom prst="rect">
            <a:avLst/>
          </a:prstGeom>
        </p:spPr>
      </p:pic>
      <p:pic>
        <p:nvPicPr>
          <p:cNvPr id="41" name="Picture 40">
            <a:extLst>
              <a:ext uri="{FF2B5EF4-FFF2-40B4-BE49-F238E27FC236}">
                <a16:creationId xmlns:a16="http://schemas.microsoft.com/office/drawing/2014/main" id="{3648A5B7-8335-FFCD-41E6-6BDCD431B2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27" y="4264594"/>
            <a:ext cx="447205" cy="670806"/>
          </a:xfrm>
          <a:prstGeom prst="rect">
            <a:avLst/>
          </a:prstGeom>
        </p:spPr>
      </p:pic>
      <p:pic>
        <p:nvPicPr>
          <p:cNvPr id="42" name="Picture 41">
            <a:extLst>
              <a:ext uri="{FF2B5EF4-FFF2-40B4-BE49-F238E27FC236}">
                <a16:creationId xmlns:a16="http://schemas.microsoft.com/office/drawing/2014/main" id="{9A90C864-D30A-ABB7-A39D-8A61DEDCF8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43" name="Picture 42">
            <a:extLst>
              <a:ext uri="{FF2B5EF4-FFF2-40B4-BE49-F238E27FC236}">
                <a16:creationId xmlns:a16="http://schemas.microsoft.com/office/drawing/2014/main" id="{C55CD653-A1E4-F745-6157-0F5716DC2F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7257" y="3562542"/>
            <a:ext cx="447205" cy="670806"/>
          </a:xfrm>
          <a:prstGeom prst="rect">
            <a:avLst/>
          </a:prstGeom>
        </p:spPr>
      </p:pic>
      <p:pic>
        <p:nvPicPr>
          <p:cNvPr id="44" name="Picture 43">
            <a:extLst>
              <a:ext uri="{FF2B5EF4-FFF2-40B4-BE49-F238E27FC236}">
                <a16:creationId xmlns:a16="http://schemas.microsoft.com/office/drawing/2014/main" id="{BA508E3D-858B-0BAF-36D5-015F353D54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7243" y="3323235"/>
            <a:ext cx="447205" cy="670806"/>
          </a:xfrm>
          <a:prstGeom prst="rect">
            <a:avLst/>
          </a:prstGeom>
        </p:spPr>
      </p:pic>
      <p:pic>
        <p:nvPicPr>
          <p:cNvPr id="45" name="Picture 44">
            <a:extLst>
              <a:ext uri="{FF2B5EF4-FFF2-40B4-BE49-F238E27FC236}">
                <a16:creationId xmlns:a16="http://schemas.microsoft.com/office/drawing/2014/main" id="{61D5E2B2-2EC3-CA80-0711-DD66D70D38AA}"/>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10494049" y="4239557"/>
            <a:ext cx="1588687" cy="964473"/>
          </a:xfrm>
          <a:prstGeom prst="rect">
            <a:avLst/>
          </a:prstGeom>
        </p:spPr>
      </p:pic>
      <p:pic>
        <p:nvPicPr>
          <p:cNvPr id="46" name="Picture 45">
            <a:extLst>
              <a:ext uri="{FF2B5EF4-FFF2-40B4-BE49-F238E27FC236}">
                <a16:creationId xmlns:a16="http://schemas.microsoft.com/office/drawing/2014/main" id="{F64171B3-DFBA-B3C2-C1EA-60AB60692775}"/>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8530947" y="4052921"/>
            <a:ext cx="1588687" cy="964473"/>
          </a:xfrm>
          <a:prstGeom prst="rect">
            <a:avLst/>
          </a:prstGeom>
        </p:spPr>
      </p:pic>
      <p:pic>
        <p:nvPicPr>
          <p:cNvPr id="47" name="Picture 46">
            <a:extLst>
              <a:ext uri="{FF2B5EF4-FFF2-40B4-BE49-F238E27FC236}">
                <a16:creationId xmlns:a16="http://schemas.microsoft.com/office/drawing/2014/main" id="{08FD75D2-37CE-A5B1-B9C7-9CF17552044C}"/>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8485197" y="3650870"/>
            <a:ext cx="1588687" cy="964473"/>
          </a:xfrm>
          <a:prstGeom prst="rect">
            <a:avLst/>
          </a:prstGeom>
        </p:spPr>
      </p:pic>
      <p:cxnSp>
        <p:nvCxnSpPr>
          <p:cNvPr id="32" name="Straight Connector 31">
            <a:extLst>
              <a:ext uri="{FF2B5EF4-FFF2-40B4-BE49-F238E27FC236}">
                <a16:creationId xmlns:a16="http://schemas.microsoft.com/office/drawing/2014/main" id="{B195B333-396D-8317-2B96-C69D570F963F}"/>
              </a:ext>
            </a:extLst>
          </p:cNvPr>
          <p:cNvCxnSpPr>
            <a:cxnSpLocks/>
            <a:stCxn id="30" idx="6"/>
          </p:cNvCxnSpPr>
          <p:nvPr/>
        </p:nvCxnSpPr>
        <p:spPr>
          <a:xfrm flipH="1" flipV="1">
            <a:off x="10210410" y="1511934"/>
            <a:ext cx="960629" cy="3235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5C3A6748-3E90-8793-A9F9-820DFE4300A6}"/>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10556557" y="3860461"/>
            <a:ext cx="1588687" cy="964473"/>
          </a:xfrm>
          <a:prstGeom prst="rect">
            <a:avLst/>
          </a:prstGeom>
        </p:spPr>
      </p:pic>
      <p:pic>
        <p:nvPicPr>
          <p:cNvPr id="49" name="Picture 48">
            <a:extLst>
              <a:ext uri="{FF2B5EF4-FFF2-40B4-BE49-F238E27FC236}">
                <a16:creationId xmlns:a16="http://schemas.microsoft.com/office/drawing/2014/main" id="{C144022E-295B-8178-F51A-C85A8C52987E}"/>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10606077" y="3325662"/>
            <a:ext cx="1588687" cy="964473"/>
          </a:xfrm>
          <a:prstGeom prst="rect">
            <a:avLst/>
          </a:prstGeom>
        </p:spPr>
      </p:pic>
      <p:pic>
        <p:nvPicPr>
          <p:cNvPr id="50" name="Picture 49">
            <a:extLst>
              <a:ext uri="{FF2B5EF4-FFF2-40B4-BE49-F238E27FC236}">
                <a16:creationId xmlns:a16="http://schemas.microsoft.com/office/drawing/2014/main" id="{9934F147-0BC8-C065-465A-23833528049D}"/>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a:off x="10537496" y="2922821"/>
            <a:ext cx="1588687" cy="964473"/>
          </a:xfrm>
          <a:prstGeom prst="rect">
            <a:avLst/>
          </a:prstGeom>
        </p:spPr>
      </p:pic>
      <p:pic>
        <p:nvPicPr>
          <p:cNvPr id="51" name="Picture 50">
            <a:extLst>
              <a:ext uri="{FF2B5EF4-FFF2-40B4-BE49-F238E27FC236}">
                <a16:creationId xmlns:a16="http://schemas.microsoft.com/office/drawing/2014/main" id="{EEDFEE57-88F5-B6B6-D63B-71AA28E21D66}"/>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rot="1168028">
            <a:off x="6565297" y="3967179"/>
            <a:ext cx="1588687" cy="964473"/>
          </a:xfrm>
          <a:prstGeom prst="rect">
            <a:avLst/>
          </a:prstGeom>
        </p:spPr>
      </p:pic>
      <p:pic>
        <p:nvPicPr>
          <p:cNvPr id="52" name="Picture 51">
            <a:extLst>
              <a:ext uri="{FF2B5EF4-FFF2-40B4-BE49-F238E27FC236}">
                <a16:creationId xmlns:a16="http://schemas.microsoft.com/office/drawing/2014/main" id="{90F1A5C7-57A1-0077-9E8A-0491FE54182A}"/>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rot="1168028">
            <a:off x="6401800" y="3376311"/>
            <a:ext cx="1588687" cy="964473"/>
          </a:xfrm>
          <a:prstGeom prst="rect">
            <a:avLst/>
          </a:prstGeom>
        </p:spPr>
      </p:pic>
      <p:pic>
        <p:nvPicPr>
          <p:cNvPr id="53" name="Picture 52">
            <a:extLst>
              <a:ext uri="{FF2B5EF4-FFF2-40B4-BE49-F238E27FC236}">
                <a16:creationId xmlns:a16="http://schemas.microsoft.com/office/drawing/2014/main" id="{ED045BAA-8F8E-85CA-929F-7C19BCEDE550}"/>
              </a:ext>
            </a:extLst>
          </p:cNvPr>
          <p:cNvPicPr>
            <a:picLocks noChangeAspect="1"/>
          </p:cNvPicPr>
          <p:nvPr/>
        </p:nvPicPr>
        <p:blipFill rotWithShape="1">
          <a:blip r:embed="rId9">
            <a:extLst>
              <a:ext uri="{28A0092B-C50C-407E-A947-70E740481C1C}">
                <a14:useLocalDpi xmlns:a14="http://schemas.microsoft.com/office/drawing/2010/main" val="0"/>
              </a:ext>
            </a:extLst>
          </a:blip>
          <a:srcRect l="69124" t="83195" r="9538"/>
          <a:stretch/>
        </p:blipFill>
        <p:spPr>
          <a:xfrm rot="1168028">
            <a:off x="6599999" y="3075887"/>
            <a:ext cx="1588687" cy="964473"/>
          </a:xfrm>
          <a:prstGeom prst="rect">
            <a:avLst/>
          </a:prstGeom>
        </p:spPr>
      </p:pic>
      <p:sp>
        <p:nvSpPr>
          <p:cNvPr id="30" name="Oval 29">
            <a:extLst>
              <a:ext uri="{FF2B5EF4-FFF2-40B4-BE49-F238E27FC236}">
                <a16:creationId xmlns:a16="http://schemas.microsoft.com/office/drawing/2014/main" id="{CEDDC1F8-38A7-11C8-4DF2-A85E43C1E0AF}"/>
              </a:ext>
            </a:extLst>
          </p:cNvPr>
          <p:cNvSpPr/>
          <p:nvPr/>
        </p:nvSpPr>
        <p:spPr>
          <a:xfrm>
            <a:off x="10383713" y="3980901"/>
            <a:ext cx="787326" cy="153358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6256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rmal deformation of steel structure exposed to fire.">
            <a:extLst>
              <a:ext uri="{FF2B5EF4-FFF2-40B4-BE49-F238E27FC236}">
                <a16:creationId xmlns:a16="http://schemas.microsoft.com/office/drawing/2014/main" id="{8609F8C2-E2B3-FCC0-C9DA-CED4CFB78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4208" y="580678"/>
            <a:ext cx="5021343" cy="301995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w does Structural Steel Fail Due to Fire Exposure? How to Protect it? |  Passifire PFP Solutions &amp; Services">
            <a:extLst>
              <a:ext uri="{FF2B5EF4-FFF2-40B4-BE49-F238E27FC236}">
                <a16:creationId xmlns:a16="http://schemas.microsoft.com/office/drawing/2014/main" id="{4AE76AD8-8E91-A9FC-F561-7609DABE3E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9155" y="3754672"/>
            <a:ext cx="4684337" cy="315128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ogressive collapse of steel structures exposed to fire: A critical review  - ScienceDirect">
            <a:extLst>
              <a:ext uri="{FF2B5EF4-FFF2-40B4-BE49-F238E27FC236}">
                <a16:creationId xmlns:a16="http://schemas.microsoft.com/office/drawing/2014/main" id="{67B87454-9C93-E148-4E28-FC1457E0F8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589" y="1563569"/>
            <a:ext cx="6389676" cy="165786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eformation of the steel structure between axis B-C and 9-16. | Download  Scientific Diagram">
            <a:extLst>
              <a:ext uri="{FF2B5EF4-FFF2-40B4-BE49-F238E27FC236}">
                <a16:creationId xmlns:a16="http://schemas.microsoft.com/office/drawing/2014/main" id="{23D6BA5F-0DA5-EA18-97B7-70796EDA0D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08" y="3935960"/>
            <a:ext cx="5590979" cy="2907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0E4E2D-4A55-F57F-2C23-382A9DCB10AD}"/>
              </a:ext>
            </a:extLst>
          </p:cNvPr>
          <p:cNvSpPr txBox="1">
            <a:spLocks/>
          </p:cNvSpPr>
          <p:nvPr/>
        </p:nvSpPr>
        <p:spPr>
          <a:xfrm>
            <a:off x="-4218" y="-1411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Tree>
    <p:extLst>
      <p:ext uri="{BB962C8B-B14F-4D97-AF65-F5344CB8AC3E}">
        <p14:creationId xmlns:p14="http://schemas.microsoft.com/office/powerpoint/2010/main" val="3914178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trategies for enhancing fire resistance of high-strength concrete  structures - Concrete Plant Precast Technology">
            <a:extLst>
              <a:ext uri="{FF2B5EF4-FFF2-40B4-BE49-F238E27FC236}">
                <a16:creationId xmlns:a16="http://schemas.microsoft.com/office/drawing/2014/main" id="{6BCEF3B4-9C4D-D6DA-BEC9-9588B2C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20" y="1184369"/>
            <a:ext cx="5605378" cy="409041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partment Building Fire Damage - Imparta Engineers">
            <a:extLst>
              <a:ext uri="{FF2B5EF4-FFF2-40B4-BE49-F238E27FC236}">
                <a16:creationId xmlns:a16="http://schemas.microsoft.com/office/drawing/2014/main" id="{3084C75F-A8AE-A011-E3BD-D870506644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337" y="1096460"/>
            <a:ext cx="5693243" cy="42662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35C3A17-82FD-7909-66CF-995DFA863973}"/>
              </a:ext>
            </a:extLst>
          </p:cNvPr>
          <p:cNvSpPr txBox="1">
            <a:spLocks/>
          </p:cNvSpPr>
          <p:nvPr/>
        </p:nvSpPr>
        <p:spPr>
          <a:xfrm>
            <a:off x="1025060" y="-141194"/>
            <a:ext cx="948632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Tree>
    <p:extLst>
      <p:ext uri="{BB962C8B-B14F-4D97-AF65-F5344CB8AC3E}">
        <p14:creationId xmlns:p14="http://schemas.microsoft.com/office/powerpoint/2010/main" val="2699436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8EEDED-3897-643E-778F-4AD37E0909B2}"/>
              </a:ext>
            </a:extLst>
          </p:cNvPr>
          <p:cNvSpPr txBox="1"/>
          <p:nvPr/>
        </p:nvSpPr>
        <p:spPr>
          <a:xfrm>
            <a:off x="1269676" y="788618"/>
            <a:ext cx="6546907" cy="369332"/>
          </a:xfrm>
          <a:prstGeom prst="rect">
            <a:avLst/>
          </a:prstGeom>
          <a:noFill/>
        </p:spPr>
        <p:txBody>
          <a:bodyPr wrap="square">
            <a:spAutoFit/>
          </a:bodyPr>
          <a:lstStyle/>
          <a:p>
            <a:r>
              <a:rPr lang="en-GB" sz="1800" b="1" dirty="0">
                <a:effectLst/>
                <a:latin typeface="Calibri" panose="020F0502020204030204" pitchFamily="34" charset="0"/>
                <a:ea typeface="DengXian" panose="02010600030101010101" pitchFamily="2" charset="-122"/>
                <a:cs typeface="Arial" panose="020B0604020202020204" pitchFamily="34" charset="0"/>
              </a:rPr>
              <a:t>Decay (&gt;45 min</a:t>
            </a:r>
            <a:r>
              <a:rPr lang="en-GB" b="1" dirty="0">
                <a:latin typeface="Calibri" panose="020F0502020204030204" pitchFamily="34" charset="0"/>
                <a:ea typeface="DengXian" panose="02010600030101010101" pitchFamily="2" charset="-122"/>
                <a:cs typeface="Arial" panose="020B0604020202020204" pitchFamily="34" charset="0"/>
              </a:rPr>
              <a:t>)</a:t>
            </a:r>
            <a:endParaRPr lang="en-GB" sz="1800" b="1"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2" name="Title 1">
            <a:extLst>
              <a:ext uri="{FF2B5EF4-FFF2-40B4-BE49-F238E27FC236}">
                <a16:creationId xmlns:a16="http://schemas.microsoft.com/office/drawing/2014/main" id="{401A9A63-317E-B20C-CDBA-474A7D6FC5A8}"/>
              </a:ext>
            </a:extLst>
          </p:cNvPr>
          <p:cNvSpPr txBox="1">
            <a:spLocks/>
          </p:cNvSpPr>
          <p:nvPr/>
        </p:nvSpPr>
        <p:spPr>
          <a:xfrm>
            <a:off x="1100774" y="-141194"/>
            <a:ext cx="94106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Etapa de decaimiento (&gt;45 min)</a:t>
            </a:r>
            <a:endParaRPr lang="en-GB" sz="2800" b="1" dirty="0"/>
          </a:p>
        </p:txBody>
      </p:sp>
      <p:pic>
        <p:nvPicPr>
          <p:cNvPr id="5" name="Picture 4">
            <a:extLst>
              <a:ext uri="{FF2B5EF4-FFF2-40B4-BE49-F238E27FC236}">
                <a16:creationId xmlns:a16="http://schemas.microsoft.com/office/drawing/2014/main" id="{8F65C71E-9D5B-E5B8-8B88-B040D5EF4A2A}"/>
              </a:ext>
            </a:extLst>
          </p:cNvPr>
          <p:cNvPicPr>
            <a:picLocks noChangeAspect="1"/>
          </p:cNvPicPr>
          <p:nvPr/>
        </p:nvPicPr>
        <p:blipFill>
          <a:blip r:embed="rId3"/>
          <a:stretch>
            <a:fillRect/>
          </a:stretch>
        </p:blipFill>
        <p:spPr>
          <a:xfrm>
            <a:off x="2505784" y="1880313"/>
            <a:ext cx="3207641" cy="2138427"/>
          </a:xfrm>
          <a:prstGeom prst="rect">
            <a:avLst/>
          </a:prstGeom>
        </p:spPr>
      </p:pic>
      <p:pic>
        <p:nvPicPr>
          <p:cNvPr id="6" name="Picture 5">
            <a:extLst>
              <a:ext uri="{FF2B5EF4-FFF2-40B4-BE49-F238E27FC236}">
                <a16:creationId xmlns:a16="http://schemas.microsoft.com/office/drawing/2014/main" id="{31F10CE0-1533-2546-AF95-76FC273DF567}"/>
              </a:ext>
            </a:extLst>
          </p:cNvPr>
          <p:cNvPicPr>
            <a:picLocks noChangeAspect="1"/>
          </p:cNvPicPr>
          <p:nvPr/>
        </p:nvPicPr>
        <p:blipFill>
          <a:blip r:embed="rId4"/>
          <a:stretch>
            <a:fillRect/>
          </a:stretch>
        </p:blipFill>
        <p:spPr>
          <a:xfrm>
            <a:off x="2537605" y="4341634"/>
            <a:ext cx="3216846" cy="2412635"/>
          </a:xfrm>
          <a:prstGeom prst="rect">
            <a:avLst/>
          </a:prstGeom>
        </p:spPr>
      </p:pic>
      <p:pic>
        <p:nvPicPr>
          <p:cNvPr id="40" name="图片 3">
            <a:extLst>
              <a:ext uri="{FF2B5EF4-FFF2-40B4-BE49-F238E27FC236}">
                <a16:creationId xmlns:a16="http://schemas.microsoft.com/office/drawing/2014/main" id="{8823ECE1-6ABD-3FC9-43B6-3409B455F99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7574" b="80074" l="26758" r="75859"/>
                    </a14:imgEffect>
                  </a14:imgLayer>
                </a14:imgProps>
              </a:ext>
            </a:extLst>
          </a:blip>
          <a:srcRect l="27234" t="17888" r="24631" b="20203"/>
          <a:stretch/>
        </p:blipFill>
        <p:spPr>
          <a:xfrm>
            <a:off x="7041352" y="3488659"/>
            <a:ext cx="4931202" cy="3369341"/>
          </a:xfrm>
          <a:prstGeom prst="rect">
            <a:avLst/>
          </a:prstGeom>
        </p:spPr>
      </p:pic>
      <p:grpSp>
        <p:nvGrpSpPr>
          <p:cNvPr id="41" name="Group 40">
            <a:extLst>
              <a:ext uri="{FF2B5EF4-FFF2-40B4-BE49-F238E27FC236}">
                <a16:creationId xmlns:a16="http://schemas.microsoft.com/office/drawing/2014/main" id="{583C7C26-73CA-1D63-F61F-CD952845FFDB}"/>
              </a:ext>
            </a:extLst>
          </p:cNvPr>
          <p:cNvGrpSpPr/>
          <p:nvPr/>
        </p:nvGrpSpPr>
        <p:grpSpPr>
          <a:xfrm>
            <a:off x="7408387" y="1490995"/>
            <a:ext cx="4544924" cy="4131073"/>
            <a:chOff x="5515137" y="259075"/>
            <a:chExt cx="6438174" cy="5362994"/>
          </a:xfrm>
        </p:grpSpPr>
        <p:pic>
          <p:nvPicPr>
            <p:cNvPr id="42" name="Picture 41">
              <a:extLst>
                <a:ext uri="{FF2B5EF4-FFF2-40B4-BE49-F238E27FC236}">
                  <a16:creationId xmlns:a16="http://schemas.microsoft.com/office/drawing/2014/main" id="{2952A823-8D01-6C69-CA6C-6B019A25AB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43" name="Picture 42">
              <a:extLst>
                <a:ext uri="{FF2B5EF4-FFF2-40B4-BE49-F238E27FC236}">
                  <a16:creationId xmlns:a16="http://schemas.microsoft.com/office/drawing/2014/main" id="{11A427EF-499A-9D08-B798-F5E4D4C6D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pic>
          <p:nvPicPr>
            <p:cNvPr id="44" name="Picture 43">
              <a:extLst>
                <a:ext uri="{FF2B5EF4-FFF2-40B4-BE49-F238E27FC236}">
                  <a16:creationId xmlns:a16="http://schemas.microsoft.com/office/drawing/2014/main" id="{A9479FC0-0630-679C-62EA-E05EA642E8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45" name="Picture 44">
              <a:extLst>
                <a:ext uri="{FF2B5EF4-FFF2-40B4-BE49-F238E27FC236}">
                  <a16:creationId xmlns:a16="http://schemas.microsoft.com/office/drawing/2014/main" id="{B6D20006-4DD2-2C21-DE1F-3A8E5FE869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46" name="Picture 45">
              <a:extLst>
                <a:ext uri="{FF2B5EF4-FFF2-40B4-BE49-F238E27FC236}">
                  <a16:creationId xmlns:a16="http://schemas.microsoft.com/office/drawing/2014/main" id="{3CAB6AEE-88B8-477B-5EB6-7983012D10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47" name="Picture 46">
              <a:extLst>
                <a:ext uri="{FF2B5EF4-FFF2-40B4-BE49-F238E27FC236}">
                  <a16:creationId xmlns:a16="http://schemas.microsoft.com/office/drawing/2014/main" id="{72AB6BE8-BBF1-3221-D2F9-232473944BF2}"/>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7586270" y="3720813"/>
              <a:ext cx="1460912" cy="964473"/>
            </a:xfrm>
            <a:prstGeom prst="rect">
              <a:avLst/>
            </a:prstGeom>
          </p:spPr>
        </p:pic>
        <p:pic>
          <p:nvPicPr>
            <p:cNvPr id="48" name="Picture 47">
              <a:extLst>
                <a:ext uri="{FF2B5EF4-FFF2-40B4-BE49-F238E27FC236}">
                  <a16:creationId xmlns:a16="http://schemas.microsoft.com/office/drawing/2014/main" id="{DECE447F-C0DA-6904-E595-BE919DE4A382}"/>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9561565" y="3560314"/>
              <a:ext cx="1460912" cy="964473"/>
            </a:xfrm>
            <a:prstGeom prst="rect">
              <a:avLst/>
            </a:prstGeom>
          </p:spPr>
        </p:pic>
        <p:pic>
          <p:nvPicPr>
            <p:cNvPr id="49" name="Picture 48">
              <a:extLst>
                <a:ext uri="{FF2B5EF4-FFF2-40B4-BE49-F238E27FC236}">
                  <a16:creationId xmlns:a16="http://schemas.microsoft.com/office/drawing/2014/main" id="{2D5986F2-25EE-C4EC-8D3B-5062CA5016E1}"/>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10492399" y="3443448"/>
              <a:ext cx="1460912" cy="964473"/>
            </a:xfrm>
            <a:prstGeom prst="rect">
              <a:avLst/>
            </a:prstGeom>
          </p:spPr>
        </p:pic>
        <p:pic>
          <p:nvPicPr>
            <p:cNvPr id="50" name="Picture 49">
              <a:extLst>
                <a:ext uri="{FF2B5EF4-FFF2-40B4-BE49-F238E27FC236}">
                  <a16:creationId xmlns:a16="http://schemas.microsoft.com/office/drawing/2014/main" id="{19F89BFF-CF11-9423-E409-2FDF052409D6}"/>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8753328" y="3602598"/>
              <a:ext cx="1460912" cy="964473"/>
            </a:xfrm>
            <a:prstGeom prst="rect">
              <a:avLst/>
            </a:prstGeom>
          </p:spPr>
        </p:pic>
        <p:pic>
          <p:nvPicPr>
            <p:cNvPr id="51" name="Picture 50">
              <a:extLst>
                <a:ext uri="{FF2B5EF4-FFF2-40B4-BE49-F238E27FC236}">
                  <a16:creationId xmlns:a16="http://schemas.microsoft.com/office/drawing/2014/main" id="{4943FB9C-CE5F-FD4E-E905-C48FC0024CE9}"/>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7722711" y="3888770"/>
              <a:ext cx="1460912" cy="964473"/>
            </a:xfrm>
            <a:prstGeom prst="rect">
              <a:avLst/>
            </a:prstGeom>
          </p:spPr>
        </p:pic>
        <p:pic>
          <p:nvPicPr>
            <p:cNvPr id="52" name="Picture 51">
              <a:extLst>
                <a:ext uri="{FF2B5EF4-FFF2-40B4-BE49-F238E27FC236}">
                  <a16:creationId xmlns:a16="http://schemas.microsoft.com/office/drawing/2014/main" id="{CFD18387-4953-D517-9293-E77659B205BD}"/>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7711304" y="4230995"/>
              <a:ext cx="1460912" cy="964473"/>
            </a:xfrm>
            <a:prstGeom prst="rect">
              <a:avLst/>
            </a:prstGeom>
          </p:spPr>
        </p:pic>
        <p:pic>
          <p:nvPicPr>
            <p:cNvPr id="53" name="Picture 52">
              <a:extLst>
                <a:ext uri="{FF2B5EF4-FFF2-40B4-BE49-F238E27FC236}">
                  <a16:creationId xmlns:a16="http://schemas.microsoft.com/office/drawing/2014/main" id="{9E001D8B-3C8C-30CE-72E4-E86692641644}"/>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8650098" y="4212274"/>
              <a:ext cx="1460912" cy="964473"/>
            </a:xfrm>
            <a:prstGeom prst="rect">
              <a:avLst/>
            </a:prstGeom>
          </p:spPr>
        </p:pic>
        <p:pic>
          <p:nvPicPr>
            <p:cNvPr id="54" name="Picture 53">
              <a:extLst>
                <a:ext uri="{FF2B5EF4-FFF2-40B4-BE49-F238E27FC236}">
                  <a16:creationId xmlns:a16="http://schemas.microsoft.com/office/drawing/2014/main" id="{9F1250F0-4FD7-D515-F594-0EF3DE285C70}"/>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9516871" y="4029560"/>
              <a:ext cx="1460912" cy="964473"/>
            </a:xfrm>
            <a:prstGeom prst="rect">
              <a:avLst/>
            </a:prstGeom>
          </p:spPr>
        </p:pic>
        <p:pic>
          <p:nvPicPr>
            <p:cNvPr id="55" name="Picture 54">
              <a:extLst>
                <a:ext uri="{FF2B5EF4-FFF2-40B4-BE49-F238E27FC236}">
                  <a16:creationId xmlns:a16="http://schemas.microsoft.com/office/drawing/2014/main" id="{F8612D15-E78E-CC59-C3F9-48096A11976F}"/>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10466237" y="4032004"/>
              <a:ext cx="1460912" cy="964473"/>
            </a:xfrm>
            <a:prstGeom prst="rect">
              <a:avLst/>
            </a:prstGeom>
          </p:spPr>
        </p:pic>
        <p:pic>
          <p:nvPicPr>
            <p:cNvPr id="56" name="Picture 55">
              <a:extLst>
                <a:ext uri="{FF2B5EF4-FFF2-40B4-BE49-F238E27FC236}">
                  <a16:creationId xmlns:a16="http://schemas.microsoft.com/office/drawing/2014/main" id="{11EC72E0-1865-1102-01DB-2C937D934450}"/>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7837424" y="4657596"/>
              <a:ext cx="1460912" cy="964473"/>
            </a:xfrm>
            <a:prstGeom prst="rect">
              <a:avLst/>
            </a:prstGeom>
          </p:spPr>
        </p:pic>
        <p:pic>
          <p:nvPicPr>
            <p:cNvPr id="57" name="Picture 56">
              <a:extLst>
                <a:ext uri="{FF2B5EF4-FFF2-40B4-BE49-F238E27FC236}">
                  <a16:creationId xmlns:a16="http://schemas.microsoft.com/office/drawing/2014/main" id="{DFA0A800-12E1-6F13-99F5-CA4F26B96B13}"/>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8879933" y="4610851"/>
              <a:ext cx="1460912" cy="964473"/>
            </a:xfrm>
            <a:prstGeom prst="rect">
              <a:avLst/>
            </a:prstGeom>
          </p:spPr>
        </p:pic>
        <p:pic>
          <p:nvPicPr>
            <p:cNvPr id="58" name="Picture 57">
              <a:extLst>
                <a:ext uri="{FF2B5EF4-FFF2-40B4-BE49-F238E27FC236}">
                  <a16:creationId xmlns:a16="http://schemas.microsoft.com/office/drawing/2014/main" id="{0C7A041F-BB65-F065-294A-135FFAD7678B}"/>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9346620" y="4456162"/>
              <a:ext cx="1460912" cy="964473"/>
            </a:xfrm>
            <a:prstGeom prst="rect">
              <a:avLst/>
            </a:prstGeom>
          </p:spPr>
        </p:pic>
        <p:pic>
          <p:nvPicPr>
            <p:cNvPr id="59" name="Picture 58">
              <a:extLst>
                <a:ext uri="{FF2B5EF4-FFF2-40B4-BE49-F238E27FC236}">
                  <a16:creationId xmlns:a16="http://schemas.microsoft.com/office/drawing/2014/main" id="{40568CD1-D82C-6E71-2660-FB87AA1BB13D}"/>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21083639">
              <a:off x="10203855" y="4360141"/>
              <a:ext cx="1460912" cy="964473"/>
            </a:xfrm>
            <a:prstGeom prst="rect">
              <a:avLst/>
            </a:prstGeom>
          </p:spPr>
        </p:pic>
        <p:pic>
          <p:nvPicPr>
            <p:cNvPr id="60" name="Picture 59">
              <a:extLst>
                <a:ext uri="{FF2B5EF4-FFF2-40B4-BE49-F238E27FC236}">
                  <a16:creationId xmlns:a16="http://schemas.microsoft.com/office/drawing/2014/main" id="{E1FDCC97-572A-D4BC-7321-88B63F8CB027}"/>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6411176" y="3579052"/>
              <a:ext cx="1460912" cy="964473"/>
            </a:xfrm>
            <a:prstGeom prst="rect">
              <a:avLst/>
            </a:prstGeom>
          </p:spPr>
        </p:pic>
        <p:pic>
          <p:nvPicPr>
            <p:cNvPr id="61" name="Picture 60">
              <a:extLst>
                <a:ext uri="{FF2B5EF4-FFF2-40B4-BE49-F238E27FC236}">
                  <a16:creationId xmlns:a16="http://schemas.microsoft.com/office/drawing/2014/main" id="{817E1C5D-37F0-1F21-264E-A6C04796B91E}"/>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5719824" y="3233999"/>
              <a:ext cx="1460912" cy="964473"/>
            </a:xfrm>
            <a:prstGeom prst="rect">
              <a:avLst/>
            </a:prstGeom>
          </p:spPr>
        </p:pic>
        <p:pic>
          <p:nvPicPr>
            <p:cNvPr id="62" name="Picture 61">
              <a:extLst>
                <a:ext uri="{FF2B5EF4-FFF2-40B4-BE49-F238E27FC236}">
                  <a16:creationId xmlns:a16="http://schemas.microsoft.com/office/drawing/2014/main" id="{4F324B2B-91B6-CFA1-9F17-4F9199410527}"/>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6591906" y="4597834"/>
              <a:ext cx="1460912" cy="964473"/>
            </a:xfrm>
            <a:prstGeom prst="rect">
              <a:avLst/>
            </a:prstGeom>
          </p:spPr>
        </p:pic>
        <p:pic>
          <p:nvPicPr>
            <p:cNvPr id="63" name="Picture 62">
              <a:extLst>
                <a:ext uri="{FF2B5EF4-FFF2-40B4-BE49-F238E27FC236}">
                  <a16:creationId xmlns:a16="http://schemas.microsoft.com/office/drawing/2014/main" id="{D4D1C2C5-1BF5-46C1-2B32-A8E6A2867D45}"/>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5515137" y="4159683"/>
              <a:ext cx="1460912" cy="964473"/>
            </a:xfrm>
            <a:prstGeom prst="rect">
              <a:avLst/>
            </a:prstGeom>
          </p:spPr>
        </p:pic>
        <p:pic>
          <p:nvPicPr>
            <p:cNvPr id="2048" name="Picture 2047">
              <a:extLst>
                <a:ext uri="{FF2B5EF4-FFF2-40B4-BE49-F238E27FC236}">
                  <a16:creationId xmlns:a16="http://schemas.microsoft.com/office/drawing/2014/main" id="{9A23A845-CB36-FE71-D398-BC0168BEF02A}"/>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6501542" y="4192087"/>
              <a:ext cx="1460912" cy="964473"/>
            </a:xfrm>
            <a:prstGeom prst="rect">
              <a:avLst/>
            </a:prstGeom>
          </p:spPr>
        </p:pic>
        <p:pic>
          <p:nvPicPr>
            <p:cNvPr id="2049" name="Picture 2048">
              <a:extLst>
                <a:ext uri="{FF2B5EF4-FFF2-40B4-BE49-F238E27FC236}">
                  <a16:creationId xmlns:a16="http://schemas.microsoft.com/office/drawing/2014/main" id="{74542F9B-44FB-06AD-FCCB-9280DFB45E08}"/>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200067">
              <a:off x="5611944" y="3656412"/>
              <a:ext cx="1460912" cy="964473"/>
            </a:xfrm>
            <a:prstGeom prst="rect">
              <a:avLst/>
            </a:prstGeom>
          </p:spPr>
        </p:pic>
        <p:pic>
          <p:nvPicPr>
            <p:cNvPr id="2050" name="Picture 2049">
              <a:extLst>
                <a:ext uri="{FF2B5EF4-FFF2-40B4-BE49-F238E27FC236}">
                  <a16:creationId xmlns:a16="http://schemas.microsoft.com/office/drawing/2014/main" id="{93FA73AE-5BD9-B19C-5BE7-9F2B0345C5E9}"/>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a:off x="9151135" y="2199298"/>
              <a:ext cx="2460545" cy="1624416"/>
            </a:xfrm>
            <a:prstGeom prst="rect">
              <a:avLst/>
            </a:prstGeom>
          </p:spPr>
        </p:pic>
        <p:pic>
          <p:nvPicPr>
            <p:cNvPr id="2051" name="Picture 2050">
              <a:extLst>
                <a:ext uri="{FF2B5EF4-FFF2-40B4-BE49-F238E27FC236}">
                  <a16:creationId xmlns:a16="http://schemas.microsoft.com/office/drawing/2014/main" id="{F4BADB6F-A0C0-A9BC-9133-CE27F0BE43C0}"/>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a:off x="8267354" y="1779815"/>
              <a:ext cx="2460545" cy="1624416"/>
            </a:xfrm>
            <a:prstGeom prst="rect">
              <a:avLst/>
            </a:prstGeom>
          </p:spPr>
        </p:pic>
        <p:pic>
          <p:nvPicPr>
            <p:cNvPr id="2053" name="Picture 2052">
              <a:extLst>
                <a:ext uri="{FF2B5EF4-FFF2-40B4-BE49-F238E27FC236}">
                  <a16:creationId xmlns:a16="http://schemas.microsoft.com/office/drawing/2014/main" id="{8941525F-7C76-FAC5-F27B-F299DC34789F}"/>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a:off x="7134092" y="2392850"/>
              <a:ext cx="2460545" cy="1624416"/>
            </a:xfrm>
            <a:prstGeom prst="rect">
              <a:avLst/>
            </a:prstGeom>
          </p:spPr>
        </p:pic>
        <p:pic>
          <p:nvPicPr>
            <p:cNvPr id="2054" name="Picture 2053">
              <a:extLst>
                <a:ext uri="{FF2B5EF4-FFF2-40B4-BE49-F238E27FC236}">
                  <a16:creationId xmlns:a16="http://schemas.microsoft.com/office/drawing/2014/main" id="{2DAD51A8-1394-E6BA-D035-0A8EA453D337}"/>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a:off x="6191798" y="1924499"/>
              <a:ext cx="2460545" cy="1624416"/>
            </a:xfrm>
            <a:prstGeom prst="rect">
              <a:avLst/>
            </a:prstGeom>
          </p:spPr>
        </p:pic>
        <p:pic>
          <p:nvPicPr>
            <p:cNvPr id="2055" name="Picture 2054">
              <a:extLst>
                <a:ext uri="{FF2B5EF4-FFF2-40B4-BE49-F238E27FC236}">
                  <a16:creationId xmlns:a16="http://schemas.microsoft.com/office/drawing/2014/main" id="{F5C6E641-E2A6-66C3-D310-56CBE66C2FE7}"/>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9220346">
              <a:off x="9386356" y="1092813"/>
              <a:ext cx="2460545" cy="1624416"/>
            </a:xfrm>
            <a:prstGeom prst="rect">
              <a:avLst/>
            </a:prstGeom>
          </p:spPr>
        </p:pic>
        <p:pic>
          <p:nvPicPr>
            <p:cNvPr id="2056" name="Picture 2055">
              <a:extLst>
                <a:ext uri="{FF2B5EF4-FFF2-40B4-BE49-F238E27FC236}">
                  <a16:creationId xmlns:a16="http://schemas.microsoft.com/office/drawing/2014/main" id="{5FB3C6B7-43E8-955A-CFE9-C86B86332EF3}"/>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7424813">
              <a:off x="8787193" y="677140"/>
              <a:ext cx="2460545" cy="1624416"/>
            </a:xfrm>
            <a:prstGeom prst="rect">
              <a:avLst/>
            </a:prstGeom>
          </p:spPr>
        </p:pic>
        <p:pic>
          <p:nvPicPr>
            <p:cNvPr id="2057" name="Picture 2056">
              <a:extLst>
                <a:ext uri="{FF2B5EF4-FFF2-40B4-BE49-F238E27FC236}">
                  <a16:creationId xmlns:a16="http://schemas.microsoft.com/office/drawing/2014/main" id="{45A61D10-7B6A-5E64-7748-E7B747EEEF14}"/>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6422895">
              <a:off x="8052409" y="692922"/>
              <a:ext cx="2460545" cy="1624416"/>
            </a:xfrm>
            <a:prstGeom prst="rect">
              <a:avLst/>
            </a:prstGeom>
          </p:spPr>
        </p:pic>
        <p:pic>
          <p:nvPicPr>
            <p:cNvPr id="2058" name="Picture 2057">
              <a:extLst>
                <a:ext uri="{FF2B5EF4-FFF2-40B4-BE49-F238E27FC236}">
                  <a16:creationId xmlns:a16="http://schemas.microsoft.com/office/drawing/2014/main" id="{F5815289-321F-0A87-D999-1B03B13899E8}"/>
                </a:ext>
              </a:extLst>
            </p:cNvPr>
            <p:cNvPicPr>
              <a:picLocks noChangeAspect="1"/>
            </p:cNvPicPr>
            <p:nvPr/>
          </p:nvPicPr>
          <p:blipFill rotWithShape="1">
            <a:blip r:embed="rId8">
              <a:extLst>
                <a:ext uri="{28A0092B-C50C-407E-A947-70E740481C1C}">
                  <a14:useLocalDpi xmlns:a14="http://schemas.microsoft.com/office/drawing/2010/main" val="0"/>
                </a:ext>
              </a:extLst>
            </a:blip>
            <a:srcRect l="69124" t="83195" r="9538"/>
            <a:stretch/>
          </p:blipFill>
          <p:spPr>
            <a:xfrm rot="18364029">
              <a:off x="9893740" y="1340345"/>
              <a:ext cx="2460545" cy="1624416"/>
            </a:xfrm>
            <a:prstGeom prst="rect">
              <a:avLst/>
            </a:prstGeom>
          </p:spPr>
        </p:pic>
      </p:grpSp>
    </p:spTree>
    <p:extLst>
      <p:ext uri="{BB962C8B-B14F-4D97-AF65-F5344CB8AC3E}">
        <p14:creationId xmlns:p14="http://schemas.microsoft.com/office/powerpoint/2010/main" val="3837865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7" name="Picture 6">
            <a:extLst>
              <a:ext uri="{FF2B5EF4-FFF2-40B4-BE49-F238E27FC236}">
                <a16:creationId xmlns:a16="http://schemas.microsoft.com/office/drawing/2014/main" id="{29D91A6B-0F41-307C-F313-2EC87EA3F6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5862" y="4430318"/>
            <a:ext cx="447205" cy="670806"/>
          </a:xfrm>
          <a:prstGeom prst="rect">
            <a:avLst/>
          </a:prstGeom>
        </p:spPr>
      </p:pic>
      <p:sp>
        <p:nvSpPr>
          <p:cNvPr id="2" name="TextBox 1">
            <a:extLst>
              <a:ext uri="{FF2B5EF4-FFF2-40B4-BE49-F238E27FC236}">
                <a16:creationId xmlns:a16="http://schemas.microsoft.com/office/drawing/2014/main" id="{BE99ED36-E21A-F0C9-1A43-806B00DD8F38}"/>
              </a:ext>
            </a:extLst>
          </p:cNvPr>
          <p:cNvSpPr txBox="1"/>
          <p:nvPr/>
        </p:nvSpPr>
        <p:spPr>
          <a:xfrm>
            <a:off x="1207253" y="3955450"/>
            <a:ext cx="4354926" cy="2677656"/>
          </a:xfrm>
          <a:prstGeom prst="rect">
            <a:avLst/>
          </a:prstGeom>
          <a:noFill/>
        </p:spPr>
        <p:txBody>
          <a:bodyPr wrap="square" rtlCol="0">
            <a:spAutoFit/>
          </a:bodyPr>
          <a:lstStyle/>
          <a:p>
            <a:r>
              <a:rPr lang="en-GB" sz="2800" dirty="0">
                <a:effectLst/>
              </a:rPr>
              <a:t>No </a:t>
            </a:r>
            <a:r>
              <a:rPr lang="en-GB" sz="2800" dirty="0"/>
              <a:t>protection </a:t>
            </a:r>
            <a:r>
              <a:rPr lang="en-GB" sz="2800" dirty="0">
                <a:effectLst/>
              </a:rPr>
              <a:t>causes </a:t>
            </a:r>
            <a:r>
              <a:rPr lang="en-GB" sz="2800" dirty="0"/>
              <a:t>3</a:t>
            </a:r>
            <a:r>
              <a:rPr lang="en-GB" sz="2800" dirty="0">
                <a:effectLst/>
              </a:rPr>
              <a:t> key problems: </a:t>
            </a:r>
          </a:p>
          <a:p>
            <a:pPr marL="457200" indent="-457200">
              <a:buFont typeface="Arial" panose="020B0604020202020204" pitchFamily="34" charset="0"/>
              <a:buChar char="•"/>
            </a:pPr>
            <a:r>
              <a:rPr lang="en-GB" sz="2800" b="1" dirty="0"/>
              <a:t>Smoke spread</a:t>
            </a:r>
          </a:p>
          <a:p>
            <a:pPr marL="457200" indent="-457200">
              <a:buFont typeface="Arial" panose="020B0604020202020204" pitchFamily="34" charset="0"/>
              <a:buChar char="•"/>
            </a:pPr>
            <a:r>
              <a:rPr lang="en-GB" sz="2800" b="1" dirty="0"/>
              <a:t>Flame spread</a:t>
            </a:r>
          </a:p>
          <a:p>
            <a:pPr marL="457200" indent="-457200">
              <a:buFont typeface="Arial" panose="020B0604020202020204" pitchFamily="34" charset="0"/>
              <a:buChar char="•"/>
            </a:pPr>
            <a:r>
              <a:rPr lang="en-GB" sz="2800" b="1" dirty="0"/>
              <a:t>Risk of structural collapse </a:t>
            </a:r>
          </a:p>
        </p:txBody>
      </p:sp>
      <p:pic>
        <p:nvPicPr>
          <p:cNvPr id="10" name="Picture 9">
            <a:extLst>
              <a:ext uri="{FF2B5EF4-FFF2-40B4-BE49-F238E27FC236}">
                <a16:creationId xmlns:a16="http://schemas.microsoft.com/office/drawing/2014/main" id="{EFEE8FCE-FE25-64DD-799A-03B86BB33A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76944" y="4541649"/>
            <a:ext cx="447205" cy="670806"/>
          </a:xfrm>
          <a:prstGeom prst="rect">
            <a:avLst/>
          </a:prstGeom>
        </p:spPr>
      </p:pic>
      <p:sp>
        <p:nvSpPr>
          <p:cNvPr id="11" name="Title 1">
            <a:extLst>
              <a:ext uri="{FF2B5EF4-FFF2-40B4-BE49-F238E27FC236}">
                <a16:creationId xmlns:a16="http://schemas.microsoft.com/office/drawing/2014/main" id="{32196D19-A932-A017-1789-CDCD8661E123}"/>
              </a:ext>
            </a:extLst>
          </p:cNvPr>
          <p:cNvSpPr txBox="1">
            <a:spLocks/>
          </p:cNvSpPr>
          <p:nvPr/>
        </p:nvSpPr>
        <p:spPr>
          <a:xfrm>
            <a:off x="1025060" y="-141194"/>
            <a:ext cx="948632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
        <p:nvSpPr>
          <p:cNvPr id="13" name="TextBox 12">
            <a:extLst>
              <a:ext uri="{FF2B5EF4-FFF2-40B4-BE49-F238E27FC236}">
                <a16:creationId xmlns:a16="http://schemas.microsoft.com/office/drawing/2014/main" id="{56E819D1-379B-CA8A-B8E4-C81D5808D8BA}"/>
              </a:ext>
            </a:extLst>
          </p:cNvPr>
          <p:cNvSpPr txBox="1"/>
          <p:nvPr/>
        </p:nvSpPr>
        <p:spPr>
          <a:xfrm>
            <a:off x="2950502" y="2759262"/>
            <a:ext cx="6162260" cy="369332"/>
          </a:xfrm>
          <a:prstGeom prst="rect">
            <a:avLst/>
          </a:prstGeom>
          <a:noFill/>
        </p:spPr>
        <p:txBody>
          <a:bodyPr wrap="square">
            <a:spAutoFit/>
          </a:bodyPr>
          <a:lstStyle/>
          <a:p>
            <a:endParaRPr lang="en-GB" dirty="0"/>
          </a:p>
        </p:txBody>
      </p:sp>
      <p:sp>
        <p:nvSpPr>
          <p:cNvPr id="16" name="TextBox 15">
            <a:extLst>
              <a:ext uri="{FF2B5EF4-FFF2-40B4-BE49-F238E27FC236}">
                <a16:creationId xmlns:a16="http://schemas.microsoft.com/office/drawing/2014/main" id="{B871FA4B-0951-2E56-C069-097030AD370A}"/>
              </a:ext>
            </a:extLst>
          </p:cNvPr>
          <p:cNvSpPr txBox="1"/>
          <p:nvPr/>
        </p:nvSpPr>
        <p:spPr>
          <a:xfrm>
            <a:off x="1065828" y="710747"/>
            <a:ext cx="8817846" cy="1815882"/>
          </a:xfrm>
          <a:prstGeom prst="rect">
            <a:avLst/>
          </a:prstGeom>
          <a:noFill/>
        </p:spPr>
        <p:txBody>
          <a:bodyPr wrap="square" rtlCol="0">
            <a:spAutoFit/>
          </a:bodyPr>
          <a:lstStyle/>
          <a:p>
            <a:r>
              <a:rPr lang="es-ES" sz="2800" dirty="0">
                <a:effectLst/>
              </a:rPr>
              <a:t>La falta de protección causa 3 problemas clave:  </a:t>
            </a:r>
          </a:p>
          <a:p>
            <a:pPr marL="457200" indent="-457200">
              <a:buFont typeface="Arial" panose="020B0604020202020204" pitchFamily="34" charset="0"/>
              <a:buChar char="•"/>
            </a:pPr>
            <a:r>
              <a:rPr lang="es-ES" sz="2800" b="1" dirty="0">
                <a:effectLst/>
              </a:rPr>
              <a:t>Propagación del humo  </a:t>
            </a:r>
          </a:p>
          <a:p>
            <a:pPr marL="457200" indent="-457200">
              <a:buFont typeface="Arial" panose="020B0604020202020204" pitchFamily="34" charset="0"/>
              <a:buChar char="•"/>
            </a:pPr>
            <a:r>
              <a:rPr lang="es-ES" sz="2800" b="1" dirty="0">
                <a:effectLst/>
              </a:rPr>
              <a:t>Propagación de las llamas  </a:t>
            </a:r>
          </a:p>
          <a:p>
            <a:pPr marL="457200" indent="-457200">
              <a:buFont typeface="Arial" panose="020B0604020202020204" pitchFamily="34" charset="0"/>
              <a:buChar char="•"/>
            </a:pPr>
            <a:r>
              <a:rPr lang="es-ES" sz="2800" b="1" dirty="0">
                <a:effectLst/>
              </a:rPr>
              <a:t>Riesgo de colapso estructural</a:t>
            </a:r>
          </a:p>
        </p:txBody>
      </p:sp>
      <p:pic>
        <p:nvPicPr>
          <p:cNvPr id="17" name="Picture 16">
            <a:extLst>
              <a:ext uri="{FF2B5EF4-FFF2-40B4-BE49-F238E27FC236}">
                <a16:creationId xmlns:a16="http://schemas.microsoft.com/office/drawing/2014/main" id="{983C96E6-6718-1A6D-6177-0AB1E79F8B7F}"/>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22922">
            <a:off x="10473281" y="4283485"/>
            <a:ext cx="1460912" cy="964473"/>
          </a:xfrm>
          <a:prstGeom prst="rect">
            <a:avLst/>
          </a:prstGeom>
        </p:spPr>
      </p:pic>
    </p:spTree>
    <p:extLst>
      <p:ext uri="{BB962C8B-B14F-4D97-AF65-F5344CB8AC3E}">
        <p14:creationId xmlns:p14="http://schemas.microsoft.com/office/powerpoint/2010/main" val="3561253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37127-53AC-2B23-616E-2F2E11FFFC13}"/>
              </a:ext>
            </a:extLst>
          </p:cNvPr>
          <p:cNvSpPr>
            <a:spLocks noGrp="1"/>
          </p:cNvSpPr>
          <p:nvPr>
            <p:ph type="title"/>
          </p:nvPr>
        </p:nvSpPr>
        <p:spPr>
          <a:xfrm>
            <a:off x="1065828" y="3429000"/>
            <a:ext cx="10996097" cy="2852737"/>
          </a:xfrm>
        </p:spPr>
        <p:txBody>
          <a:bodyPr>
            <a:normAutofit fontScale="90000"/>
          </a:bodyPr>
          <a:lstStyle/>
          <a:p>
            <a:br>
              <a:rPr lang="en-GB" dirty="0"/>
            </a:br>
            <a:r>
              <a:rPr lang="en-GB" dirty="0"/>
              <a:t>“</a:t>
            </a:r>
            <a:r>
              <a:rPr lang="es-ES" dirty="0"/>
              <a:t>Está bien: el edificio tiene rociadores, no necesitamos protección contra incendios pasiva…”</a:t>
            </a:r>
            <a:br>
              <a:rPr lang="es-ES" dirty="0"/>
            </a:br>
            <a:br>
              <a:rPr lang="en-GB" dirty="0"/>
            </a:br>
            <a:r>
              <a:rPr lang="en-GB" dirty="0"/>
              <a:t>“It’s OK- the building has sprinklers, we don’t need passive fire protection…”</a:t>
            </a:r>
          </a:p>
        </p:txBody>
      </p:sp>
    </p:spTree>
    <p:extLst>
      <p:ext uri="{BB962C8B-B14F-4D97-AF65-F5344CB8AC3E}">
        <p14:creationId xmlns:p14="http://schemas.microsoft.com/office/powerpoint/2010/main" val="1924715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3" name="Title 1">
            <a:extLst>
              <a:ext uri="{FF2B5EF4-FFF2-40B4-BE49-F238E27FC236}">
                <a16:creationId xmlns:a16="http://schemas.microsoft.com/office/drawing/2014/main" id="{3A5D6E2D-5DA5-D452-F6B3-9A22A1888C78}"/>
              </a:ext>
            </a:extLst>
          </p:cNvPr>
          <p:cNvSpPr txBox="1">
            <a:spLocks/>
          </p:cNvSpPr>
          <p:nvPr/>
        </p:nvSpPr>
        <p:spPr>
          <a:xfrm>
            <a:off x="990115" y="0"/>
            <a:ext cx="109902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con protección activa, pero SIN protección pasiva.</a:t>
            </a:r>
            <a:endParaRPr lang="en-GB" dirty="0"/>
          </a:p>
        </p:txBody>
      </p:sp>
      <p:sp>
        <p:nvSpPr>
          <p:cNvPr id="2" name="TextBox 1">
            <a:extLst>
              <a:ext uri="{FF2B5EF4-FFF2-40B4-BE49-F238E27FC236}">
                <a16:creationId xmlns:a16="http://schemas.microsoft.com/office/drawing/2014/main" id="{BE99ED36-E21A-F0C9-1A43-806B00DD8F38}"/>
              </a:ext>
            </a:extLst>
          </p:cNvPr>
          <p:cNvSpPr txBox="1"/>
          <p:nvPr/>
        </p:nvSpPr>
        <p:spPr>
          <a:xfrm>
            <a:off x="990115" y="2205484"/>
            <a:ext cx="6994868" cy="774507"/>
          </a:xfrm>
          <a:prstGeom prst="rect">
            <a:avLst/>
          </a:prstGeom>
          <a:noFill/>
        </p:spPr>
        <p:txBody>
          <a:bodyPr wrap="square" rtlCol="0">
            <a:spAutoFit/>
          </a:bodyPr>
          <a:lstStyle/>
          <a:p>
            <a:pPr>
              <a:lnSpc>
                <a:spcPct val="107000"/>
              </a:lnSpc>
              <a:spcAft>
                <a:spcPts val="800"/>
              </a:spcAft>
            </a:pPr>
            <a:r>
              <a:rPr lang="en-GB" sz="1800" kern="100" dirty="0">
                <a:effectLst/>
                <a:latin typeface="Calibri" panose="020F0502020204030204" pitchFamily="34" charset="0"/>
                <a:ea typeface="DengXian" panose="02010600030101010101" pitchFamily="2" charset="-122"/>
                <a:cs typeface="Arial" panose="020B0604020202020204" pitchFamily="34" charset="0"/>
              </a:rPr>
              <a:t>Ignition (0-5 min):  Flame sparks and a small fire starts </a:t>
            </a:r>
          </a:p>
          <a:p>
            <a:pPr>
              <a:lnSpc>
                <a:spcPct val="107000"/>
              </a:lnSpc>
              <a:spcAft>
                <a:spcPts val="800"/>
              </a:spcAft>
            </a:pP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p:txBody>
      </p:sp>
      <p:pic>
        <p:nvPicPr>
          <p:cNvPr id="5" name="Picture 4">
            <a:extLst>
              <a:ext uri="{FF2B5EF4-FFF2-40B4-BE49-F238E27FC236}">
                <a16:creationId xmlns:a16="http://schemas.microsoft.com/office/drawing/2014/main" id="{E960CDD6-C460-7405-6918-0389086C8D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14" y="2205484"/>
            <a:ext cx="7180265" cy="6019201"/>
          </a:xfrm>
          <a:prstGeom prst="rect">
            <a:avLst/>
          </a:prstGeom>
        </p:spPr>
      </p:pic>
      <p:sp>
        <p:nvSpPr>
          <p:cNvPr id="6" name="Oval 5">
            <a:extLst>
              <a:ext uri="{FF2B5EF4-FFF2-40B4-BE49-F238E27FC236}">
                <a16:creationId xmlns:a16="http://schemas.microsoft.com/office/drawing/2014/main" id="{F0E23AB4-A086-24E8-E802-45DD39351FAB}"/>
              </a:ext>
            </a:extLst>
          </p:cNvPr>
          <p:cNvSpPr/>
          <p:nvPr/>
        </p:nvSpPr>
        <p:spPr>
          <a:xfrm>
            <a:off x="1955493" y="3469675"/>
            <a:ext cx="1099671" cy="120127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74EEC0F-16E0-1A54-0A47-29BF626C307F}"/>
              </a:ext>
            </a:extLst>
          </p:cNvPr>
          <p:cNvSpPr/>
          <p:nvPr/>
        </p:nvSpPr>
        <p:spPr>
          <a:xfrm>
            <a:off x="1689541" y="4951549"/>
            <a:ext cx="1099671" cy="120127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C71D4D3-13F1-9B2C-E05A-26106185A533}"/>
              </a:ext>
            </a:extLst>
          </p:cNvPr>
          <p:cNvSpPr txBox="1"/>
          <p:nvPr/>
        </p:nvSpPr>
        <p:spPr>
          <a:xfrm>
            <a:off x="990115" y="1300954"/>
            <a:ext cx="5846692" cy="1200329"/>
          </a:xfrm>
          <a:prstGeom prst="rect">
            <a:avLst/>
          </a:prstGeom>
          <a:noFill/>
        </p:spPr>
        <p:txBody>
          <a:bodyPr wrap="square">
            <a:spAutoFit/>
          </a:bodyPr>
          <a:lstStyle/>
          <a:p>
            <a:r>
              <a:rPr lang="en-GB" b="1" dirty="0" err="1"/>
              <a:t>Encendido</a:t>
            </a:r>
            <a:r>
              <a:rPr lang="en-GB" b="1" dirty="0"/>
              <a:t> (0-5 min)</a:t>
            </a:r>
          </a:p>
          <a:p>
            <a:endParaRPr lang="en-GB" dirty="0"/>
          </a:p>
          <a:p>
            <a:r>
              <a:rPr lang="en-GB" dirty="0"/>
              <a:t>Un </a:t>
            </a:r>
            <a:r>
              <a:rPr lang="en-GB" dirty="0" err="1"/>
              <a:t>pequeño</a:t>
            </a:r>
            <a:r>
              <a:rPr lang="en-GB" dirty="0"/>
              <a:t> </a:t>
            </a:r>
            <a:r>
              <a:rPr lang="en-GB" dirty="0" err="1"/>
              <a:t>incendio</a:t>
            </a:r>
            <a:r>
              <a:rPr lang="en-GB" dirty="0"/>
              <a:t> </a:t>
            </a:r>
            <a:r>
              <a:rPr lang="en-GB" dirty="0" err="1"/>
              <a:t>en</a:t>
            </a:r>
            <a:r>
              <a:rPr lang="en-GB" dirty="0"/>
              <a:t> </a:t>
            </a:r>
            <a:r>
              <a:rPr lang="en-GB" dirty="0" err="1"/>
              <a:t>una</a:t>
            </a:r>
            <a:r>
              <a:rPr lang="en-GB" dirty="0"/>
              <a:t> </a:t>
            </a:r>
            <a:r>
              <a:rPr lang="en-GB" dirty="0" err="1"/>
              <a:t>habitación</a:t>
            </a:r>
            <a:r>
              <a:rPr lang="en-GB" dirty="0"/>
              <a:t> </a:t>
            </a:r>
            <a:r>
              <a:rPr lang="en-GB" dirty="0" err="1"/>
              <a:t>comienza</a:t>
            </a:r>
            <a:r>
              <a:rPr lang="en-GB" dirty="0"/>
              <a:t>.</a:t>
            </a:r>
          </a:p>
          <a:p>
            <a:endParaRPr lang="en-GB" dirty="0"/>
          </a:p>
        </p:txBody>
      </p:sp>
    </p:spTree>
    <p:extLst>
      <p:ext uri="{BB962C8B-B14F-4D97-AF65-F5344CB8AC3E}">
        <p14:creationId xmlns:p14="http://schemas.microsoft.com/office/powerpoint/2010/main" val="1408706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5535FA-980D-91D3-96B9-7C57F433E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338" y="2126904"/>
            <a:ext cx="7461161" cy="6254675"/>
          </a:xfrm>
          <a:prstGeom prst="rect">
            <a:avLst/>
          </a:prstGeom>
        </p:spPr>
      </p:pic>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2" name="TextBox 1">
            <a:extLst>
              <a:ext uri="{FF2B5EF4-FFF2-40B4-BE49-F238E27FC236}">
                <a16:creationId xmlns:a16="http://schemas.microsoft.com/office/drawing/2014/main" id="{BE99ED36-E21A-F0C9-1A43-806B00DD8F38}"/>
              </a:ext>
            </a:extLst>
          </p:cNvPr>
          <p:cNvSpPr txBox="1"/>
          <p:nvPr/>
        </p:nvSpPr>
        <p:spPr>
          <a:xfrm>
            <a:off x="1039961" y="1507475"/>
            <a:ext cx="10400080" cy="376129"/>
          </a:xfrm>
          <a:prstGeom prst="rect">
            <a:avLst/>
          </a:prstGeom>
          <a:noFill/>
        </p:spPr>
        <p:txBody>
          <a:bodyPr wrap="square" rtlCol="0">
            <a:spAutoFit/>
          </a:bodyPr>
          <a:lstStyle/>
          <a:p>
            <a:pPr>
              <a:lnSpc>
                <a:spcPct val="107000"/>
              </a:lnSpc>
              <a:spcAft>
                <a:spcPts val="800"/>
              </a:spcAft>
            </a:pPr>
            <a:r>
              <a:rPr lang="en-GB" sz="1800" kern="100" dirty="0">
                <a:effectLst/>
                <a:latin typeface="Calibri" panose="020F0502020204030204" pitchFamily="34" charset="0"/>
                <a:ea typeface="DengXian" panose="02010600030101010101" pitchFamily="2" charset="-122"/>
                <a:cs typeface="Arial" panose="020B0604020202020204" pitchFamily="34" charset="0"/>
              </a:rPr>
              <a:t>Detectors sense 60°C rise</a:t>
            </a:r>
            <a:r>
              <a:rPr lang="en-GB" kern="100" dirty="0">
                <a:latin typeface="Calibri" panose="020F0502020204030204" pitchFamily="34" charset="0"/>
                <a:ea typeface="DengXian" panose="02010600030101010101" pitchFamily="2" charset="-122"/>
                <a:cs typeface="Arial" panose="020B0604020202020204" pitchFamily="34" charset="0"/>
              </a:rPr>
              <a:t> and the alarms start.</a:t>
            </a:r>
            <a:r>
              <a:rPr lang="en-GB" sz="1800" kern="100" dirty="0">
                <a:effectLst/>
                <a:latin typeface="Calibri" panose="020F0502020204030204" pitchFamily="34" charset="0"/>
                <a:ea typeface="DengXian" panose="02010600030101010101" pitchFamily="2" charset="-122"/>
                <a:cs typeface="Arial" panose="020B0604020202020204" pitchFamily="34" charset="0"/>
              </a:rPr>
              <a:t> Evacuation begins, but smoke still spreads and rises</a:t>
            </a:r>
            <a:r>
              <a:rPr lang="en-GB" kern="100" dirty="0">
                <a:latin typeface="Calibri" panose="020F0502020204030204" pitchFamily="34" charset="0"/>
                <a:ea typeface="DengXian" panose="02010600030101010101" pitchFamily="2" charset="-122"/>
                <a:cs typeface="Arial" panose="020B0604020202020204" pitchFamily="34" charset="0"/>
              </a:rPr>
              <a: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p:txBody>
      </p:sp>
      <p:grpSp>
        <p:nvGrpSpPr>
          <p:cNvPr id="14" name="Group 13">
            <a:extLst>
              <a:ext uri="{FF2B5EF4-FFF2-40B4-BE49-F238E27FC236}">
                <a16:creationId xmlns:a16="http://schemas.microsoft.com/office/drawing/2014/main" id="{A969C125-0109-771F-078F-67D4A8C36ACF}"/>
              </a:ext>
            </a:extLst>
          </p:cNvPr>
          <p:cNvGrpSpPr/>
          <p:nvPr/>
        </p:nvGrpSpPr>
        <p:grpSpPr>
          <a:xfrm>
            <a:off x="1762760" y="3455405"/>
            <a:ext cx="729000" cy="458280"/>
            <a:chOff x="1762760" y="3455405"/>
            <a:chExt cx="729000" cy="458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20FF3C73-49E2-3E5B-9007-920C74A37C1D}"/>
                    </a:ext>
                  </a:extLst>
                </p14:cNvPr>
                <p14:cNvContentPartPr/>
                <p14:nvPr/>
              </p14:nvContentPartPr>
              <p14:xfrm>
                <a:off x="2336600" y="3597605"/>
                <a:ext cx="155160" cy="197640"/>
              </p14:xfrm>
            </p:contentPart>
          </mc:Choice>
          <mc:Fallback xmlns="">
            <p:pic>
              <p:nvPicPr>
                <p:cNvPr id="10" name="Ink 9">
                  <a:extLst>
                    <a:ext uri="{FF2B5EF4-FFF2-40B4-BE49-F238E27FC236}">
                      <a16:creationId xmlns:a16="http://schemas.microsoft.com/office/drawing/2014/main" id="{20FF3C73-49E2-3E5B-9007-920C74A37C1D}"/>
                    </a:ext>
                  </a:extLst>
                </p:cNvPr>
                <p:cNvPicPr/>
                <p:nvPr/>
              </p:nvPicPr>
              <p:blipFill>
                <a:blip r:embed="rId7"/>
                <a:stretch>
                  <a:fillRect/>
                </a:stretch>
              </p:blipFill>
              <p:spPr>
                <a:xfrm>
                  <a:off x="2327960" y="3588605"/>
                  <a:ext cx="1728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254E2659-406D-C8B7-0B5C-D49898B8990E}"/>
                    </a:ext>
                  </a:extLst>
                </p14:cNvPr>
                <p14:cNvContentPartPr/>
                <p14:nvPr/>
              </p14:nvContentPartPr>
              <p14:xfrm>
                <a:off x="2005040" y="3455405"/>
                <a:ext cx="182520" cy="321840"/>
              </p14:xfrm>
            </p:contentPart>
          </mc:Choice>
          <mc:Fallback xmlns="">
            <p:pic>
              <p:nvPicPr>
                <p:cNvPr id="11" name="Ink 10">
                  <a:extLst>
                    <a:ext uri="{FF2B5EF4-FFF2-40B4-BE49-F238E27FC236}">
                      <a16:creationId xmlns:a16="http://schemas.microsoft.com/office/drawing/2014/main" id="{254E2659-406D-C8B7-0B5C-D49898B8990E}"/>
                    </a:ext>
                  </a:extLst>
                </p:cNvPr>
                <p:cNvPicPr/>
                <p:nvPr/>
              </p:nvPicPr>
              <p:blipFill>
                <a:blip r:embed="rId9"/>
                <a:stretch>
                  <a:fillRect/>
                </a:stretch>
              </p:blipFill>
              <p:spPr>
                <a:xfrm>
                  <a:off x="1996400" y="3446765"/>
                  <a:ext cx="2001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DC6D0837-B068-F869-A82F-52E5C18C19BC}"/>
                    </a:ext>
                  </a:extLst>
                </p14:cNvPr>
                <p14:cNvContentPartPr/>
                <p14:nvPr/>
              </p14:nvContentPartPr>
              <p14:xfrm>
                <a:off x="1762760" y="3735485"/>
                <a:ext cx="245520" cy="178200"/>
              </p14:xfrm>
            </p:contentPart>
          </mc:Choice>
          <mc:Fallback xmlns="">
            <p:pic>
              <p:nvPicPr>
                <p:cNvPr id="13" name="Ink 12">
                  <a:extLst>
                    <a:ext uri="{FF2B5EF4-FFF2-40B4-BE49-F238E27FC236}">
                      <a16:creationId xmlns:a16="http://schemas.microsoft.com/office/drawing/2014/main" id="{DC6D0837-B068-F869-A82F-52E5C18C19BC}"/>
                    </a:ext>
                  </a:extLst>
                </p:cNvPr>
                <p:cNvPicPr/>
                <p:nvPr/>
              </p:nvPicPr>
              <p:blipFill>
                <a:blip r:embed="rId11"/>
                <a:stretch>
                  <a:fillRect/>
                </a:stretch>
              </p:blipFill>
              <p:spPr>
                <a:xfrm>
                  <a:off x="1753760" y="3726845"/>
                  <a:ext cx="263160" cy="195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089C5D0F-13E3-F007-0585-848F3433DFC8}"/>
                  </a:ext>
                </a:extLst>
              </p14:cNvPr>
              <p14:cNvContentPartPr/>
              <p14:nvPr/>
            </p14:nvContentPartPr>
            <p14:xfrm>
              <a:off x="1791920" y="4171445"/>
              <a:ext cx="150480" cy="314640"/>
            </p14:xfrm>
          </p:contentPart>
        </mc:Choice>
        <mc:Fallback xmlns="">
          <p:pic>
            <p:nvPicPr>
              <p:cNvPr id="15" name="Ink 14">
                <a:extLst>
                  <a:ext uri="{FF2B5EF4-FFF2-40B4-BE49-F238E27FC236}">
                    <a16:creationId xmlns:a16="http://schemas.microsoft.com/office/drawing/2014/main" id="{089C5D0F-13E3-F007-0585-848F3433DFC8}"/>
                  </a:ext>
                </a:extLst>
              </p:cNvPr>
              <p:cNvPicPr/>
              <p:nvPr/>
            </p:nvPicPr>
            <p:blipFill>
              <a:blip r:embed="rId13"/>
              <a:stretch>
                <a:fillRect/>
              </a:stretch>
            </p:blipFill>
            <p:spPr>
              <a:xfrm>
                <a:off x="1783280" y="4162445"/>
                <a:ext cx="1681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AA6437FD-1C48-CC2E-731D-B5CF42BA9206}"/>
                  </a:ext>
                </a:extLst>
              </p14:cNvPr>
              <p14:cNvContentPartPr/>
              <p14:nvPr/>
            </p14:nvContentPartPr>
            <p14:xfrm>
              <a:off x="2151560" y="4195205"/>
              <a:ext cx="111960" cy="228240"/>
            </p14:xfrm>
          </p:contentPart>
        </mc:Choice>
        <mc:Fallback xmlns="">
          <p:pic>
            <p:nvPicPr>
              <p:cNvPr id="16" name="Ink 15">
                <a:extLst>
                  <a:ext uri="{FF2B5EF4-FFF2-40B4-BE49-F238E27FC236}">
                    <a16:creationId xmlns:a16="http://schemas.microsoft.com/office/drawing/2014/main" id="{AA6437FD-1C48-CC2E-731D-B5CF42BA9206}"/>
                  </a:ext>
                </a:extLst>
              </p:cNvPr>
              <p:cNvPicPr/>
              <p:nvPr/>
            </p:nvPicPr>
            <p:blipFill>
              <a:blip r:embed="rId15"/>
              <a:stretch>
                <a:fillRect/>
              </a:stretch>
            </p:blipFill>
            <p:spPr>
              <a:xfrm>
                <a:off x="2142560" y="4186205"/>
                <a:ext cx="12960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2C376286-1088-9FE6-56E0-EA693B4813E9}"/>
                  </a:ext>
                </a:extLst>
              </p14:cNvPr>
              <p14:cNvContentPartPr/>
              <p14:nvPr/>
            </p14:nvContentPartPr>
            <p14:xfrm>
              <a:off x="2384480" y="4070645"/>
              <a:ext cx="252720" cy="192960"/>
            </p14:xfrm>
          </p:contentPart>
        </mc:Choice>
        <mc:Fallback xmlns="">
          <p:pic>
            <p:nvPicPr>
              <p:cNvPr id="17" name="Ink 16">
                <a:extLst>
                  <a:ext uri="{FF2B5EF4-FFF2-40B4-BE49-F238E27FC236}">
                    <a16:creationId xmlns:a16="http://schemas.microsoft.com/office/drawing/2014/main" id="{2C376286-1088-9FE6-56E0-EA693B4813E9}"/>
                  </a:ext>
                </a:extLst>
              </p:cNvPr>
              <p:cNvPicPr/>
              <p:nvPr/>
            </p:nvPicPr>
            <p:blipFill>
              <a:blip r:embed="rId17"/>
              <a:stretch>
                <a:fillRect/>
              </a:stretch>
            </p:blipFill>
            <p:spPr>
              <a:xfrm>
                <a:off x="2375840" y="4062005"/>
                <a:ext cx="270360" cy="210600"/>
              </a:xfrm>
              <a:prstGeom prst="rect">
                <a:avLst/>
              </a:prstGeom>
            </p:spPr>
          </p:pic>
        </mc:Fallback>
      </mc:AlternateContent>
      <p:sp>
        <p:nvSpPr>
          <p:cNvPr id="5" name="TextBox 4">
            <a:extLst>
              <a:ext uri="{FF2B5EF4-FFF2-40B4-BE49-F238E27FC236}">
                <a16:creationId xmlns:a16="http://schemas.microsoft.com/office/drawing/2014/main" id="{C3A47B72-FA22-9878-9048-8825E1BD8AF1}"/>
              </a:ext>
            </a:extLst>
          </p:cNvPr>
          <p:cNvSpPr txBox="1"/>
          <p:nvPr/>
        </p:nvSpPr>
        <p:spPr>
          <a:xfrm>
            <a:off x="1039961" y="197531"/>
            <a:ext cx="10709723" cy="923330"/>
          </a:xfrm>
          <a:prstGeom prst="rect">
            <a:avLst/>
          </a:prstGeom>
          <a:noFill/>
        </p:spPr>
        <p:txBody>
          <a:bodyPr wrap="square">
            <a:spAutoFit/>
          </a:bodyPr>
          <a:lstStyle/>
          <a:p>
            <a:r>
              <a:rPr lang="en-GB" b="1" dirty="0" err="1"/>
              <a:t>Encendido</a:t>
            </a:r>
            <a:r>
              <a:rPr lang="en-GB" b="1" dirty="0"/>
              <a:t> (0-5 min)</a:t>
            </a:r>
          </a:p>
          <a:p>
            <a:r>
              <a:rPr lang="en-GB" dirty="0"/>
              <a:t>Los </a:t>
            </a:r>
            <a:r>
              <a:rPr lang="en-GB" dirty="0" err="1"/>
              <a:t>detectores</a:t>
            </a:r>
            <a:r>
              <a:rPr lang="en-GB" dirty="0"/>
              <a:t> </a:t>
            </a:r>
            <a:r>
              <a:rPr lang="en-GB" dirty="0" err="1"/>
              <a:t>perciben</a:t>
            </a:r>
            <a:r>
              <a:rPr lang="en-GB" dirty="0"/>
              <a:t> un </a:t>
            </a:r>
            <a:r>
              <a:rPr lang="en-GB" dirty="0" err="1"/>
              <a:t>aumento</a:t>
            </a:r>
            <a:r>
              <a:rPr lang="en-GB" dirty="0"/>
              <a:t> de 60 °C y las </a:t>
            </a:r>
            <a:r>
              <a:rPr lang="en-GB" dirty="0" err="1"/>
              <a:t>alarmas</a:t>
            </a:r>
            <a:r>
              <a:rPr lang="en-GB" dirty="0"/>
              <a:t> se </a:t>
            </a:r>
            <a:r>
              <a:rPr lang="en-GB" dirty="0" err="1"/>
              <a:t>activan</a:t>
            </a:r>
            <a:r>
              <a:rPr lang="en-GB" dirty="0"/>
              <a:t>. La </a:t>
            </a:r>
            <a:r>
              <a:rPr lang="en-GB" dirty="0" err="1"/>
              <a:t>evacuación</a:t>
            </a:r>
            <a:r>
              <a:rPr lang="en-GB" dirty="0"/>
              <a:t> </a:t>
            </a:r>
            <a:r>
              <a:rPr lang="en-GB" dirty="0" err="1"/>
              <a:t>comienza</a:t>
            </a:r>
            <a:r>
              <a:rPr lang="en-GB" dirty="0"/>
              <a:t>, </a:t>
            </a:r>
            <a:r>
              <a:rPr lang="en-GB" dirty="0" err="1"/>
              <a:t>pero</a:t>
            </a:r>
            <a:r>
              <a:rPr lang="en-GB" dirty="0"/>
              <a:t> </a:t>
            </a:r>
            <a:r>
              <a:rPr lang="en-GB" dirty="0" err="1"/>
              <a:t>el</a:t>
            </a:r>
            <a:r>
              <a:rPr lang="en-GB" dirty="0"/>
              <a:t> </a:t>
            </a:r>
            <a:r>
              <a:rPr lang="en-GB" dirty="0" err="1"/>
              <a:t>humo</a:t>
            </a:r>
            <a:r>
              <a:rPr lang="en-GB" dirty="0"/>
              <a:t> </a:t>
            </a:r>
            <a:r>
              <a:rPr lang="en-GB" dirty="0" err="1"/>
              <a:t>aún</a:t>
            </a:r>
            <a:r>
              <a:rPr lang="en-GB" dirty="0"/>
              <a:t> se </a:t>
            </a:r>
            <a:r>
              <a:rPr lang="en-GB" dirty="0" err="1"/>
              <a:t>propaga</a:t>
            </a:r>
            <a:r>
              <a:rPr lang="en-GB" dirty="0"/>
              <a:t> y </a:t>
            </a:r>
            <a:r>
              <a:rPr lang="en-GB" dirty="0" err="1"/>
              <a:t>asciende</a:t>
            </a:r>
            <a:r>
              <a:rPr lang="en-GB" dirty="0"/>
              <a:t>.</a:t>
            </a:r>
          </a:p>
        </p:txBody>
      </p:sp>
      <p:pic>
        <p:nvPicPr>
          <p:cNvPr id="6" name="Picture 5">
            <a:extLst>
              <a:ext uri="{FF2B5EF4-FFF2-40B4-BE49-F238E27FC236}">
                <a16:creationId xmlns:a16="http://schemas.microsoft.com/office/drawing/2014/main" id="{41B51566-8F75-7ED1-AD77-A7AAE05D2650}"/>
              </a:ext>
            </a:extLst>
          </p:cNvPr>
          <p:cNvPicPr>
            <a:picLocks noChangeAspect="1"/>
          </p:cNvPicPr>
          <p:nvPr/>
        </p:nvPicPr>
        <p:blipFill rotWithShape="1">
          <a:blip r:embed="rId18">
            <a:extLst>
              <a:ext uri="{28A0092B-C50C-407E-A947-70E740481C1C}">
                <a14:useLocalDpi xmlns:a14="http://schemas.microsoft.com/office/drawing/2010/main" val="0"/>
              </a:ext>
            </a:extLst>
          </a:blip>
          <a:srcRect l="69124" t="83195" r="9538"/>
          <a:stretch/>
        </p:blipFill>
        <p:spPr>
          <a:xfrm rot="21083639">
            <a:off x="10525571" y="3981524"/>
            <a:ext cx="1460912" cy="964473"/>
          </a:xfrm>
          <a:prstGeom prst="rect">
            <a:avLst/>
          </a:prstGeom>
        </p:spPr>
      </p:pic>
      <p:pic>
        <p:nvPicPr>
          <p:cNvPr id="7" name="Picture 6">
            <a:extLst>
              <a:ext uri="{FF2B5EF4-FFF2-40B4-BE49-F238E27FC236}">
                <a16:creationId xmlns:a16="http://schemas.microsoft.com/office/drawing/2014/main" id="{1D81FFCF-DD0C-1016-2229-38240664A27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pic>
        <p:nvPicPr>
          <p:cNvPr id="12" name="Picture 11">
            <a:extLst>
              <a:ext uri="{FF2B5EF4-FFF2-40B4-BE49-F238E27FC236}">
                <a16:creationId xmlns:a16="http://schemas.microsoft.com/office/drawing/2014/main" id="{6C39CC00-56EB-5415-FF2F-4472A14DA594}"/>
              </a:ext>
            </a:extLst>
          </p:cNvPr>
          <p:cNvPicPr>
            <a:picLocks noChangeAspect="1"/>
          </p:cNvPicPr>
          <p:nvPr/>
        </p:nvPicPr>
        <p:blipFill rotWithShape="1">
          <a:blip r:embed="rId18">
            <a:extLst>
              <a:ext uri="{28A0092B-C50C-407E-A947-70E740481C1C}">
                <a14:useLocalDpi xmlns:a14="http://schemas.microsoft.com/office/drawing/2010/main" val="0"/>
              </a:ext>
            </a:extLst>
          </a:blip>
          <a:srcRect l="69124" t="83195" r="9538"/>
          <a:stretch/>
        </p:blipFill>
        <p:spPr>
          <a:xfrm rot="21083639">
            <a:off x="10594549" y="4213993"/>
            <a:ext cx="1460912" cy="964473"/>
          </a:xfrm>
          <a:prstGeom prst="rect">
            <a:avLst/>
          </a:prstGeom>
        </p:spPr>
      </p:pic>
    </p:spTree>
    <p:extLst>
      <p:ext uri="{BB962C8B-B14F-4D97-AF65-F5344CB8AC3E}">
        <p14:creationId xmlns:p14="http://schemas.microsoft.com/office/powerpoint/2010/main" val="234482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1E18-E765-6104-DA1B-CC4BEC29C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675" y="2190142"/>
            <a:ext cx="7222252" cy="6054399"/>
          </a:xfrm>
          <a:prstGeom prst="rect">
            <a:avLst/>
          </a:prstGeom>
        </p:spPr>
      </p:pic>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3" name="Title 1">
            <a:extLst>
              <a:ext uri="{FF2B5EF4-FFF2-40B4-BE49-F238E27FC236}">
                <a16:creationId xmlns:a16="http://schemas.microsoft.com/office/drawing/2014/main" id="{3A5D6E2D-5DA5-D452-F6B3-9A22A1888C78}"/>
              </a:ext>
            </a:extLst>
          </p:cNvPr>
          <p:cNvSpPr txBox="1">
            <a:spLocks/>
          </p:cNvSpPr>
          <p:nvPr/>
        </p:nvSpPr>
        <p:spPr>
          <a:xfrm>
            <a:off x="955168" y="0"/>
            <a:ext cx="111051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2" name="TextBox 1">
            <a:extLst>
              <a:ext uri="{FF2B5EF4-FFF2-40B4-BE49-F238E27FC236}">
                <a16:creationId xmlns:a16="http://schemas.microsoft.com/office/drawing/2014/main" id="{BE99ED36-E21A-F0C9-1A43-806B00DD8F38}"/>
              </a:ext>
            </a:extLst>
          </p:cNvPr>
          <p:cNvSpPr txBox="1"/>
          <p:nvPr/>
        </p:nvSpPr>
        <p:spPr>
          <a:xfrm>
            <a:off x="7076407" y="701098"/>
            <a:ext cx="5137300" cy="1171924"/>
          </a:xfrm>
          <a:prstGeom prst="rect">
            <a:avLst/>
          </a:prstGeom>
          <a:noFill/>
        </p:spPr>
        <p:txBody>
          <a:bodyPr wrap="square" rtlCol="0">
            <a:spAutoFit/>
          </a:bodyPr>
          <a:lstStyle/>
          <a:p>
            <a:pPr>
              <a:lnSpc>
                <a:spcPct val="107000"/>
              </a:lnSpc>
              <a:spcAft>
                <a:spcPts val="800"/>
              </a:spcAft>
            </a:pPr>
            <a:r>
              <a:rPr lang="en-GB" sz="1500" kern="100" dirty="0">
                <a:effectLst/>
                <a:latin typeface="Calibri" panose="020F0502020204030204" pitchFamily="34" charset="0"/>
                <a:ea typeface="DengXian" panose="02010600030101010101" pitchFamily="2" charset="-122"/>
                <a:cs typeface="Arial" panose="020B0604020202020204" pitchFamily="34" charset="0"/>
              </a:rPr>
              <a:t>If the fire is small, and located near the sprinklers- the fire will be put out by the sprinklers. </a:t>
            </a:r>
            <a:r>
              <a:rPr lang="en-GB" sz="1500" kern="100" dirty="0">
                <a:latin typeface="Calibri" panose="020F0502020204030204" pitchFamily="34" charset="0"/>
                <a:ea typeface="DengXian" panose="02010600030101010101" pitchFamily="2" charset="-122"/>
                <a:cs typeface="Arial" panose="020B0604020202020204" pitchFamily="34" charset="0"/>
              </a:rPr>
              <a:t>W</a:t>
            </a:r>
            <a:r>
              <a:rPr lang="en-GB" sz="1500" dirty="0">
                <a:effectLst/>
                <a:latin typeface="Calibri" panose="020F0502020204030204" pitchFamily="34" charset="0"/>
                <a:ea typeface="DengXian" panose="02010600030101010101" pitchFamily="2" charset="-122"/>
                <a:cs typeface="Arial" panose="020B0604020202020204" pitchFamily="34" charset="0"/>
              </a:rPr>
              <a:t>ater mist also  aerosolizes smoke, aiding smoke spread</a:t>
            </a:r>
            <a:endParaRPr lang="en-GB" sz="1500" kern="100" dirty="0">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r>
              <a:rPr lang="en-GB" sz="1500" kern="100" dirty="0">
                <a:effectLst/>
                <a:latin typeface="Calibri" panose="020F0502020204030204" pitchFamily="34" charset="0"/>
                <a:ea typeface="DengXian" panose="02010600030101010101" pitchFamily="2" charset="-122"/>
                <a:cs typeface="Arial" panose="020B0604020202020204" pitchFamily="34" charset="0"/>
              </a:rPr>
              <a:t>……But what if the fire is large, or in an inconvenient location?</a:t>
            </a:r>
          </a:p>
        </p:txBody>
      </p:sp>
      <p:grpSp>
        <p:nvGrpSpPr>
          <p:cNvPr id="14" name="Group 13">
            <a:extLst>
              <a:ext uri="{FF2B5EF4-FFF2-40B4-BE49-F238E27FC236}">
                <a16:creationId xmlns:a16="http://schemas.microsoft.com/office/drawing/2014/main" id="{A969C125-0109-771F-078F-67D4A8C36ACF}"/>
              </a:ext>
            </a:extLst>
          </p:cNvPr>
          <p:cNvGrpSpPr/>
          <p:nvPr/>
        </p:nvGrpSpPr>
        <p:grpSpPr>
          <a:xfrm>
            <a:off x="1762760" y="3455405"/>
            <a:ext cx="729000" cy="458280"/>
            <a:chOff x="1762760" y="3455405"/>
            <a:chExt cx="729000" cy="458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20FF3C73-49E2-3E5B-9007-920C74A37C1D}"/>
                    </a:ext>
                  </a:extLst>
                </p14:cNvPr>
                <p14:cNvContentPartPr/>
                <p14:nvPr/>
              </p14:nvContentPartPr>
              <p14:xfrm>
                <a:off x="2336600" y="3597605"/>
                <a:ext cx="155160" cy="197640"/>
              </p14:xfrm>
            </p:contentPart>
          </mc:Choice>
          <mc:Fallback xmlns="">
            <p:pic>
              <p:nvPicPr>
                <p:cNvPr id="10" name="Ink 9">
                  <a:extLst>
                    <a:ext uri="{FF2B5EF4-FFF2-40B4-BE49-F238E27FC236}">
                      <a16:creationId xmlns:a16="http://schemas.microsoft.com/office/drawing/2014/main" id="{20FF3C73-49E2-3E5B-9007-920C74A37C1D}"/>
                    </a:ext>
                  </a:extLst>
                </p:cNvPr>
                <p:cNvPicPr/>
                <p:nvPr/>
              </p:nvPicPr>
              <p:blipFill>
                <a:blip r:embed="rId7"/>
                <a:stretch>
                  <a:fillRect/>
                </a:stretch>
              </p:blipFill>
              <p:spPr>
                <a:xfrm>
                  <a:off x="2327579" y="3588605"/>
                  <a:ext cx="172841"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254E2659-406D-C8B7-0B5C-D49898B8990E}"/>
                    </a:ext>
                  </a:extLst>
                </p14:cNvPr>
                <p14:cNvContentPartPr/>
                <p14:nvPr/>
              </p14:nvContentPartPr>
              <p14:xfrm>
                <a:off x="2005040" y="3455405"/>
                <a:ext cx="182520" cy="321840"/>
              </p14:xfrm>
            </p:contentPart>
          </mc:Choice>
          <mc:Fallback xmlns="">
            <p:pic>
              <p:nvPicPr>
                <p:cNvPr id="11" name="Ink 10">
                  <a:extLst>
                    <a:ext uri="{FF2B5EF4-FFF2-40B4-BE49-F238E27FC236}">
                      <a16:creationId xmlns:a16="http://schemas.microsoft.com/office/drawing/2014/main" id="{254E2659-406D-C8B7-0B5C-D49898B8990E}"/>
                    </a:ext>
                  </a:extLst>
                </p:cNvPr>
                <p:cNvPicPr/>
                <p:nvPr/>
              </p:nvPicPr>
              <p:blipFill>
                <a:blip r:embed="rId9"/>
                <a:stretch>
                  <a:fillRect/>
                </a:stretch>
              </p:blipFill>
              <p:spPr>
                <a:xfrm>
                  <a:off x="1996022" y="3446405"/>
                  <a:ext cx="200195"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DC6D0837-B068-F869-A82F-52E5C18C19BC}"/>
                    </a:ext>
                  </a:extLst>
                </p14:cNvPr>
                <p14:cNvContentPartPr/>
                <p14:nvPr/>
              </p14:nvContentPartPr>
              <p14:xfrm>
                <a:off x="1762760" y="3735485"/>
                <a:ext cx="245520" cy="178200"/>
              </p14:xfrm>
            </p:contentPart>
          </mc:Choice>
          <mc:Fallback xmlns="">
            <p:pic>
              <p:nvPicPr>
                <p:cNvPr id="13" name="Ink 12">
                  <a:extLst>
                    <a:ext uri="{FF2B5EF4-FFF2-40B4-BE49-F238E27FC236}">
                      <a16:creationId xmlns:a16="http://schemas.microsoft.com/office/drawing/2014/main" id="{DC6D0837-B068-F869-A82F-52E5C18C19BC}"/>
                    </a:ext>
                  </a:extLst>
                </p:cNvPr>
                <p:cNvPicPr/>
                <p:nvPr/>
              </p:nvPicPr>
              <p:blipFill>
                <a:blip r:embed="rId11"/>
                <a:stretch>
                  <a:fillRect/>
                </a:stretch>
              </p:blipFill>
              <p:spPr>
                <a:xfrm>
                  <a:off x="1753760" y="3726467"/>
                  <a:ext cx="263160" cy="19587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089C5D0F-13E3-F007-0585-848F3433DFC8}"/>
                  </a:ext>
                </a:extLst>
              </p14:cNvPr>
              <p14:cNvContentPartPr/>
              <p14:nvPr/>
            </p14:nvContentPartPr>
            <p14:xfrm>
              <a:off x="1791920" y="4171445"/>
              <a:ext cx="150480" cy="314640"/>
            </p14:xfrm>
          </p:contentPart>
        </mc:Choice>
        <mc:Fallback xmlns="">
          <p:pic>
            <p:nvPicPr>
              <p:cNvPr id="15" name="Ink 14">
                <a:extLst>
                  <a:ext uri="{FF2B5EF4-FFF2-40B4-BE49-F238E27FC236}">
                    <a16:creationId xmlns:a16="http://schemas.microsoft.com/office/drawing/2014/main" id="{089C5D0F-13E3-F007-0585-848F3433DFC8}"/>
                  </a:ext>
                </a:extLst>
              </p:cNvPr>
              <p:cNvPicPr/>
              <p:nvPr/>
            </p:nvPicPr>
            <p:blipFill>
              <a:blip r:embed="rId13"/>
              <a:stretch>
                <a:fillRect/>
              </a:stretch>
            </p:blipFill>
            <p:spPr>
              <a:xfrm>
                <a:off x="1782920" y="4162445"/>
                <a:ext cx="1681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AA6437FD-1C48-CC2E-731D-B5CF42BA9206}"/>
                  </a:ext>
                </a:extLst>
              </p14:cNvPr>
              <p14:cNvContentPartPr/>
              <p14:nvPr/>
            </p14:nvContentPartPr>
            <p14:xfrm>
              <a:off x="2151560" y="4195205"/>
              <a:ext cx="111960" cy="228240"/>
            </p14:xfrm>
          </p:contentPart>
        </mc:Choice>
        <mc:Fallback xmlns="">
          <p:pic>
            <p:nvPicPr>
              <p:cNvPr id="16" name="Ink 15">
                <a:extLst>
                  <a:ext uri="{FF2B5EF4-FFF2-40B4-BE49-F238E27FC236}">
                    <a16:creationId xmlns:a16="http://schemas.microsoft.com/office/drawing/2014/main" id="{AA6437FD-1C48-CC2E-731D-B5CF42BA9206}"/>
                  </a:ext>
                </a:extLst>
              </p:cNvPr>
              <p:cNvPicPr/>
              <p:nvPr/>
            </p:nvPicPr>
            <p:blipFill>
              <a:blip r:embed="rId15"/>
              <a:stretch>
                <a:fillRect/>
              </a:stretch>
            </p:blipFill>
            <p:spPr>
              <a:xfrm>
                <a:off x="2142560" y="4186205"/>
                <a:ext cx="12960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2C376286-1088-9FE6-56E0-EA693B4813E9}"/>
                  </a:ext>
                </a:extLst>
              </p14:cNvPr>
              <p14:cNvContentPartPr/>
              <p14:nvPr/>
            </p14:nvContentPartPr>
            <p14:xfrm>
              <a:off x="2384480" y="4070645"/>
              <a:ext cx="252720" cy="192960"/>
            </p14:xfrm>
          </p:contentPart>
        </mc:Choice>
        <mc:Fallback xmlns="">
          <p:pic>
            <p:nvPicPr>
              <p:cNvPr id="17" name="Ink 16">
                <a:extLst>
                  <a:ext uri="{FF2B5EF4-FFF2-40B4-BE49-F238E27FC236}">
                    <a16:creationId xmlns:a16="http://schemas.microsoft.com/office/drawing/2014/main" id="{2C376286-1088-9FE6-56E0-EA693B4813E9}"/>
                  </a:ext>
                </a:extLst>
              </p:cNvPr>
              <p:cNvPicPr/>
              <p:nvPr/>
            </p:nvPicPr>
            <p:blipFill>
              <a:blip r:embed="rId17"/>
              <a:stretch>
                <a:fillRect/>
              </a:stretch>
            </p:blipFill>
            <p:spPr>
              <a:xfrm>
                <a:off x="2375480" y="4061645"/>
                <a:ext cx="270360" cy="210600"/>
              </a:xfrm>
              <a:prstGeom prst="rect">
                <a:avLst/>
              </a:prstGeom>
            </p:spPr>
          </p:pic>
        </mc:Fallback>
      </mc:AlternateContent>
      <p:pic>
        <p:nvPicPr>
          <p:cNvPr id="6" name="Picture 5">
            <a:extLst>
              <a:ext uri="{FF2B5EF4-FFF2-40B4-BE49-F238E27FC236}">
                <a16:creationId xmlns:a16="http://schemas.microsoft.com/office/drawing/2014/main" id="{55AB1739-61F0-1C9F-7378-7224ECD78A6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sp>
        <p:nvSpPr>
          <p:cNvPr id="7" name="TextBox 6">
            <a:extLst>
              <a:ext uri="{FF2B5EF4-FFF2-40B4-BE49-F238E27FC236}">
                <a16:creationId xmlns:a16="http://schemas.microsoft.com/office/drawing/2014/main" id="{A685B9C6-9293-A3F2-F298-45950E0A31C7}"/>
              </a:ext>
            </a:extLst>
          </p:cNvPr>
          <p:cNvSpPr txBox="1"/>
          <p:nvPr/>
        </p:nvSpPr>
        <p:spPr>
          <a:xfrm>
            <a:off x="1042532" y="582692"/>
            <a:ext cx="6033875" cy="1754326"/>
          </a:xfrm>
          <a:prstGeom prst="rect">
            <a:avLst/>
          </a:prstGeom>
          <a:noFill/>
        </p:spPr>
        <p:txBody>
          <a:bodyPr wrap="square">
            <a:spAutoFit/>
          </a:bodyPr>
          <a:lstStyle/>
          <a:p>
            <a:r>
              <a:rPr lang="en-GB" dirty="0"/>
              <a:t>Si </a:t>
            </a:r>
            <a:r>
              <a:rPr lang="en-GB" dirty="0" err="1"/>
              <a:t>el</a:t>
            </a:r>
            <a:r>
              <a:rPr lang="en-GB" dirty="0"/>
              <a:t> </a:t>
            </a:r>
            <a:r>
              <a:rPr lang="en-GB" dirty="0" err="1"/>
              <a:t>fuego</a:t>
            </a:r>
            <a:r>
              <a:rPr lang="en-GB" dirty="0"/>
              <a:t> es </a:t>
            </a:r>
            <a:r>
              <a:rPr lang="en-GB" dirty="0" err="1"/>
              <a:t>pequeño</a:t>
            </a:r>
            <a:r>
              <a:rPr lang="en-GB" dirty="0"/>
              <a:t> y </a:t>
            </a:r>
            <a:r>
              <a:rPr lang="en-GB" dirty="0" err="1"/>
              <a:t>está</a:t>
            </a:r>
            <a:r>
              <a:rPr lang="en-GB" dirty="0"/>
              <a:t> </a:t>
            </a:r>
            <a:r>
              <a:rPr lang="en-GB" dirty="0" err="1"/>
              <a:t>ubicado</a:t>
            </a:r>
            <a:r>
              <a:rPr lang="en-GB" dirty="0"/>
              <a:t> </a:t>
            </a:r>
            <a:r>
              <a:rPr lang="en-GB" dirty="0" err="1"/>
              <a:t>cerca</a:t>
            </a:r>
            <a:r>
              <a:rPr lang="en-GB" dirty="0"/>
              <a:t> de </a:t>
            </a:r>
            <a:r>
              <a:rPr lang="en-GB" dirty="0" err="1"/>
              <a:t>los</a:t>
            </a:r>
            <a:r>
              <a:rPr lang="en-GB" dirty="0"/>
              <a:t> </a:t>
            </a:r>
            <a:r>
              <a:rPr lang="en-GB" dirty="0" err="1"/>
              <a:t>rociadores</a:t>
            </a:r>
            <a:r>
              <a:rPr lang="en-GB" dirty="0"/>
              <a:t>, </a:t>
            </a:r>
            <a:r>
              <a:rPr lang="en-GB" dirty="0" err="1"/>
              <a:t>será</a:t>
            </a:r>
            <a:r>
              <a:rPr lang="en-GB" dirty="0"/>
              <a:t> </a:t>
            </a:r>
            <a:r>
              <a:rPr lang="en-GB" dirty="0" err="1"/>
              <a:t>apagado</a:t>
            </a:r>
            <a:r>
              <a:rPr lang="en-GB" dirty="0"/>
              <a:t> </a:t>
            </a:r>
            <a:r>
              <a:rPr lang="en-GB" dirty="0" err="1"/>
              <a:t>por</a:t>
            </a:r>
            <a:r>
              <a:rPr lang="en-GB" dirty="0"/>
              <a:t> </a:t>
            </a:r>
            <a:r>
              <a:rPr lang="en-GB" dirty="0" err="1"/>
              <a:t>estos</a:t>
            </a:r>
            <a:r>
              <a:rPr lang="en-GB" dirty="0"/>
              <a:t>. La </a:t>
            </a:r>
            <a:r>
              <a:rPr lang="en-GB" dirty="0" err="1"/>
              <a:t>niebla</a:t>
            </a:r>
            <a:r>
              <a:rPr lang="en-GB" dirty="0"/>
              <a:t> de </a:t>
            </a:r>
            <a:r>
              <a:rPr lang="en-GB" dirty="0" err="1"/>
              <a:t>agua</a:t>
            </a:r>
            <a:r>
              <a:rPr lang="en-GB" dirty="0"/>
              <a:t> </a:t>
            </a:r>
            <a:r>
              <a:rPr lang="en-GB" dirty="0" err="1"/>
              <a:t>también</a:t>
            </a:r>
            <a:r>
              <a:rPr lang="en-GB" dirty="0"/>
              <a:t> </a:t>
            </a:r>
            <a:r>
              <a:rPr lang="en-GB" dirty="0" err="1"/>
              <a:t>aerosoliza</a:t>
            </a:r>
            <a:r>
              <a:rPr lang="en-GB" dirty="0"/>
              <a:t> </a:t>
            </a:r>
            <a:r>
              <a:rPr lang="en-GB" dirty="0" err="1"/>
              <a:t>el</a:t>
            </a:r>
            <a:r>
              <a:rPr lang="en-GB" dirty="0"/>
              <a:t> </a:t>
            </a:r>
            <a:r>
              <a:rPr lang="en-GB" dirty="0" err="1"/>
              <a:t>humo</a:t>
            </a:r>
            <a:r>
              <a:rPr lang="en-GB" dirty="0"/>
              <a:t>, </a:t>
            </a:r>
            <a:r>
              <a:rPr lang="en-GB" dirty="0" err="1"/>
              <a:t>facilitando</a:t>
            </a:r>
            <a:r>
              <a:rPr lang="en-GB" dirty="0"/>
              <a:t> </a:t>
            </a:r>
            <a:r>
              <a:rPr lang="en-GB" dirty="0" err="1"/>
              <a:t>su</a:t>
            </a:r>
            <a:r>
              <a:rPr lang="en-GB" dirty="0"/>
              <a:t> </a:t>
            </a:r>
            <a:r>
              <a:rPr lang="en-GB" dirty="0" err="1"/>
              <a:t>propagación</a:t>
            </a:r>
            <a:r>
              <a:rPr lang="en-GB" dirty="0"/>
              <a:t>.</a:t>
            </a:r>
          </a:p>
          <a:p>
            <a:endParaRPr lang="en-GB" dirty="0"/>
          </a:p>
          <a:p>
            <a:r>
              <a:rPr lang="en-GB" dirty="0"/>
              <a:t>……Pero ¿</a:t>
            </a:r>
            <a:r>
              <a:rPr lang="en-GB" dirty="0" err="1"/>
              <a:t>qué</a:t>
            </a:r>
            <a:r>
              <a:rPr lang="en-GB" dirty="0"/>
              <a:t> </a:t>
            </a:r>
            <a:r>
              <a:rPr lang="en-GB" dirty="0" err="1"/>
              <a:t>pasa</a:t>
            </a:r>
            <a:r>
              <a:rPr lang="en-GB" dirty="0"/>
              <a:t> </a:t>
            </a:r>
            <a:r>
              <a:rPr lang="en-GB" dirty="0" err="1"/>
              <a:t>si</a:t>
            </a:r>
            <a:r>
              <a:rPr lang="en-GB" dirty="0"/>
              <a:t> </a:t>
            </a:r>
            <a:r>
              <a:rPr lang="en-GB" dirty="0" err="1"/>
              <a:t>el</a:t>
            </a:r>
            <a:r>
              <a:rPr lang="en-GB" dirty="0"/>
              <a:t> </a:t>
            </a:r>
            <a:r>
              <a:rPr lang="en-GB" dirty="0" err="1"/>
              <a:t>fuego</a:t>
            </a:r>
            <a:r>
              <a:rPr lang="en-GB" dirty="0"/>
              <a:t> es </a:t>
            </a:r>
            <a:r>
              <a:rPr lang="en-GB" dirty="0" err="1"/>
              <a:t>grande</a:t>
            </a:r>
            <a:r>
              <a:rPr lang="en-GB" dirty="0"/>
              <a:t> o </a:t>
            </a:r>
            <a:r>
              <a:rPr lang="en-GB" dirty="0" err="1"/>
              <a:t>está</a:t>
            </a:r>
            <a:r>
              <a:rPr lang="en-GB" dirty="0"/>
              <a:t> </a:t>
            </a:r>
            <a:r>
              <a:rPr lang="en-GB" dirty="0" err="1"/>
              <a:t>en</a:t>
            </a:r>
            <a:r>
              <a:rPr lang="en-GB" dirty="0"/>
              <a:t> </a:t>
            </a:r>
            <a:r>
              <a:rPr lang="en-GB" dirty="0" err="1"/>
              <a:t>una</a:t>
            </a:r>
            <a:r>
              <a:rPr lang="en-GB" dirty="0"/>
              <a:t> </a:t>
            </a:r>
            <a:r>
              <a:rPr lang="en-GB" dirty="0" err="1"/>
              <a:t>ubicación</a:t>
            </a:r>
            <a:r>
              <a:rPr lang="en-GB" dirty="0"/>
              <a:t> </a:t>
            </a:r>
            <a:r>
              <a:rPr lang="en-GB" dirty="0" err="1"/>
              <a:t>inconveniente</a:t>
            </a:r>
            <a:r>
              <a:rPr lang="en-GB" dirty="0"/>
              <a:t>?</a:t>
            </a:r>
          </a:p>
        </p:txBody>
      </p:sp>
      <p:pic>
        <p:nvPicPr>
          <p:cNvPr id="8" name="Picture 7">
            <a:extLst>
              <a:ext uri="{FF2B5EF4-FFF2-40B4-BE49-F238E27FC236}">
                <a16:creationId xmlns:a16="http://schemas.microsoft.com/office/drawing/2014/main" id="{B7C04473-CC44-EE63-CC6B-72BD9D52CC27}"/>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10535519" y="4188709"/>
            <a:ext cx="1460912" cy="964473"/>
          </a:xfrm>
          <a:prstGeom prst="rect">
            <a:avLst/>
          </a:prstGeom>
        </p:spPr>
      </p:pic>
      <p:pic>
        <p:nvPicPr>
          <p:cNvPr id="4" name="Picture 3">
            <a:extLst>
              <a:ext uri="{FF2B5EF4-FFF2-40B4-BE49-F238E27FC236}">
                <a16:creationId xmlns:a16="http://schemas.microsoft.com/office/drawing/2014/main" id="{DB5E7173-1CFB-73E5-10B1-C25D0EFC4A10}"/>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9662633" y="4432640"/>
            <a:ext cx="1460912" cy="964473"/>
          </a:xfrm>
          <a:prstGeom prst="rect">
            <a:avLst/>
          </a:prstGeom>
        </p:spPr>
      </p:pic>
      <p:pic>
        <p:nvPicPr>
          <p:cNvPr id="12" name="Picture 11">
            <a:extLst>
              <a:ext uri="{FF2B5EF4-FFF2-40B4-BE49-F238E27FC236}">
                <a16:creationId xmlns:a16="http://schemas.microsoft.com/office/drawing/2014/main" id="{FB56C12F-8F56-03AE-127D-037EF751C93E}"/>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8698529" y="4527320"/>
            <a:ext cx="1460912" cy="964473"/>
          </a:xfrm>
          <a:prstGeom prst="rect">
            <a:avLst/>
          </a:prstGeom>
        </p:spPr>
      </p:pic>
      <p:pic>
        <p:nvPicPr>
          <p:cNvPr id="18" name="Picture 17">
            <a:extLst>
              <a:ext uri="{FF2B5EF4-FFF2-40B4-BE49-F238E27FC236}">
                <a16:creationId xmlns:a16="http://schemas.microsoft.com/office/drawing/2014/main" id="{5830BA09-183B-BB6C-5946-BC20E17DBDCB}"/>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7924264" y="4664608"/>
            <a:ext cx="1460912" cy="964473"/>
          </a:xfrm>
          <a:prstGeom prst="rect">
            <a:avLst/>
          </a:prstGeom>
        </p:spPr>
      </p:pic>
      <p:pic>
        <p:nvPicPr>
          <p:cNvPr id="19" name="Picture 18">
            <a:extLst>
              <a:ext uri="{FF2B5EF4-FFF2-40B4-BE49-F238E27FC236}">
                <a16:creationId xmlns:a16="http://schemas.microsoft.com/office/drawing/2014/main" id="{7CCFF339-A16B-3787-3743-E41AE95A74D4}"/>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2536565" y="4365433"/>
            <a:ext cx="1460912" cy="964473"/>
          </a:xfrm>
          <a:prstGeom prst="rect">
            <a:avLst/>
          </a:prstGeom>
        </p:spPr>
      </p:pic>
      <p:pic>
        <p:nvPicPr>
          <p:cNvPr id="20" name="Picture 19">
            <a:extLst>
              <a:ext uri="{FF2B5EF4-FFF2-40B4-BE49-F238E27FC236}">
                <a16:creationId xmlns:a16="http://schemas.microsoft.com/office/drawing/2014/main" id="{14F5845D-8C8F-BF86-D1BB-30D3F97C5100}"/>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3583285" y="3766582"/>
            <a:ext cx="1460912" cy="964473"/>
          </a:xfrm>
          <a:prstGeom prst="rect">
            <a:avLst/>
          </a:prstGeom>
        </p:spPr>
      </p:pic>
      <p:pic>
        <p:nvPicPr>
          <p:cNvPr id="21" name="Picture 20">
            <a:extLst>
              <a:ext uri="{FF2B5EF4-FFF2-40B4-BE49-F238E27FC236}">
                <a16:creationId xmlns:a16="http://schemas.microsoft.com/office/drawing/2014/main" id="{B6D7E087-1976-FA1A-A1DD-2E057690264F}"/>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2611357" y="4915317"/>
            <a:ext cx="1460912" cy="964473"/>
          </a:xfrm>
          <a:prstGeom prst="rect">
            <a:avLst/>
          </a:prstGeom>
        </p:spPr>
      </p:pic>
      <p:pic>
        <p:nvPicPr>
          <p:cNvPr id="22" name="Picture 21">
            <a:extLst>
              <a:ext uri="{FF2B5EF4-FFF2-40B4-BE49-F238E27FC236}">
                <a16:creationId xmlns:a16="http://schemas.microsoft.com/office/drawing/2014/main" id="{E7DE6846-4FB0-4796-268F-3D7BE5CE3507}"/>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855569" y="4285887"/>
            <a:ext cx="1460912" cy="964473"/>
          </a:xfrm>
          <a:prstGeom prst="rect">
            <a:avLst/>
          </a:prstGeom>
        </p:spPr>
      </p:pic>
      <p:pic>
        <p:nvPicPr>
          <p:cNvPr id="23" name="Picture 22">
            <a:extLst>
              <a:ext uri="{FF2B5EF4-FFF2-40B4-BE49-F238E27FC236}">
                <a16:creationId xmlns:a16="http://schemas.microsoft.com/office/drawing/2014/main" id="{BA71C862-E803-7091-6589-98961DC2EFAA}"/>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1906743" y="4006480"/>
            <a:ext cx="1460912" cy="964473"/>
          </a:xfrm>
          <a:prstGeom prst="rect">
            <a:avLst/>
          </a:prstGeom>
        </p:spPr>
      </p:pic>
    </p:spTree>
    <p:extLst>
      <p:ext uri="{BB962C8B-B14F-4D97-AF65-F5344CB8AC3E}">
        <p14:creationId xmlns:p14="http://schemas.microsoft.com/office/powerpoint/2010/main" val="4275993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3" name="Title 1">
            <a:extLst>
              <a:ext uri="{FF2B5EF4-FFF2-40B4-BE49-F238E27FC236}">
                <a16:creationId xmlns:a16="http://schemas.microsoft.com/office/drawing/2014/main" id="{3A5D6E2D-5DA5-D452-F6B3-9A22A1888C78}"/>
              </a:ext>
            </a:extLst>
          </p:cNvPr>
          <p:cNvSpPr txBox="1">
            <a:spLocks/>
          </p:cNvSpPr>
          <p:nvPr/>
        </p:nvSpPr>
        <p:spPr>
          <a:xfrm>
            <a:off x="1030884" y="0"/>
            <a:ext cx="948049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Edificio con protección activa.</a:t>
            </a:r>
            <a:endParaRPr lang="en-GB" dirty="0"/>
          </a:p>
        </p:txBody>
      </p:sp>
      <p:pic>
        <p:nvPicPr>
          <p:cNvPr id="6" name="Picture 5">
            <a:extLst>
              <a:ext uri="{FF2B5EF4-FFF2-40B4-BE49-F238E27FC236}">
                <a16:creationId xmlns:a16="http://schemas.microsoft.com/office/drawing/2014/main" id="{55AB1739-61F0-1C9F-7378-7224ECD78A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sp>
        <p:nvSpPr>
          <p:cNvPr id="7" name="TextBox 6">
            <a:extLst>
              <a:ext uri="{FF2B5EF4-FFF2-40B4-BE49-F238E27FC236}">
                <a16:creationId xmlns:a16="http://schemas.microsoft.com/office/drawing/2014/main" id="{D31B70C7-9AE1-F16A-BA1C-029A12A1A2C3}"/>
              </a:ext>
            </a:extLst>
          </p:cNvPr>
          <p:cNvSpPr txBox="1"/>
          <p:nvPr/>
        </p:nvSpPr>
        <p:spPr>
          <a:xfrm>
            <a:off x="6173128" y="1240051"/>
            <a:ext cx="6018872" cy="1246495"/>
          </a:xfrm>
          <a:prstGeom prst="rect">
            <a:avLst/>
          </a:prstGeom>
          <a:noFill/>
        </p:spPr>
        <p:txBody>
          <a:bodyPr wrap="square">
            <a:spAutoFit/>
          </a:bodyPr>
          <a:lstStyle/>
          <a:p>
            <a:r>
              <a:rPr lang="en-GB" sz="1500" dirty="0">
                <a:effectLst/>
              </a:rPr>
              <a:t>For large fires sprinklers </a:t>
            </a:r>
            <a:r>
              <a:rPr lang="en-GB" sz="1500" b="1" u="sng" dirty="0">
                <a:effectLst/>
              </a:rPr>
              <a:t>may activate but become overwhelmed</a:t>
            </a:r>
            <a:r>
              <a:rPr lang="en-GB" sz="1500" dirty="0">
                <a:effectLst/>
              </a:rPr>
              <a:t>, failing to fully suppress flames as heat and fuel load exceed system capacity. In inconvenient locations activation is delayed or absent, allowing unchecked spread. Water mist can further aerosolize smoke, exacerbating toxicity and visibility issues.</a:t>
            </a:r>
          </a:p>
        </p:txBody>
      </p:sp>
      <p:sp>
        <p:nvSpPr>
          <p:cNvPr id="12" name="TextBox 11">
            <a:extLst>
              <a:ext uri="{FF2B5EF4-FFF2-40B4-BE49-F238E27FC236}">
                <a16:creationId xmlns:a16="http://schemas.microsoft.com/office/drawing/2014/main" id="{AB61219A-3FDC-4FFC-28AB-1A7AF9D15EB3}"/>
              </a:ext>
            </a:extLst>
          </p:cNvPr>
          <p:cNvSpPr txBox="1"/>
          <p:nvPr/>
        </p:nvSpPr>
        <p:spPr>
          <a:xfrm>
            <a:off x="1030884" y="1325563"/>
            <a:ext cx="4739491" cy="3693319"/>
          </a:xfrm>
          <a:prstGeom prst="rect">
            <a:avLst/>
          </a:prstGeom>
          <a:noFill/>
        </p:spPr>
        <p:txBody>
          <a:bodyPr wrap="square">
            <a:spAutoFit/>
          </a:bodyPr>
          <a:lstStyle/>
          <a:p>
            <a:r>
              <a:rPr lang="en-GB" dirty="0"/>
              <a:t>Para </a:t>
            </a:r>
            <a:r>
              <a:rPr lang="en-GB" dirty="0" err="1"/>
              <a:t>incendios</a:t>
            </a:r>
            <a:r>
              <a:rPr lang="en-GB" dirty="0"/>
              <a:t> </a:t>
            </a:r>
            <a:r>
              <a:rPr lang="en-GB" dirty="0" err="1"/>
              <a:t>grandes</a:t>
            </a:r>
            <a:r>
              <a:rPr lang="en-GB" dirty="0"/>
              <a:t>, </a:t>
            </a:r>
            <a:r>
              <a:rPr lang="en-GB" dirty="0" err="1"/>
              <a:t>los</a:t>
            </a:r>
            <a:r>
              <a:rPr lang="en-GB" dirty="0"/>
              <a:t> </a:t>
            </a:r>
            <a:r>
              <a:rPr lang="en-GB" dirty="0" err="1"/>
              <a:t>rociadores</a:t>
            </a:r>
            <a:r>
              <a:rPr lang="en-GB" dirty="0"/>
              <a:t> </a:t>
            </a:r>
            <a:r>
              <a:rPr lang="en-GB" dirty="0" err="1"/>
              <a:t>pueden</a:t>
            </a:r>
            <a:r>
              <a:rPr lang="en-GB" dirty="0"/>
              <a:t> </a:t>
            </a:r>
            <a:r>
              <a:rPr lang="en-GB" dirty="0" err="1"/>
              <a:t>activarse</a:t>
            </a:r>
            <a:r>
              <a:rPr lang="en-GB" dirty="0"/>
              <a:t> </a:t>
            </a:r>
            <a:r>
              <a:rPr lang="en-GB" b="1" u="sng" dirty="0" err="1"/>
              <a:t>pero</a:t>
            </a:r>
            <a:r>
              <a:rPr lang="en-GB" b="1" u="sng" dirty="0"/>
              <a:t> se </a:t>
            </a:r>
            <a:r>
              <a:rPr lang="en-GB" b="1" u="sng" dirty="0" err="1"/>
              <a:t>ven</a:t>
            </a:r>
            <a:r>
              <a:rPr lang="en-GB" b="1" u="sng" dirty="0"/>
              <a:t> </a:t>
            </a:r>
            <a:r>
              <a:rPr lang="en-GB" b="1" u="sng" dirty="0" err="1"/>
              <a:t>abrumados</a:t>
            </a:r>
            <a:r>
              <a:rPr lang="en-GB" dirty="0"/>
              <a:t>, </a:t>
            </a:r>
            <a:r>
              <a:rPr lang="en-GB" dirty="0" err="1"/>
              <a:t>fallando</a:t>
            </a:r>
            <a:r>
              <a:rPr lang="en-GB" dirty="0"/>
              <a:t> </a:t>
            </a:r>
            <a:r>
              <a:rPr lang="en-GB" dirty="0" err="1"/>
              <a:t>en</a:t>
            </a:r>
            <a:r>
              <a:rPr lang="en-GB" dirty="0"/>
              <a:t> </a:t>
            </a:r>
            <a:r>
              <a:rPr lang="en-GB" dirty="0" err="1"/>
              <a:t>suprimir</a:t>
            </a:r>
            <a:r>
              <a:rPr lang="en-GB" dirty="0"/>
              <a:t> </a:t>
            </a:r>
            <a:r>
              <a:rPr lang="en-GB" dirty="0" err="1"/>
              <a:t>completamente</a:t>
            </a:r>
            <a:r>
              <a:rPr lang="en-GB" dirty="0"/>
              <a:t> las llamas </a:t>
            </a:r>
            <a:r>
              <a:rPr lang="en-GB" dirty="0" err="1"/>
              <a:t>ya</a:t>
            </a:r>
            <a:r>
              <a:rPr lang="en-GB" dirty="0"/>
              <a:t> que </a:t>
            </a:r>
            <a:r>
              <a:rPr lang="en-GB" dirty="0" err="1"/>
              <a:t>el</a:t>
            </a:r>
            <a:r>
              <a:rPr lang="en-GB" dirty="0"/>
              <a:t> </a:t>
            </a:r>
            <a:r>
              <a:rPr lang="en-GB" dirty="0" err="1"/>
              <a:t>calor</a:t>
            </a:r>
            <a:r>
              <a:rPr lang="en-GB" dirty="0"/>
              <a:t> y la </a:t>
            </a:r>
            <a:r>
              <a:rPr lang="en-GB" dirty="0" err="1"/>
              <a:t>carga</a:t>
            </a:r>
            <a:r>
              <a:rPr lang="en-GB" dirty="0"/>
              <a:t> de combustible </a:t>
            </a:r>
            <a:r>
              <a:rPr lang="en-GB" dirty="0" err="1"/>
              <a:t>exceden</a:t>
            </a:r>
            <a:r>
              <a:rPr lang="en-GB" dirty="0"/>
              <a:t> la </a:t>
            </a:r>
            <a:r>
              <a:rPr lang="en-GB" dirty="0" err="1"/>
              <a:t>capacidad</a:t>
            </a:r>
            <a:r>
              <a:rPr lang="en-GB" dirty="0"/>
              <a:t> del </a:t>
            </a:r>
            <a:r>
              <a:rPr lang="en-GB" dirty="0" err="1"/>
              <a:t>sistema</a:t>
            </a:r>
            <a:r>
              <a:rPr lang="en-GB" dirty="0"/>
              <a:t>. </a:t>
            </a:r>
          </a:p>
          <a:p>
            <a:r>
              <a:rPr lang="en-GB" dirty="0"/>
              <a:t>En </a:t>
            </a:r>
            <a:r>
              <a:rPr lang="en-GB" dirty="0" err="1"/>
              <a:t>ubicaciones</a:t>
            </a:r>
            <a:r>
              <a:rPr lang="en-GB" dirty="0"/>
              <a:t> </a:t>
            </a:r>
            <a:r>
              <a:rPr lang="en-GB" dirty="0" err="1"/>
              <a:t>inconvenientes</a:t>
            </a:r>
            <a:r>
              <a:rPr lang="en-GB" dirty="0"/>
              <a:t> (p. </a:t>
            </a:r>
            <a:r>
              <a:rPr lang="en-GB" dirty="0" err="1"/>
              <a:t>ej</a:t>
            </a:r>
            <a:r>
              <a:rPr lang="en-GB" dirty="0"/>
              <a:t>., </a:t>
            </a:r>
            <a:r>
              <a:rPr lang="en-GB" dirty="0" err="1"/>
              <a:t>espacios</a:t>
            </a:r>
            <a:r>
              <a:rPr lang="en-GB" dirty="0"/>
              <a:t> </a:t>
            </a:r>
            <a:r>
              <a:rPr lang="en-GB" dirty="0" err="1"/>
              <a:t>ocultos</a:t>
            </a:r>
            <a:r>
              <a:rPr lang="en-GB" dirty="0"/>
              <a:t>, </a:t>
            </a:r>
            <a:r>
              <a:rPr lang="en-GB" dirty="0" err="1"/>
              <a:t>áticos</a:t>
            </a:r>
            <a:r>
              <a:rPr lang="en-GB" dirty="0"/>
              <a:t> o </a:t>
            </a:r>
            <a:r>
              <a:rPr lang="en-GB" dirty="0" err="1"/>
              <a:t>áreas</a:t>
            </a:r>
            <a:r>
              <a:rPr lang="en-GB" dirty="0"/>
              <a:t> sin </a:t>
            </a:r>
            <a:r>
              <a:rPr lang="en-GB" dirty="0" err="1"/>
              <a:t>cobertura</a:t>
            </a:r>
            <a:r>
              <a:rPr lang="en-GB" dirty="0"/>
              <a:t>), la </a:t>
            </a:r>
            <a:r>
              <a:rPr lang="en-GB" dirty="0" err="1"/>
              <a:t>activación</a:t>
            </a:r>
            <a:r>
              <a:rPr lang="en-GB" dirty="0"/>
              <a:t> se </a:t>
            </a:r>
            <a:r>
              <a:rPr lang="en-GB" dirty="0" err="1"/>
              <a:t>retrasa</a:t>
            </a:r>
            <a:r>
              <a:rPr lang="en-GB" dirty="0"/>
              <a:t> o no </a:t>
            </a:r>
            <a:r>
              <a:rPr lang="en-GB" dirty="0" err="1"/>
              <a:t>ocurre</a:t>
            </a:r>
            <a:r>
              <a:rPr lang="en-GB" dirty="0"/>
              <a:t>, </a:t>
            </a:r>
            <a:r>
              <a:rPr lang="en-GB" dirty="0" err="1"/>
              <a:t>permitiendo</a:t>
            </a:r>
            <a:r>
              <a:rPr lang="en-GB" dirty="0"/>
              <a:t> un </a:t>
            </a:r>
            <a:r>
              <a:rPr lang="en-GB" dirty="0" err="1"/>
              <a:t>propagación</a:t>
            </a:r>
            <a:r>
              <a:rPr lang="en-GB" dirty="0"/>
              <a:t> </a:t>
            </a:r>
            <a:r>
              <a:rPr lang="en-GB" dirty="0" err="1"/>
              <a:t>descontrolados</a:t>
            </a:r>
            <a:r>
              <a:rPr lang="en-GB" dirty="0"/>
              <a:t>. La </a:t>
            </a:r>
            <a:r>
              <a:rPr lang="en-GB" dirty="0" err="1"/>
              <a:t>niebla</a:t>
            </a:r>
            <a:r>
              <a:rPr lang="en-GB" dirty="0"/>
              <a:t> de </a:t>
            </a:r>
            <a:r>
              <a:rPr lang="en-GB" dirty="0" err="1"/>
              <a:t>agua</a:t>
            </a:r>
            <a:r>
              <a:rPr lang="en-GB" dirty="0"/>
              <a:t> </a:t>
            </a:r>
            <a:r>
              <a:rPr lang="en-GB" dirty="0" err="1"/>
              <a:t>puede</a:t>
            </a:r>
            <a:r>
              <a:rPr lang="en-GB" dirty="0"/>
              <a:t> </a:t>
            </a:r>
            <a:r>
              <a:rPr lang="en-GB" dirty="0" err="1"/>
              <a:t>aerosolizar</a:t>
            </a:r>
            <a:r>
              <a:rPr lang="en-GB" dirty="0"/>
              <a:t> </a:t>
            </a:r>
            <a:r>
              <a:rPr lang="en-GB" dirty="0" err="1"/>
              <a:t>aún</a:t>
            </a:r>
            <a:r>
              <a:rPr lang="en-GB" dirty="0"/>
              <a:t> </a:t>
            </a:r>
            <a:r>
              <a:rPr lang="en-GB" dirty="0" err="1"/>
              <a:t>más</a:t>
            </a:r>
            <a:r>
              <a:rPr lang="en-GB" dirty="0"/>
              <a:t> </a:t>
            </a:r>
            <a:r>
              <a:rPr lang="en-GB" dirty="0" err="1"/>
              <a:t>el</a:t>
            </a:r>
            <a:r>
              <a:rPr lang="en-GB" dirty="0"/>
              <a:t> </a:t>
            </a:r>
            <a:r>
              <a:rPr lang="en-GB" dirty="0" err="1"/>
              <a:t>humo</a:t>
            </a:r>
            <a:r>
              <a:rPr lang="en-GB" dirty="0"/>
              <a:t>, </a:t>
            </a:r>
            <a:r>
              <a:rPr lang="en-GB" dirty="0" err="1"/>
              <a:t>agravando</a:t>
            </a:r>
            <a:r>
              <a:rPr lang="en-GB" dirty="0"/>
              <a:t> la </a:t>
            </a:r>
            <a:r>
              <a:rPr lang="en-GB" dirty="0" err="1"/>
              <a:t>toxicidad</a:t>
            </a:r>
            <a:r>
              <a:rPr lang="en-GB" dirty="0"/>
              <a:t> y </a:t>
            </a:r>
            <a:r>
              <a:rPr lang="en-GB" dirty="0" err="1"/>
              <a:t>los</a:t>
            </a:r>
            <a:r>
              <a:rPr lang="en-GB" dirty="0"/>
              <a:t> </a:t>
            </a:r>
            <a:r>
              <a:rPr lang="en-GB" dirty="0" err="1"/>
              <a:t>problemas</a:t>
            </a:r>
            <a:r>
              <a:rPr lang="en-GB" dirty="0"/>
              <a:t> de </a:t>
            </a:r>
            <a:r>
              <a:rPr lang="en-GB" dirty="0" err="1"/>
              <a:t>visibilidad</a:t>
            </a:r>
            <a:r>
              <a:rPr lang="en-GB" dirty="0"/>
              <a:t>.</a:t>
            </a:r>
          </a:p>
        </p:txBody>
      </p:sp>
      <p:pic>
        <p:nvPicPr>
          <p:cNvPr id="18" name="Picture 17">
            <a:extLst>
              <a:ext uri="{FF2B5EF4-FFF2-40B4-BE49-F238E27FC236}">
                <a16:creationId xmlns:a16="http://schemas.microsoft.com/office/drawing/2014/main" id="{9DA37107-3960-0961-A06D-0D77B4C83EE9}"/>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10535518" y="4329204"/>
            <a:ext cx="1460912" cy="964473"/>
          </a:xfrm>
          <a:prstGeom prst="rect">
            <a:avLst/>
          </a:prstGeom>
        </p:spPr>
      </p:pic>
      <p:pic>
        <p:nvPicPr>
          <p:cNvPr id="19" name="Picture 18">
            <a:extLst>
              <a:ext uri="{FF2B5EF4-FFF2-40B4-BE49-F238E27FC236}">
                <a16:creationId xmlns:a16="http://schemas.microsoft.com/office/drawing/2014/main" id="{E3897CAD-7617-A735-00C6-FFCA1FB7E970}"/>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9731167" y="4473317"/>
            <a:ext cx="1460912" cy="964473"/>
          </a:xfrm>
          <a:prstGeom prst="rect">
            <a:avLst/>
          </a:prstGeom>
        </p:spPr>
      </p:pic>
      <p:pic>
        <p:nvPicPr>
          <p:cNvPr id="20" name="Picture 19">
            <a:extLst>
              <a:ext uri="{FF2B5EF4-FFF2-40B4-BE49-F238E27FC236}">
                <a16:creationId xmlns:a16="http://schemas.microsoft.com/office/drawing/2014/main" id="{F072DB8E-0667-7012-F66E-7B6C82A6683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8825039" y="4543686"/>
            <a:ext cx="1460912" cy="964473"/>
          </a:xfrm>
          <a:prstGeom prst="rect">
            <a:avLst/>
          </a:prstGeom>
        </p:spPr>
      </p:pic>
      <p:pic>
        <p:nvPicPr>
          <p:cNvPr id="21" name="Picture 20">
            <a:extLst>
              <a:ext uri="{FF2B5EF4-FFF2-40B4-BE49-F238E27FC236}">
                <a16:creationId xmlns:a16="http://schemas.microsoft.com/office/drawing/2014/main" id="{4B5B843B-94E5-4729-E245-3A20656B109D}"/>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750163" y="4714180"/>
            <a:ext cx="1460912" cy="964473"/>
          </a:xfrm>
          <a:prstGeom prst="rect">
            <a:avLst/>
          </a:prstGeom>
        </p:spPr>
      </p:pic>
      <p:sp>
        <p:nvSpPr>
          <p:cNvPr id="2" name="AutoShape 2" descr="1.1. Physical and Chemical Processes — Fire Simulation &lt;br&gt; Lecture Notes">
            <a:extLst>
              <a:ext uri="{FF2B5EF4-FFF2-40B4-BE49-F238E27FC236}">
                <a16:creationId xmlns:a16="http://schemas.microsoft.com/office/drawing/2014/main" id="{9823B529-E726-0436-A40C-86AA981A77D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9F50E794-1293-AAFA-ECB3-704E38DD1021}"/>
              </a:ext>
            </a:extLst>
          </p:cNvPr>
          <p:cNvPicPr>
            <a:picLocks noChangeAspect="1"/>
          </p:cNvPicPr>
          <p:nvPr/>
        </p:nvPicPr>
        <p:blipFill>
          <a:blip r:embed="rId7"/>
          <a:stretch>
            <a:fillRect/>
          </a:stretch>
        </p:blipFill>
        <p:spPr>
          <a:xfrm>
            <a:off x="6930803" y="2822000"/>
            <a:ext cx="5261197" cy="4088916"/>
          </a:xfrm>
          <a:prstGeom prst="rect">
            <a:avLst/>
          </a:prstGeom>
        </p:spPr>
      </p:pic>
    </p:spTree>
    <p:extLst>
      <p:ext uri="{BB962C8B-B14F-4D97-AF65-F5344CB8AC3E}">
        <p14:creationId xmlns:p14="http://schemas.microsoft.com/office/powerpoint/2010/main" val="1666087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2" name="TextBox 1">
            <a:extLst>
              <a:ext uri="{FF2B5EF4-FFF2-40B4-BE49-F238E27FC236}">
                <a16:creationId xmlns:a16="http://schemas.microsoft.com/office/drawing/2014/main" id="{BE99ED36-E21A-F0C9-1A43-806B00DD8F38}"/>
              </a:ext>
            </a:extLst>
          </p:cNvPr>
          <p:cNvSpPr txBox="1"/>
          <p:nvPr/>
        </p:nvSpPr>
        <p:spPr>
          <a:xfrm>
            <a:off x="6985922" y="1237331"/>
            <a:ext cx="5206078" cy="1200329"/>
          </a:xfrm>
          <a:prstGeom prst="rect">
            <a:avLst/>
          </a:prstGeom>
          <a:noFill/>
        </p:spPr>
        <p:txBody>
          <a:bodyPr wrap="square" rtlCol="0">
            <a:spAutoFit/>
          </a:bodyPr>
          <a:lstStyle/>
          <a:p>
            <a:r>
              <a:rPr lang="en-GB" sz="1800" dirty="0">
                <a:effectLst/>
                <a:latin typeface="Calibri" panose="020F0502020204030204" pitchFamily="34" charset="0"/>
                <a:ea typeface="DengXian" panose="02010600030101010101" pitchFamily="2" charset="-122"/>
                <a:cs typeface="Arial" panose="020B0604020202020204" pitchFamily="34" charset="0"/>
              </a:rPr>
              <a:t>sprinklers activate at 68°C, discharging water, capping fire growth. Flames recede, but water mist aerosolizes smoke</a:t>
            </a:r>
            <a:r>
              <a:rPr lang="en-GB" sz="1800" b="1" dirty="0">
                <a:effectLst/>
                <a:latin typeface="Calibri" panose="020F0502020204030204" pitchFamily="34" charset="0"/>
                <a:ea typeface="DengXian" panose="02010600030101010101" pitchFamily="2" charset="-122"/>
                <a:cs typeface="Arial" panose="020B0604020202020204" pitchFamily="34" charset="0"/>
              </a:rPr>
              <a:t>, aiding spread</a:t>
            </a:r>
            <a:r>
              <a:rPr lang="en-GB" sz="1800" dirty="0">
                <a:effectLst/>
                <a:latin typeface="Calibri" panose="020F0502020204030204" pitchFamily="34" charset="0"/>
                <a:ea typeface="DengXian" panose="02010600030101010101" pitchFamily="2" charset="-122"/>
                <a:cs typeface="Arial" panose="020B0604020202020204" pitchFamily="34" charset="0"/>
              </a:rPr>
              <a:t>. Horizontal smoke migration through unsealed doors fills atriums</a:t>
            </a:r>
            <a:endParaRPr lang="en-GB" sz="2800" dirty="0">
              <a:effectLst/>
            </a:endParaRPr>
          </a:p>
        </p:txBody>
      </p:sp>
      <p:sp>
        <p:nvSpPr>
          <p:cNvPr id="4" name="Title 1">
            <a:extLst>
              <a:ext uri="{FF2B5EF4-FFF2-40B4-BE49-F238E27FC236}">
                <a16:creationId xmlns:a16="http://schemas.microsoft.com/office/drawing/2014/main" id="{94B781DB-9931-0B28-13F1-FB1CB0F370DC}"/>
              </a:ext>
            </a:extLst>
          </p:cNvPr>
          <p:cNvSpPr txBox="1">
            <a:spLocks/>
          </p:cNvSpPr>
          <p:nvPr/>
        </p:nvSpPr>
        <p:spPr>
          <a:xfrm>
            <a:off x="990114" y="0"/>
            <a:ext cx="952126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Etapa de crecimiento (5-15 min)</a:t>
            </a:r>
            <a:endParaRPr lang="en-GB" dirty="0"/>
          </a:p>
        </p:txBody>
      </p:sp>
      <p:pic>
        <p:nvPicPr>
          <p:cNvPr id="5" name="Picture 4">
            <a:extLst>
              <a:ext uri="{FF2B5EF4-FFF2-40B4-BE49-F238E27FC236}">
                <a16:creationId xmlns:a16="http://schemas.microsoft.com/office/drawing/2014/main" id="{4B20E517-671D-ABAF-6172-D654324BE0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388" y="2116766"/>
            <a:ext cx="7053918" cy="5913284"/>
          </a:xfrm>
          <a:prstGeom prst="rect">
            <a:avLst/>
          </a:prstGeom>
        </p:spPr>
      </p:pic>
      <p:grpSp>
        <p:nvGrpSpPr>
          <p:cNvPr id="10" name="Group 9">
            <a:extLst>
              <a:ext uri="{FF2B5EF4-FFF2-40B4-BE49-F238E27FC236}">
                <a16:creationId xmlns:a16="http://schemas.microsoft.com/office/drawing/2014/main" id="{69443673-1B08-8DF7-4086-285B72BD3EE6}"/>
              </a:ext>
            </a:extLst>
          </p:cNvPr>
          <p:cNvGrpSpPr/>
          <p:nvPr/>
        </p:nvGrpSpPr>
        <p:grpSpPr>
          <a:xfrm>
            <a:off x="2203849" y="3380529"/>
            <a:ext cx="448920" cy="408960"/>
            <a:chOff x="2203849" y="3380529"/>
            <a:chExt cx="448920" cy="408960"/>
          </a:xfrm>
        </p:grpSpPr>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B0AD0A17-BE48-A6E9-E032-6ACB7B9E4ADD}"/>
                    </a:ext>
                  </a:extLst>
                </p14:cNvPr>
                <p14:cNvContentPartPr/>
                <p14:nvPr/>
              </p14:nvContentPartPr>
              <p14:xfrm>
                <a:off x="2203849" y="3380529"/>
                <a:ext cx="135000" cy="253440"/>
              </p14:xfrm>
            </p:contentPart>
          </mc:Choice>
          <mc:Fallback xmlns="">
            <p:pic>
              <p:nvPicPr>
                <p:cNvPr id="7" name="Ink 6">
                  <a:extLst>
                    <a:ext uri="{FF2B5EF4-FFF2-40B4-BE49-F238E27FC236}">
                      <a16:creationId xmlns:a16="http://schemas.microsoft.com/office/drawing/2014/main" id="{B0AD0A17-BE48-A6E9-E032-6ACB7B9E4ADD}"/>
                    </a:ext>
                  </a:extLst>
                </p:cNvPr>
                <p:cNvPicPr/>
                <p:nvPr/>
              </p:nvPicPr>
              <p:blipFill>
                <a:blip r:embed="rId8"/>
                <a:stretch>
                  <a:fillRect/>
                </a:stretch>
              </p:blipFill>
              <p:spPr>
                <a:xfrm>
                  <a:off x="2194849" y="3371889"/>
                  <a:ext cx="15264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90CCBDE9-BCAF-5C2A-590C-BCF6324E8A6B}"/>
                    </a:ext>
                  </a:extLst>
                </p14:cNvPr>
                <p14:cNvContentPartPr/>
                <p14:nvPr/>
              </p14:nvContentPartPr>
              <p14:xfrm>
                <a:off x="2414089" y="3621729"/>
                <a:ext cx="238680" cy="167760"/>
              </p14:xfrm>
            </p:contentPart>
          </mc:Choice>
          <mc:Fallback xmlns="">
            <p:pic>
              <p:nvPicPr>
                <p:cNvPr id="8" name="Ink 7">
                  <a:extLst>
                    <a:ext uri="{FF2B5EF4-FFF2-40B4-BE49-F238E27FC236}">
                      <a16:creationId xmlns:a16="http://schemas.microsoft.com/office/drawing/2014/main" id="{90CCBDE9-BCAF-5C2A-590C-BCF6324E8A6B}"/>
                    </a:ext>
                  </a:extLst>
                </p:cNvPr>
                <p:cNvPicPr/>
                <p:nvPr/>
              </p:nvPicPr>
              <p:blipFill>
                <a:blip r:embed="rId10"/>
                <a:stretch>
                  <a:fillRect/>
                </a:stretch>
              </p:blipFill>
              <p:spPr>
                <a:xfrm>
                  <a:off x="2405449" y="3612729"/>
                  <a:ext cx="256320" cy="18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B68A979E-3423-EA83-5D9E-587555549F66}"/>
                  </a:ext>
                </a:extLst>
              </p14:cNvPr>
              <p14:cNvContentPartPr/>
              <p14:nvPr/>
            </p14:nvContentPartPr>
            <p14:xfrm>
              <a:off x="1929889" y="3582849"/>
              <a:ext cx="150120" cy="194400"/>
            </p14:xfrm>
          </p:contentPart>
        </mc:Choice>
        <mc:Fallback xmlns="">
          <p:pic>
            <p:nvPicPr>
              <p:cNvPr id="11" name="Ink 10">
                <a:extLst>
                  <a:ext uri="{FF2B5EF4-FFF2-40B4-BE49-F238E27FC236}">
                    <a16:creationId xmlns:a16="http://schemas.microsoft.com/office/drawing/2014/main" id="{B68A979E-3423-EA83-5D9E-587555549F66}"/>
                  </a:ext>
                </a:extLst>
              </p:cNvPr>
              <p:cNvPicPr/>
              <p:nvPr/>
            </p:nvPicPr>
            <p:blipFill>
              <a:blip r:embed="rId12"/>
              <a:stretch>
                <a:fillRect/>
              </a:stretch>
            </p:blipFill>
            <p:spPr>
              <a:xfrm>
                <a:off x="1921249" y="3573849"/>
                <a:ext cx="1677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2620E4BF-156B-D6E0-6281-6E94CBFC793E}"/>
                  </a:ext>
                </a:extLst>
              </p14:cNvPr>
              <p14:cNvContentPartPr/>
              <p14:nvPr/>
            </p14:nvContentPartPr>
            <p14:xfrm>
              <a:off x="1918009" y="4021689"/>
              <a:ext cx="145080" cy="320760"/>
            </p14:xfrm>
          </p:contentPart>
        </mc:Choice>
        <mc:Fallback xmlns="">
          <p:pic>
            <p:nvPicPr>
              <p:cNvPr id="12" name="Ink 11">
                <a:extLst>
                  <a:ext uri="{FF2B5EF4-FFF2-40B4-BE49-F238E27FC236}">
                    <a16:creationId xmlns:a16="http://schemas.microsoft.com/office/drawing/2014/main" id="{2620E4BF-156B-D6E0-6281-6E94CBFC793E}"/>
                  </a:ext>
                </a:extLst>
              </p:cNvPr>
              <p:cNvPicPr/>
              <p:nvPr/>
            </p:nvPicPr>
            <p:blipFill>
              <a:blip r:embed="rId14"/>
              <a:stretch>
                <a:fillRect/>
              </a:stretch>
            </p:blipFill>
            <p:spPr>
              <a:xfrm>
                <a:off x="1909369" y="4013049"/>
                <a:ext cx="16272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B48C8623-B3FE-298D-4073-C711CAB53959}"/>
                  </a:ext>
                </a:extLst>
              </p14:cNvPr>
              <p14:cNvContentPartPr/>
              <p14:nvPr/>
            </p14:nvContentPartPr>
            <p14:xfrm>
              <a:off x="2324809" y="3987129"/>
              <a:ext cx="230760" cy="240120"/>
            </p14:xfrm>
          </p:contentPart>
        </mc:Choice>
        <mc:Fallback xmlns="">
          <p:pic>
            <p:nvPicPr>
              <p:cNvPr id="13" name="Ink 12">
                <a:extLst>
                  <a:ext uri="{FF2B5EF4-FFF2-40B4-BE49-F238E27FC236}">
                    <a16:creationId xmlns:a16="http://schemas.microsoft.com/office/drawing/2014/main" id="{B48C8623-B3FE-298D-4073-C711CAB53959}"/>
                  </a:ext>
                </a:extLst>
              </p:cNvPr>
              <p:cNvPicPr/>
              <p:nvPr/>
            </p:nvPicPr>
            <p:blipFill>
              <a:blip r:embed="rId16"/>
              <a:stretch>
                <a:fillRect/>
              </a:stretch>
            </p:blipFill>
            <p:spPr>
              <a:xfrm>
                <a:off x="2315809" y="3978129"/>
                <a:ext cx="248400" cy="257760"/>
              </a:xfrm>
              <a:prstGeom prst="rect">
                <a:avLst/>
              </a:prstGeom>
            </p:spPr>
          </p:pic>
        </mc:Fallback>
      </mc:AlternateContent>
      <p:pic>
        <p:nvPicPr>
          <p:cNvPr id="14" name="Picture 13">
            <a:extLst>
              <a:ext uri="{FF2B5EF4-FFF2-40B4-BE49-F238E27FC236}">
                <a16:creationId xmlns:a16="http://schemas.microsoft.com/office/drawing/2014/main" id="{484AC0CA-6F11-FFAE-4A42-CAFC6E8383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77800" y="4518037"/>
            <a:ext cx="447205" cy="670806"/>
          </a:xfrm>
          <a:prstGeom prst="rect">
            <a:avLst/>
          </a:prstGeom>
        </p:spPr>
      </p:pic>
      <p:pic>
        <p:nvPicPr>
          <p:cNvPr id="15" name="Picture 14">
            <a:extLst>
              <a:ext uri="{FF2B5EF4-FFF2-40B4-BE49-F238E27FC236}">
                <a16:creationId xmlns:a16="http://schemas.microsoft.com/office/drawing/2014/main" id="{B1FD4FD1-3818-B5E0-E66A-562CFD2762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87779" y="4607165"/>
            <a:ext cx="447205" cy="670806"/>
          </a:xfrm>
          <a:prstGeom prst="rect">
            <a:avLst/>
          </a:prstGeom>
        </p:spPr>
      </p:pic>
      <p:sp>
        <p:nvSpPr>
          <p:cNvPr id="16" name="TextBox 15">
            <a:extLst>
              <a:ext uri="{FF2B5EF4-FFF2-40B4-BE49-F238E27FC236}">
                <a16:creationId xmlns:a16="http://schemas.microsoft.com/office/drawing/2014/main" id="{05D5C3C4-B19A-D8E2-1008-131BB082DA12}"/>
              </a:ext>
            </a:extLst>
          </p:cNvPr>
          <p:cNvSpPr txBox="1"/>
          <p:nvPr/>
        </p:nvSpPr>
        <p:spPr>
          <a:xfrm>
            <a:off x="1015695" y="1179060"/>
            <a:ext cx="5531240" cy="1754326"/>
          </a:xfrm>
          <a:prstGeom prst="rect">
            <a:avLst/>
          </a:prstGeom>
          <a:noFill/>
        </p:spPr>
        <p:txBody>
          <a:bodyPr wrap="square">
            <a:spAutoFit/>
          </a:bodyPr>
          <a:lstStyle/>
          <a:p>
            <a:r>
              <a:rPr lang="en-GB" dirty="0"/>
              <a:t>Los </a:t>
            </a:r>
            <a:r>
              <a:rPr lang="en-GB" dirty="0" err="1"/>
              <a:t>rociadores</a:t>
            </a:r>
            <a:r>
              <a:rPr lang="en-GB" dirty="0"/>
              <a:t> se </a:t>
            </a:r>
            <a:r>
              <a:rPr lang="en-GB" dirty="0" err="1"/>
              <a:t>activan</a:t>
            </a:r>
            <a:r>
              <a:rPr lang="en-GB" dirty="0"/>
              <a:t> a 68 °C, </a:t>
            </a:r>
            <a:r>
              <a:rPr lang="en-GB" dirty="0" err="1"/>
              <a:t>descargando</a:t>
            </a:r>
            <a:r>
              <a:rPr lang="en-GB" dirty="0"/>
              <a:t> </a:t>
            </a:r>
            <a:r>
              <a:rPr lang="en-GB" dirty="0" err="1"/>
              <a:t>agua</a:t>
            </a:r>
            <a:r>
              <a:rPr lang="en-GB" dirty="0"/>
              <a:t> y </a:t>
            </a:r>
            <a:r>
              <a:rPr lang="en-GB" dirty="0" err="1"/>
              <a:t>limitando</a:t>
            </a:r>
            <a:r>
              <a:rPr lang="en-GB" dirty="0"/>
              <a:t> </a:t>
            </a:r>
            <a:r>
              <a:rPr lang="en-GB" dirty="0" err="1"/>
              <a:t>el</a:t>
            </a:r>
            <a:r>
              <a:rPr lang="en-GB" dirty="0"/>
              <a:t> </a:t>
            </a:r>
            <a:r>
              <a:rPr lang="en-GB" dirty="0" err="1"/>
              <a:t>crecimiento</a:t>
            </a:r>
            <a:r>
              <a:rPr lang="en-GB" dirty="0"/>
              <a:t> del </a:t>
            </a:r>
            <a:r>
              <a:rPr lang="en-GB" dirty="0" err="1"/>
              <a:t>fuego</a:t>
            </a:r>
            <a:r>
              <a:rPr lang="en-GB" dirty="0"/>
              <a:t>. Las llamas </a:t>
            </a:r>
            <a:r>
              <a:rPr lang="en-GB" dirty="0" err="1"/>
              <a:t>retroceden</a:t>
            </a:r>
            <a:r>
              <a:rPr lang="en-GB" dirty="0"/>
              <a:t>, </a:t>
            </a:r>
            <a:r>
              <a:rPr lang="en-GB" dirty="0" err="1"/>
              <a:t>pero</a:t>
            </a:r>
            <a:r>
              <a:rPr lang="en-GB" dirty="0"/>
              <a:t> la </a:t>
            </a:r>
            <a:r>
              <a:rPr lang="en-GB" dirty="0" err="1"/>
              <a:t>niebla</a:t>
            </a:r>
            <a:r>
              <a:rPr lang="en-GB" dirty="0"/>
              <a:t> de </a:t>
            </a:r>
            <a:r>
              <a:rPr lang="en-GB" dirty="0" err="1"/>
              <a:t>agua</a:t>
            </a:r>
            <a:r>
              <a:rPr lang="en-GB" dirty="0"/>
              <a:t> </a:t>
            </a:r>
            <a:r>
              <a:rPr lang="en-GB" dirty="0" err="1"/>
              <a:t>aerosoliza</a:t>
            </a:r>
            <a:r>
              <a:rPr lang="en-GB" dirty="0"/>
              <a:t> </a:t>
            </a:r>
            <a:r>
              <a:rPr lang="en-GB" dirty="0" err="1"/>
              <a:t>el</a:t>
            </a:r>
            <a:r>
              <a:rPr lang="en-GB" dirty="0"/>
              <a:t> </a:t>
            </a:r>
            <a:r>
              <a:rPr lang="en-GB" dirty="0" err="1"/>
              <a:t>humo</a:t>
            </a:r>
            <a:r>
              <a:rPr lang="en-GB" dirty="0"/>
              <a:t>, </a:t>
            </a:r>
            <a:r>
              <a:rPr lang="en-GB" b="1" u="sng" dirty="0" err="1"/>
              <a:t>facilitando</a:t>
            </a:r>
            <a:r>
              <a:rPr lang="en-GB" b="1" u="sng" dirty="0"/>
              <a:t> </a:t>
            </a:r>
            <a:r>
              <a:rPr lang="en-GB" b="1" u="sng" dirty="0" err="1"/>
              <a:t>su</a:t>
            </a:r>
            <a:r>
              <a:rPr lang="en-GB" b="1" u="sng" dirty="0"/>
              <a:t> </a:t>
            </a:r>
            <a:r>
              <a:rPr lang="en-GB" b="1" u="sng" dirty="0" err="1"/>
              <a:t>propagación</a:t>
            </a:r>
            <a:r>
              <a:rPr lang="en-GB" dirty="0"/>
              <a:t>. La </a:t>
            </a:r>
            <a:r>
              <a:rPr lang="en-GB" dirty="0" err="1"/>
              <a:t>migración</a:t>
            </a:r>
            <a:r>
              <a:rPr lang="en-GB" dirty="0"/>
              <a:t> horizontal del </a:t>
            </a:r>
            <a:r>
              <a:rPr lang="en-GB" dirty="0" err="1"/>
              <a:t>humo</a:t>
            </a:r>
            <a:r>
              <a:rPr lang="en-GB" dirty="0"/>
              <a:t> a </a:t>
            </a:r>
            <a:r>
              <a:rPr lang="en-GB" dirty="0" err="1"/>
              <a:t>través</a:t>
            </a:r>
            <a:r>
              <a:rPr lang="en-GB" dirty="0"/>
              <a:t> de </a:t>
            </a:r>
            <a:r>
              <a:rPr lang="en-GB" dirty="0" err="1"/>
              <a:t>puertas</a:t>
            </a:r>
            <a:r>
              <a:rPr lang="en-GB" dirty="0"/>
              <a:t> sin </a:t>
            </a:r>
            <a:r>
              <a:rPr lang="en-GB" dirty="0" err="1"/>
              <a:t>sellar</a:t>
            </a:r>
            <a:r>
              <a:rPr lang="en-GB" dirty="0"/>
              <a:t> </a:t>
            </a:r>
            <a:r>
              <a:rPr lang="en-GB" dirty="0" err="1"/>
              <a:t>llena</a:t>
            </a:r>
            <a:r>
              <a:rPr lang="en-GB" dirty="0"/>
              <a:t> </a:t>
            </a:r>
            <a:r>
              <a:rPr lang="en-GB" dirty="0" err="1"/>
              <a:t>los</a:t>
            </a:r>
            <a:r>
              <a:rPr lang="en-GB" dirty="0"/>
              <a:t> atrios.</a:t>
            </a:r>
          </a:p>
        </p:txBody>
      </p:sp>
      <p:pic>
        <p:nvPicPr>
          <p:cNvPr id="17" name="Picture 16">
            <a:extLst>
              <a:ext uri="{FF2B5EF4-FFF2-40B4-BE49-F238E27FC236}">
                <a16:creationId xmlns:a16="http://schemas.microsoft.com/office/drawing/2014/main" id="{1DF4F5A7-5E67-52A8-A80A-CF15B146FCC9}"/>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9756052" y="4409400"/>
            <a:ext cx="1460912" cy="964473"/>
          </a:xfrm>
          <a:prstGeom prst="rect">
            <a:avLst/>
          </a:prstGeom>
        </p:spPr>
      </p:pic>
      <p:pic>
        <p:nvPicPr>
          <p:cNvPr id="18" name="Picture 17">
            <a:extLst>
              <a:ext uri="{FF2B5EF4-FFF2-40B4-BE49-F238E27FC236}">
                <a16:creationId xmlns:a16="http://schemas.microsoft.com/office/drawing/2014/main" id="{DA3388A0-1584-2982-AD6D-C7DEE979A7B3}"/>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8793968" y="4567635"/>
            <a:ext cx="1460912" cy="964473"/>
          </a:xfrm>
          <a:prstGeom prst="rect">
            <a:avLst/>
          </a:prstGeom>
        </p:spPr>
      </p:pic>
      <p:pic>
        <p:nvPicPr>
          <p:cNvPr id="19" name="Picture 18">
            <a:extLst>
              <a:ext uri="{FF2B5EF4-FFF2-40B4-BE49-F238E27FC236}">
                <a16:creationId xmlns:a16="http://schemas.microsoft.com/office/drawing/2014/main" id="{72B0E334-413B-4513-BEAE-72002AD732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3701" y="4660801"/>
            <a:ext cx="447205" cy="670806"/>
          </a:xfrm>
          <a:prstGeom prst="rect">
            <a:avLst/>
          </a:prstGeom>
        </p:spPr>
      </p:pic>
      <p:pic>
        <p:nvPicPr>
          <p:cNvPr id="20" name="Picture 19">
            <a:extLst>
              <a:ext uri="{FF2B5EF4-FFF2-40B4-BE49-F238E27FC236}">
                <a16:creationId xmlns:a16="http://schemas.microsoft.com/office/drawing/2014/main" id="{3C3991AC-B7FF-DF2B-DCCE-227EADECEF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23933" y="4738005"/>
            <a:ext cx="447205" cy="670806"/>
          </a:xfrm>
          <a:prstGeom prst="rect">
            <a:avLst/>
          </a:prstGeom>
        </p:spPr>
      </p:pic>
      <p:pic>
        <p:nvPicPr>
          <p:cNvPr id="21" name="Picture 20">
            <a:extLst>
              <a:ext uri="{FF2B5EF4-FFF2-40B4-BE49-F238E27FC236}">
                <a16:creationId xmlns:a16="http://schemas.microsoft.com/office/drawing/2014/main" id="{AE96F400-7BD2-021D-9304-A36285E5B1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7514" y="4744899"/>
            <a:ext cx="447205" cy="670806"/>
          </a:xfrm>
          <a:prstGeom prst="rect">
            <a:avLst/>
          </a:prstGeom>
        </p:spPr>
      </p:pic>
      <p:pic>
        <p:nvPicPr>
          <p:cNvPr id="22" name="Picture 21">
            <a:extLst>
              <a:ext uri="{FF2B5EF4-FFF2-40B4-BE49-F238E27FC236}">
                <a16:creationId xmlns:a16="http://schemas.microsoft.com/office/drawing/2014/main" id="{6647DC87-93DD-788F-19DA-36A26815FB3C}"/>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10641403" y="4397525"/>
            <a:ext cx="1460912" cy="964473"/>
          </a:xfrm>
          <a:prstGeom prst="rect">
            <a:avLst/>
          </a:prstGeom>
        </p:spPr>
      </p:pic>
      <p:pic>
        <p:nvPicPr>
          <p:cNvPr id="23" name="Picture 22">
            <a:extLst>
              <a:ext uri="{FF2B5EF4-FFF2-40B4-BE49-F238E27FC236}">
                <a16:creationId xmlns:a16="http://schemas.microsoft.com/office/drawing/2014/main" id="{28FE1E50-D71A-7EBA-1F2A-4858169A9F48}"/>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7528454" y="4664607"/>
            <a:ext cx="1460912" cy="964473"/>
          </a:xfrm>
          <a:prstGeom prst="rect">
            <a:avLst/>
          </a:prstGeom>
        </p:spPr>
      </p:pic>
      <p:pic>
        <p:nvPicPr>
          <p:cNvPr id="24" name="Picture 23">
            <a:extLst>
              <a:ext uri="{FF2B5EF4-FFF2-40B4-BE49-F238E27FC236}">
                <a16:creationId xmlns:a16="http://schemas.microsoft.com/office/drawing/2014/main" id="{149A2B6A-3403-C451-677B-91C77A160F3D}"/>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1323348">
            <a:off x="6668686" y="4569219"/>
            <a:ext cx="1460912" cy="964473"/>
          </a:xfrm>
          <a:prstGeom prst="rect">
            <a:avLst/>
          </a:prstGeom>
        </p:spPr>
      </p:pic>
      <p:pic>
        <p:nvPicPr>
          <p:cNvPr id="26" name="Picture 25">
            <a:extLst>
              <a:ext uri="{FF2B5EF4-FFF2-40B4-BE49-F238E27FC236}">
                <a16:creationId xmlns:a16="http://schemas.microsoft.com/office/drawing/2014/main" id="{EA0181D7-85A5-DF20-91BD-57100300A11C}"/>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1323348">
            <a:off x="5697047" y="4188709"/>
            <a:ext cx="1460912" cy="964473"/>
          </a:xfrm>
          <a:prstGeom prst="rect">
            <a:avLst/>
          </a:prstGeom>
        </p:spPr>
      </p:pic>
      <p:pic>
        <p:nvPicPr>
          <p:cNvPr id="27" name="Picture 26">
            <a:extLst>
              <a:ext uri="{FF2B5EF4-FFF2-40B4-BE49-F238E27FC236}">
                <a16:creationId xmlns:a16="http://schemas.microsoft.com/office/drawing/2014/main" id="{5F13EF5C-D06D-BE23-E90D-B72110489667}"/>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10581557" y="3860212"/>
            <a:ext cx="1460912" cy="964473"/>
          </a:xfrm>
          <a:prstGeom prst="rect">
            <a:avLst/>
          </a:prstGeom>
        </p:spPr>
      </p:pic>
      <p:pic>
        <p:nvPicPr>
          <p:cNvPr id="28" name="Picture 27">
            <a:extLst>
              <a:ext uri="{FF2B5EF4-FFF2-40B4-BE49-F238E27FC236}">
                <a16:creationId xmlns:a16="http://schemas.microsoft.com/office/drawing/2014/main" id="{4CDCF608-C09B-555A-DC33-4E7049871F82}"/>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10557428" y="3380582"/>
            <a:ext cx="1460912" cy="964473"/>
          </a:xfrm>
          <a:prstGeom prst="rect">
            <a:avLst/>
          </a:prstGeom>
        </p:spPr>
      </p:pic>
      <p:pic>
        <p:nvPicPr>
          <p:cNvPr id="29" name="Picture 28">
            <a:extLst>
              <a:ext uri="{FF2B5EF4-FFF2-40B4-BE49-F238E27FC236}">
                <a16:creationId xmlns:a16="http://schemas.microsoft.com/office/drawing/2014/main" id="{CD116D96-0D2F-2C14-90D9-F40BC5196277}"/>
              </a:ext>
            </a:extLst>
          </p:cNvPr>
          <p:cNvPicPr>
            <a:picLocks noChangeAspect="1"/>
          </p:cNvPicPr>
          <p:nvPr/>
        </p:nvPicPr>
        <p:blipFill rotWithShape="1">
          <a:blip r:embed="rId17">
            <a:extLst>
              <a:ext uri="{28A0092B-C50C-407E-A947-70E740481C1C}">
                <a14:useLocalDpi xmlns:a14="http://schemas.microsoft.com/office/drawing/2010/main" val="0"/>
              </a:ext>
            </a:extLst>
          </a:blip>
          <a:srcRect l="69124" t="83195" r="9538"/>
          <a:stretch/>
        </p:blipFill>
        <p:spPr>
          <a:xfrm rot="21083639">
            <a:off x="9562351" y="3532596"/>
            <a:ext cx="1460912" cy="964473"/>
          </a:xfrm>
          <a:prstGeom prst="rect">
            <a:avLst/>
          </a:prstGeom>
        </p:spPr>
      </p:pic>
    </p:spTree>
    <p:extLst>
      <p:ext uri="{BB962C8B-B14F-4D97-AF65-F5344CB8AC3E}">
        <p14:creationId xmlns:p14="http://schemas.microsoft.com/office/powerpoint/2010/main" val="12087354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7"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sp>
        <p:nvSpPr>
          <p:cNvPr id="2" name="TextBox 1">
            <a:extLst>
              <a:ext uri="{FF2B5EF4-FFF2-40B4-BE49-F238E27FC236}">
                <a16:creationId xmlns:a16="http://schemas.microsoft.com/office/drawing/2014/main" id="{BE99ED36-E21A-F0C9-1A43-806B00DD8F38}"/>
              </a:ext>
            </a:extLst>
          </p:cNvPr>
          <p:cNvSpPr txBox="1"/>
          <p:nvPr/>
        </p:nvSpPr>
        <p:spPr>
          <a:xfrm>
            <a:off x="6264492" y="1281481"/>
            <a:ext cx="6060971" cy="784830"/>
          </a:xfrm>
          <a:prstGeom prst="rect">
            <a:avLst/>
          </a:prstGeom>
          <a:noFill/>
        </p:spPr>
        <p:txBody>
          <a:bodyPr wrap="square" rtlCol="0">
            <a:spAutoFit/>
          </a:bodyPr>
          <a:lstStyle/>
          <a:p>
            <a:pPr marL="0" indent="0">
              <a:buNone/>
            </a:pPr>
            <a:r>
              <a:rPr lang="en-GB" sz="1500" b="1" dirty="0">
                <a:effectLst/>
                <a:latin typeface="Calibri" panose="020F0502020204030204" pitchFamily="34" charset="0"/>
                <a:ea typeface="DengXian" panose="02010600030101010101" pitchFamily="2" charset="-122"/>
                <a:cs typeface="Arial" panose="020B0604020202020204" pitchFamily="34" charset="0"/>
              </a:rPr>
              <a:t>Flashover is mitigated (15-20 min): </a:t>
            </a:r>
            <a:r>
              <a:rPr lang="en-GB" sz="1500" dirty="0">
                <a:effectLst/>
                <a:latin typeface="Calibri" panose="020F0502020204030204" pitchFamily="34" charset="0"/>
                <a:ea typeface="DengXian" panose="02010600030101010101" pitchFamily="2" charset="-122"/>
                <a:cs typeface="Arial" panose="020B0604020202020204" pitchFamily="34" charset="0"/>
              </a:rPr>
              <a:t>sprinklers prevent uniform ignition</a:t>
            </a:r>
            <a:r>
              <a:rPr lang="en-GB" sz="1500" dirty="0">
                <a:latin typeface="Calibri" panose="020F0502020204030204" pitchFamily="34" charset="0"/>
                <a:ea typeface="DengXian" panose="02010600030101010101" pitchFamily="2" charset="-122"/>
                <a:cs typeface="Arial" panose="020B0604020202020204" pitchFamily="34" charset="0"/>
              </a:rPr>
              <a:t>. BUT </a:t>
            </a:r>
            <a:r>
              <a:rPr lang="en-GB" sz="1500" dirty="0">
                <a:effectLst/>
                <a:latin typeface="Calibri" panose="020F0502020204030204" pitchFamily="34" charset="0"/>
                <a:ea typeface="DengXian" panose="02010600030101010101" pitchFamily="2" charset="-122"/>
                <a:cs typeface="Arial" panose="020B0604020202020204" pitchFamily="34" charset="0"/>
              </a:rPr>
              <a:t>vertical shaft convection propels unconfined smoke upward, infiltrating vents. </a:t>
            </a:r>
            <a:endParaRPr lang="en-GB" sz="1500" dirty="0">
              <a:effectLst/>
            </a:endParaRPr>
          </a:p>
        </p:txBody>
      </p:sp>
      <p:pic>
        <p:nvPicPr>
          <p:cNvPr id="7" name="Picture 6">
            <a:extLst>
              <a:ext uri="{FF2B5EF4-FFF2-40B4-BE49-F238E27FC236}">
                <a16:creationId xmlns:a16="http://schemas.microsoft.com/office/drawing/2014/main" id="{A4163635-98D1-1ACC-CD27-05E500070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6533" y="4528664"/>
            <a:ext cx="447205" cy="670806"/>
          </a:xfrm>
          <a:prstGeom prst="rect">
            <a:avLst/>
          </a:prstGeom>
        </p:spPr>
      </p:pic>
      <p:pic>
        <p:nvPicPr>
          <p:cNvPr id="10" name="Picture 9">
            <a:extLst>
              <a:ext uri="{FF2B5EF4-FFF2-40B4-BE49-F238E27FC236}">
                <a16:creationId xmlns:a16="http://schemas.microsoft.com/office/drawing/2014/main" id="{0A649603-F952-AC03-19C5-87406417AF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6275" y="4476038"/>
            <a:ext cx="447205" cy="670806"/>
          </a:xfrm>
          <a:prstGeom prst="rect">
            <a:avLst/>
          </a:prstGeom>
        </p:spPr>
      </p:pic>
      <p:sp>
        <p:nvSpPr>
          <p:cNvPr id="11" name="Title 1">
            <a:extLst>
              <a:ext uri="{FF2B5EF4-FFF2-40B4-BE49-F238E27FC236}">
                <a16:creationId xmlns:a16="http://schemas.microsoft.com/office/drawing/2014/main" id="{B7F39E76-0205-4865-D2C5-F28F4413A66C}"/>
              </a:ext>
            </a:extLst>
          </p:cNvPr>
          <p:cNvSpPr txBox="1">
            <a:spLocks/>
          </p:cNvSpPr>
          <p:nvPr/>
        </p:nvSpPr>
        <p:spPr>
          <a:xfrm>
            <a:off x="1083302" y="0"/>
            <a:ext cx="94280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Flashover se </a:t>
            </a:r>
            <a:r>
              <a:rPr lang="en-GB" dirty="0" err="1"/>
              <a:t>mitiga</a:t>
            </a:r>
            <a:r>
              <a:rPr lang="en-GB" dirty="0"/>
              <a:t> (15-20 min)</a:t>
            </a:r>
          </a:p>
        </p:txBody>
      </p:sp>
      <p:pic>
        <p:nvPicPr>
          <p:cNvPr id="4" name="Picture 3">
            <a:extLst>
              <a:ext uri="{FF2B5EF4-FFF2-40B4-BE49-F238E27FC236}">
                <a16:creationId xmlns:a16="http://schemas.microsoft.com/office/drawing/2014/main" id="{AF2E6447-282B-EC67-661D-3203485F1A66}"/>
              </a:ext>
            </a:extLst>
          </p:cNvPr>
          <p:cNvPicPr>
            <a:picLocks noChangeAspect="1"/>
          </p:cNvPicPr>
          <p:nvPr/>
        </p:nvPicPr>
        <p:blipFill rotWithShape="1">
          <a:blip r:embed="rId6">
            <a:extLst>
              <a:ext uri="{28A0092B-C50C-407E-A947-70E740481C1C}">
                <a14:useLocalDpi xmlns:a14="http://schemas.microsoft.com/office/drawing/2010/main" val="0"/>
              </a:ext>
            </a:extLst>
          </a:blip>
          <a:srcRect l="12927" t="8628" r="11780" b="21885"/>
          <a:stretch/>
        </p:blipFill>
        <p:spPr>
          <a:xfrm>
            <a:off x="89515" y="2886140"/>
            <a:ext cx="5412777" cy="4187681"/>
          </a:xfrm>
          <a:prstGeom prst="rect">
            <a:avLst/>
          </a:prstGeom>
        </p:spPr>
      </p:pic>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295CCFF7-10B8-1752-880C-8A2370DE78F7}"/>
                  </a:ext>
                </a:extLst>
              </p14:cNvPr>
              <p14:cNvContentPartPr/>
              <p14:nvPr/>
            </p14:nvContentPartPr>
            <p14:xfrm>
              <a:off x="2326466" y="3511565"/>
              <a:ext cx="127440" cy="205920"/>
            </p14:xfrm>
          </p:contentPart>
        </mc:Choice>
        <mc:Fallback xmlns="">
          <p:pic>
            <p:nvPicPr>
              <p:cNvPr id="5" name="Ink 4">
                <a:extLst>
                  <a:ext uri="{FF2B5EF4-FFF2-40B4-BE49-F238E27FC236}">
                    <a16:creationId xmlns:a16="http://schemas.microsoft.com/office/drawing/2014/main" id="{295CCFF7-10B8-1752-880C-8A2370DE78F7}"/>
                  </a:ext>
                </a:extLst>
              </p:cNvPr>
              <p:cNvPicPr/>
              <p:nvPr/>
            </p:nvPicPr>
            <p:blipFill>
              <a:blip r:embed="rId8"/>
              <a:stretch>
                <a:fillRect/>
              </a:stretch>
            </p:blipFill>
            <p:spPr>
              <a:xfrm>
                <a:off x="2317466" y="3502925"/>
                <a:ext cx="1450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31CDC0A2-0B71-A0F5-8BAB-36610A526E93}"/>
                  </a:ext>
                </a:extLst>
              </p14:cNvPr>
              <p14:cNvContentPartPr/>
              <p14:nvPr/>
            </p14:nvContentPartPr>
            <p14:xfrm>
              <a:off x="2497826" y="3795245"/>
              <a:ext cx="308160" cy="54000"/>
            </p14:xfrm>
          </p:contentPart>
        </mc:Choice>
        <mc:Fallback xmlns="">
          <p:pic>
            <p:nvPicPr>
              <p:cNvPr id="8" name="Ink 7">
                <a:extLst>
                  <a:ext uri="{FF2B5EF4-FFF2-40B4-BE49-F238E27FC236}">
                    <a16:creationId xmlns:a16="http://schemas.microsoft.com/office/drawing/2014/main" id="{31CDC0A2-0B71-A0F5-8BAB-36610A526E93}"/>
                  </a:ext>
                </a:extLst>
              </p:cNvPr>
              <p:cNvPicPr/>
              <p:nvPr/>
            </p:nvPicPr>
            <p:blipFill>
              <a:blip r:embed="rId10"/>
              <a:stretch>
                <a:fillRect/>
              </a:stretch>
            </p:blipFill>
            <p:spPr>
              <a:xfrm>
                <a:off x="2488826" y="3786245"/>
                <a:ext cx="325800" cy="71640"/>
              </a:xfrm>
              <a:prstGeom prst="rect">
                <a:avLst/>
              </a:prstGeom>
            </p:spPr>
          </p:pic>
        </mc:Fallback>
      </mc:AlternateContent>
      <p:grpSp>
        <p:nvGrpSpPr>
          <p:cNvPr id="14" name="Group 13">
            <a:extLst>
              <a:ext uri="{FF2B5EF4-FFF2-40B4-BE49-F238E27FC236}">
                <a16:creationId xmlns:a16="http://schemas.microsoft.com/office/drawing/2014/main" id="{1875812E-1958-2172-B3F3-C41F62940BE7}"/>
              </a:ext>
            </a:extLst>
          </p:cNvPr>
          <p:cNvGrpSpPr/>
          <p:nvPr/>
        </p:nvGrpSpPr>
        <p:grpSpPr>
          <a:xfrm>
            <a:off x="2231066" y="4022045"/>
            <a:ext cx="439920" cy="477720"/>
            <a:chOff x="2231066" y="4022045"/>
            <a:chExt cx="439920" cy="477720"/>
          </a:xfrm>
        </p:grpSpPr>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40D1E38B-5C54-BA75-F181-2A834B3DC2F7}"/>
                    </a:ext>
                  </a:extLst>
                </p14:cNvPr>
                <p14:cNvContentPartPr/>
                <p14:nvPr/>
              </p14:nvContentPartPr>
              <p14:xfrm>
                <a:off x="2420066" y="4022045"/>
                <a:ext cx="250920" cy="149400"/>
              </p14:xfrm>
            </p:contentPart>
          </mc:Choice>
          <mc:Fallback xmlns="">
            <p:pic>
              <p:nvPicPr>
                <p:cNvPr id="12" name="Ink 11">
                  <a:extLst>
                    <a:ext uri="{FF2B5EF4-FFF2-40B4-BE49-F238E27FC236}">
                      <a16:creationId xmlns:a16="http://schemas.microsoft.com/office/drawing/2014/main" id="{40D1E38B-5C54-BA75-F181-2A834B3DC2F7}"/>
                    </a:ext>
                  </a:extLst>
                </p:cNvPr>
                <p:cNvPicPr/>
                <p:nvPr/>
              </p:nvPicPr>
              <p:blipFill>
                <a:blip r:embed="rId12"/>
                <a:stretch>
                  <a:fillRect/>
                </a:stretch>
              </p:blipFill>
              <p:spPr>
                <a:xfrm>
                  <a:off x="2411426" y="4013045"/>
                  <a:ext cx="2685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A4486D03-96D2-4323-F994-9584C1E725DE}"/>
                    </a:ext>
                  </a:extLst>
                </p14:cNvPr>
                <p14:cNvContentPartPr/>
                <p14:nvPr/>
              </p14:nvContentPartPr>
              <p14:xfrm>
                <a:off x="2231066" y="4195565"/>
                <a:ext cx="57960" cy="304200"/>
              </p14:xfrm>
            </p:contentPart>
          </mc:Choice>
          <mc:Fallback xmlns="">
            <p:pic>
              <p:nvPicPr>
                <p:cNvPr id="13" name="Ink 12">
                  <a:extLst>
                    <a:ext uri="{FF2B5EF4-FFF2-40B4-BE49-F238E27FC236}">
                      <a16:creationId xmlns:a16="http://schemas.microsoft.com/office/drawing/2014/main" id="{A4486D03-96D2-4323-F994-9584C1E725DE}"/>
                    </a:ext>
                  </a:extLst>
                </p:cNvPr>
                <p:cNvPicPr/>
                <p:nvPr/>
              </p:nvPicPr>
              <p:blipFill>
                <a:blip r:embed="rId14"/>
                <a:stretch>
                  <a:fillRect/>
                </a:stretch>
              </p:blipFill>
              <p:spPr>
                <a:xfrm>
                  <a:off x="2222426" y="4186565"/>
                  <a:ext cx="75600" cy="321840"/>
                </a:xfrm>
                <a:prstGeom prst="rect">
                  <a:avLst/>
                </a:prstGeom>
              </p:spPr>
            </p:pic>
          </mc:Fallback>
        </mc:AlternateContent>
      </p:grpSp>
      <p:grpSp>
        <p:nvGrpSpPr>
          <p:cNvPr id="17" name="Group 16">
            <a:extLst>
              <a:ext uri="{FF2B5EF4-FFF2-40B4-BE49-F238E27FC236}">
                <a16:creationId xmlns:a16="http://schemas.microsoft.com/office/drawing/2014/main" id="{514CA2F6-73FC-025B-E7EE-67C217337FFC}"/>
              </a:ext>
            </a:extLst>
          </p:cNvPr>
          <p:cNvGrpSpPr/>
          <p:nvPr/>
        </p:nvGrpSpPr>
        <p:grpSpPr>
          <a:xfrm>
            <a:off x="1743266" y="3667085"/>
            <a:ext cx="468000" cy="376560"/>
            <a:chOff x="1743266" y="3667085"/>
            <a:chExt cx="468000" cy="376560"/>
          </a:xfrm>
        </p:grpSpPr>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4A885502-C847-EE54-C0E2-8A370E827842}"/>
                    </a:ext>
                  </a:extLst>
                </p14:cNvPr>
                <p14:cNvContentPartPr/>
                <p14:nvPr/>
              </p14:nvContentPartPr>
              <p14:xfrm>
                <a:off x="1743266" y="3885605"/>
                <a:ext cx="366120" cy="158040"/>
              </p14:xfrm>
            </p:contentPart>
          </mc:Choice>
          <mc:Fallback xmlns="">
            <p:pic>
              <p:nvPicPr>
                <p:cNvPr id="15" name="Ink 14">
                  <a:extLst>
                    <a:ext uri="{FF2B5EF4-FFF2-40B4-BE49-F238E27FC236}">
                      <a16:creationId xmlns:a16="http://schemas.microsoft.com/office/drawing/2014/main" id="{4A885502-C847-EE54-C0E2-8A370E827842}"/>
                    </a:ext>
                  </a:extLst>
                </p:cNvPr>
                <p:cNvPicPr/>
                <p:nvPr/>
              </p:nvPicPr>
              <p:blipFill>
                <a:blip r:embed="rId16"/>
                <a:stretch>
                  <a:fillRect/>
                </a:stretch>
              </p:blipFill>
              <p:spPr>
                <a:xfrm>
                  <a:off x="1734626" y="3876605"/>
                  <a:ext cx="383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491BAE1F-1557-CE11-67D4-FA828725A0C8}"/>
                    </a:ext>
                  </a:extLst>
                </p14:cNvPr>
                <p14:cNvContentPartPr/>
                <p14:nvPr/>
              </p14:nvContentPartPr>
              <p14:xfrm>
                <a:off x="2021186" y="3667085"/>
                <a:ext cx="190080" cy="145800"/>
              </p14:xfrm>
            </p:contentPart>
          </mc:Choice>
          <mc:Fallback xmlns="">
            <p:pic>
              <p:nvPicPr>
                <p:cNvPr id="16" name="Ink 15">
                  <a:extLst>
                    <a:ext uri="{FF2B5EF4-FFF2-40B4-BE49-F238E27FC236}">
                      <a16:creationId xmlns:a16="http://schemas.microsoft.com/office/drawing/2014/main" id="{491BAE1F-1557-CE11-67D4-FA828725A0C8}"/>
                    </a:ext>
                  </a:extLst>
                </p:cNvPr>
                <p:cNvPicPr/>
                <p:nvPr/>
              </p:nvPicPr>
              <p:blipFill>
                <a:blip r:embed="rId18"/>
                <a:stretch>
                  <a:fillRect/>
                </a:stretch>
              </p:blipFill>
              <p:spPr>
                <a:xfrm>
                  <a:off x="2012546" y="3658085"/>
                  <a:ext cx="207720" cy="163440"/>
                </a:xfrm>
                <a:prstGeom prst="rect">
                  <a:avLst/>
                </a:prstGeom>
              </p:spPr>
            </p:pic>
          </mc:Fallback>
        </mc:AlternateContent>
      </p:grpSp>
      <p:pic>
        <p:nvPicPr>
          <p:cNvPr id="18" name="Picture 17">
            <a:extLst>
              <a:ext uri="{FF2B5EF4-FFF2-40B4-BE49-F238E27FC236}">
                <a16:creationId xmlns:a16="http://schemas.microsoft.com/office/drawing/2014/main" id="{11BCBC2F-B648-B6C8-3410-EAF3FD4101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11094" y="4589591"/>
            <a:ext cx="447205" cy="670806"/>
          </a:xfrm>
          <a:prstGeom prst="rect">
            <a:avLst/>
          </a:prstGeom>
        </p:spPr>
      </p:pic>
      <p:pic>
        <p:nvPicPr>
          <p:cNvPr id="19" name="Picture 18">
            <a:extLst>
              <a:ext uri="{FF2B5EF4-FFF2-40B4-BE49-F238E27FC236}">
                <a16:creationId xmlns:a16="http://schemas.microsoft.com/office/drawing/2014/main" id="{3583BD2C-D4D8-05B4-BAF9-FE10AE9B8E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63889" y="4600764"/>
            <a:ext cx="447205" cy="670806"/>
          </a:xfrm>
          <a:prstGeom prst="rect">
            <a:avLst/>
          </a:prstGeom>
        </p:spPr>
      </p:pic>
      <p:sp>
        <p:nvSpPr>
          <p:cNvPr id="20" name="TextBox 19">
            <a:extLst>
              <a:ext uri="{FF2B5EF4-FFF2-40B4-BE49-F238E27FC236}">
                <a16:creationId xmlns:a16="http://schemas.microsoft.com/office/drawing/2014/main" id="{9BE61C86-1A7F-A2CF-9EFD-D653C21B07EE}"/>
              </a:ext>
            </a:extLst>
          </p:cNvPr>
          <p:cNvSpPr txBox="1"/>
          <p:nvPr/>
        </p:nvSpPr>
        <p:spPr>
          <a:xfrm>
            <a:off x="995757" y="1013245"/>
            <a:ext cx="4807165" cy="1138773"/>
          </a:xfrm>
          <a:prstGeom prst="rect">
            <a:avLst/>
          </a:prstGeom>
          <a:noFill/>
        </p:spPr>
        <p:txBody>
          <a:bodyPr wrap="square">
            <a:spAutoFit/>
          </a:bodyPr>
          <a:lstStyle/>
          <a:p>
            <a:r>
              <a:rPr lang="en-GB" sz="1700" dirty="0" err="1"/>
              <a:t>los</a:t>
            </a:r>
            <a:r>
              <a:rPr lang="en-GB" sz="1700" dirty="0"/>
              <a:t> </a:t>
            </a:r>
            <a:r>
              <a:rPr lang="en-GB" sz="1700" dirty="0" err="1"/>
              <a:t>rociadores</a:t>
            </a:r>
            <a:r>
              <a:rPr lang="en-GB" sz="1700" dirty="0"/>
              <a:t> </a:t>
            </a:r>
            <a:r>
              <a:rPr lang="en-GB" sz="1700" dirty="0" err="1"/>
              <a:t>previenen</a:t>
            </a:r>
            <a:r>
              <a:rPr lang="en-GB" sz="1700" dirty="0"/>
              <a:t> la </a:t>
            </a:r>
            <a:r>
              <a:rPr lang="en-GB" sz="1700" dirty="0" err="1"/>
              <a:t>ignición</a:t>
            </a:r>
            <a:r>
              <a:rPr lang="en-GB" sz="1700" dirty="0"/>
              <a:t> </a:t>
            </a:r>
            <a:r>
              <a:rPr lang="en-GB" sz="1700" dirty="0" err="1"/>
              <a:t>uniforme</a:t>
            </a:r>
            <a:r>
              <a:rPr lang="en-GB" sz="1700" dirty="0"/>
              <a:t>. PERO la </a:t>
            </a:r>
            <a:r>
              <a:rPr lang="en-GB" sz="1700" dirty="0" err="1"/>
              <a:t>convección</a:t>
            </a:r>
            <a:r>
              <a:rPr lang="en-GB" sz="1700" dirty="0"/>
              <a:t> vertical </a:t>
            </a:r>
            <a:r>
              <a:rPr lang="en-GB" sz="1700" dirty="0" err="1"/>
              <a:t>en</a:t>
            </a:r>
            <a:r>
              <a:rPr lang="en-GB" sz="1700" dirty="0"/>
              <a:t> </a:t>
            </a:r>
            <a:r>
              <a:rPr lang="en-GB" sz="1700" dirty="0" err="1"/>
              <a:t>el</a:t>
            </a:r>
            <a:r>
              <a:rPr lang="en-GB" sz="1700" dirty="0"/>
              <a:t> </a:t>
            </a:r>
            <a:r>
              <a:rPr lang="en-GB" sz="1700" dirty="0" err="1"/>
              <a:t>conducto</a:t>
            </a:r>
            <a:r>
              <a:rPr lang="en-GB" sz="1700" dirty="0"/>
              <a:t> </a:t>
            </a:r>
            <a:r>
              <a:rPr lang="en-GB" sz="1700" dirty="0" err="1"/>
              <a:t>impulsa</a:t>
            </a:r>
            <a:r>
              <a:rPr lang="en-GB" sz="1700" dirty="0"/>
              <a:t> </a:t>
            </a:r>
            <a:r>
              <a:rPr lang="en-GB" sz="1700" dirty="0" err="1"/>
              <a:t>el</a:t>
            </a:r>
            <a:r>
              <a:rPr lang="en-GB" sz="1700" dirty="0"/>
              <a:t> </a:t>
            </a:r>
            <a:r>
              <a:rPr lang="en-GB" sz="1700" dirty="0" err="1"/>
              <a:t>humo</a:t>
            </a:r>
            <a:r>
              <a:rPr lang="en-GB" sz="1700" dirty="0"/>
              <a:t> no </a:t>
            </a:r>
            <a:r>
              <a:rPr lang="en-GB" sz="1700" dirty="0" err="1"/>
              <a:t>confinado</a:t>
            </a:r>
            <a:r>
              <a:rPr lang="en-GB" sz="1700" dirty="0"/>
              <a:t> </a:t>
            </a:r>
            <a:r>
              <a:rPr lang="en-GB" sz="1700" dirty="0" err="1"/>
              <a:t>hacia</a:t>
            </a:r>
            <a:r>
              <a:rPr lang="en-GB" sz="1700" dirty="0"/>
              <a:t> </a:t>
            </a:r>
            <a:r>
              <a:rPr lang="en-GB" sz="1700" dirty="0" err="1"/>
              <a:t>arriba</a:t>
            </a:r>
            <a:r>
              <a:rPr lang="en-GB" sz="1700" dirty="0"/>
              <a:t>, </a:t>
            </a:r>
            <a:r>
              <a:rPr lang="en-GB" sz="1700" dirty="0" err="1"/>
              <a:t>infiltrándose</a:t>
            </a:r>
            <a:r>
              <a:rPr lang="en-GB" sz="1700" dirty="0"/>
              <a:t> </a:t>
            </a:r>
            <a:r>
              <a:rPr lang="en-GB" sz="1700" dirty="0" err="1"/>
              <a:t>en</a:t>
            </a:r>
            <a:r>
              <a:rPr lang="en-GB" sz="1700" dirty="0"/>
              <a:t> las </a:t>
            </a:r>
            <a:r>
              <a:rPr lang="en-GB" sz="1700" dirty="0" err="1"/>
              <a:t>ventilaciones</a:t>
            </a:r>
            <a:r>
              <a:rPr lang="en-GB" sz="1700" dirty="0"/>
              <a:t>. </a:t>
            </a:r>
          </a:p>
        </p:txBody>
      </p:sp>
      <p:pic>
        <p:nvPicPr>
          <p:cNvPr id="3" name="Picture 2">
            <a:extLst>
              <a:ext uri="{FF2B5EF4-FFF2-40B4-BE49-F238E27FC236}">
                <a16:creationId xmlns:a16="http://schemas.microsoft.com/office/drawing/2014/main" id="{0D39C405-E662-1080-BD81-2091A42E30AA}"/>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10440771" y="4275320"/>
            <a:ext cx="1460912" cy="964473"/>
          </a:xfrm>
          <a:prstGeom prst="rect">
            <a:avLst/>
          </a:prstGeom>
        </p:spPr>
      </p:pic>
      <p:pic>
        <p:nvPicPr>
          <p:cNvPr id="21" name="Picture 20">
            <a:extLst>
              <a:ext uri="{FF2B5EF4-FFF2-40B4-BE49-F238E27FC236}">
                <a16:creationId xmlns:a16="http://schemas.microsoft.com/office/drawing/2014/main" id="{36575B99-3DE0-697F-CD36-2ADBE189D513}"/>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9529537" y="4446375"/>
            <a:ext cx="1460912" cy="964473"/>
          </a:xfrm>
          <a:prstGeom prst="rect">
            <a:avLst/>
          </a:prstGeom>
        </p:spPr>
      </p:pic>
      <p:pic>
        <p:nvPicPr>
          <p:cNvPr id="22" name="Picture 21">
            <a:extLst>
              <a:ext uri="{FF2B5EF4-FFF2-40B4-BE49-F238E27FC236}">
                <a16:creationId xmlns:a16="http://schemas.microsoft.com/office/drawing/2014/main" id="{14BD5D20-6443-02FA-6436-3116AED87EFA}"/>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8626026" y="4433900"/>
            <a:ext cx="1460912" cy="964473"/>
          </a:xfrm>
          <a:prstGeom prst="rect">
            <a:avLst/>
          </a:prstGeom>
        </p:spPr>
      </p:pic>
      <p:pic>
        <p:nvPicPr>
          <p:cNvPr id="23" name="Picture 22">
            <a:extLst>
              <a:ext uri="{FF2B5EF4-FFF2-40B4-BE49-F238E27FC236}">
                <a16:creationId xmlns:a16="http://schemas.microsoft.com/office/drawing/2014/main" id="{9340E73A-1679-B616-A4AC-46A8E8874072}"/>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7576862" y="4603640"/>
            <a:ext cx="1460912" cy="964473"/>
          </a:xfrm>
          <a:prstGeom prst="rect">
            <a:avLst/>
          </a:prstGeom>
        </p:spPr>
      </p:pic>
      <p:pic>
        <p:nvPicPr>
          <p:cNvPr id="24" name="Picture 23">
            <a:extLst>
              <a:ext uri="{FF2B5EF4-FFF2-40B4-BE49-F238E27FC236}">
                <a16:creationId xmlns:a16="http://schemas.microsoft.com/office/drawing/2014/main" id="{3916D6F5-C49C-1AD7-6744-791689AE70D1}"/>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10535250" y="3883176"/>
            <a:ext cx="1460912" cy="964473"/>
          </a:xfrm>
          <a:prstGeom prst="rect">
            <a:avLst/>
          </a:prstGeom>
        </p:spPr>
      </p:pic>
      <p:pic>
        <p:nvPicPr>
          <p:cNvPr id="26" name="Picture 25">
            <a:extLst>
              <a:ext uri="{FF2B5EF4-FFF2-40B4-BE49-F238E27FC236}">
                <a16:creationId xmlns:a16="http://schemas.microsoft.com/office/drawing/2014/main" id="{FE558728-F62D-9C2C-A687-1E378FE0B4D4}"/>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10447705" y="3431416"/>
            <a:ext cx="1460912" cy="964473"/>
          </a:xfrm>
          <a:prstGeom prst="rect">
            <a:avLst/>
          </a:prstGeom>
        </p:spPr>
      </p:pic>
      <p:pic>
        <p:nvPicPr>
          <p:cNvPr id="27" name="Picture 26">
            <a:extLst>
              <a:ext uri="{FF2B5EF4-FFF2-40B4-BE49-F238E27FC236}">
                <a16:creationId xmlns:a16="http://schemas.microsoft.com/office/drawing/2014/main" id="{D34D95D9-BE37-35A5-FB63-CC5573BDAA48}"/>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9449120" y="3614509"/>
            <a:ext cx="1460912" cy="964473"/>
          </a:xfrm>
          <a:prstGeom prst="rect">
            <a:avLst/>
          </a:prstGeom>
        </p:spPr>
      </p:pic>
      <p:pic>
        <p:nvPicPr>
          <p:cNvPr id="28" name="Picture 27">
            <a:extLst>
              <a:ext uri="{FF2B5EF4-FFF2-40B4-BE49-F238E27FC236}">
                <a16:creationId xmlns:a16="http://schemas.microsoft.com/office/drawing/2014/main" id="{E0AE4C59-090F-9EF9-F190-73F1134FC890}"/>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8527784" y="3539808"/>
            <a:ext cx="1460912" cy="964473"/>
          </a:xfrm>
          <a:prstGeom prst="rect">
            <a:avLst/>
          </a:prstGeom>
        </p:spPr>
      </p:pic>
      <p:pic>
        <p:nvPicPr>
          <p:cNvPr id="29" name="Picture 28">
            <a:extLst>
              <a:ext uri="{FF2B5EF4-FFF2-40B4-BE49-F238E27FC236}">
                <a16:creationId xmlns:a16="http://schemas.microsoft.com/office/drawing/2014/main" id="{6D13E858-2EF2-336D-7C81-0512C5BACC95}"/>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7586270" y="3720813"/>
            <a:ext cx="1460912" cy="964473"/>
          </a:xfrm>
          <a:prstGeom prst="rect">
            <a:avLst/>
          </a:prstGeom>
        </p:spPr>
      </p:pic>
      <p:pic>
        <p:nvPicPr>
          <p:cNvPr id="30" name="Picture 29">
            <a:extLst>
              <a:ext uri="{FF2B5EF4-FFF2-40B4-BE49-F238E27FC236}">
                <a16:creationId xmlns:a16="http://schemas.microsoft.com/office/drawing/2014/main" id="{23E3FE71-8669-37D4-587E-0F47D944EFB9}"/>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630473">
            <a:off x="6328673" y="3554126"/>
            <a:ext cx="1460912" cy="964473"/>
          </a:xfrm>
          <a:prstGeom prst="rect">
            <a:avLst/>
          </a:prstGeom>
        </p:spPr>
      </p:pic>
      <p:pic>
        <p:nvPicPr>
          <p:cNvPr id="31" name="Picture 30">
            <a:extLst>
              <a:ext uri="{FF2B5EF4-FFF2-40B4-BE49-F238E27FC236}">
                <a16:creationId xmlns:a16="http://schemas.microsoft.com/office/drawing/2014/main" id="{98A55C2D-A5BC-A3E9-266A-C5475C7D0CBD}"/>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630473">
            <a:off x="5584922" y="3105965"/>
            <a:ext cx="1460912" cy="964473"/>
          </a:xfrm>
          <a:prstGeom prst="rect">
            <a:avLst/>
          </a:prstGeom>
        </p:spPr>
      </p:pic>
      <p:pic>
        <p:nvPicPr>
          <p:cNvPr id="32" name="Picture 31">
            <a:extLst>
              <a:ext uri="{FF2B5EF4-FFF2-40B4-BE49-F238E27FC236}">
                <a16:creationId xmlns:a16="http://schemas.microsoft.com/office/drawing/2014/main" id="{28DA868D-BB47-D60D-50F3-BAA1FF7B992F}"/>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630473">
            <a:off x="6387786" y="4453930"/>
            <a:ext cx="1460912" cy="964473"/>
          </a:xfrm>
          <a:prstGeom prst="rect">
            <a:avLst/>
          </a:prstGeom>
        </p:spPr>
      </p:pic>
      <p:pic>
        <p:nvPicPr>
          <p:cNvPr id="33" name="Picture 32">
            <a:extLst>
              <a:ext uri="{FF2B5EF4-FFF2-40B4-BE49-F238E27FC236}">
                <a16:creationId xmlns:a16="http://schemas.microsoft.com/office/drawing/2014/main" id="{0FE62A3B-63C9-31B3-429C-24DA027BABAA}"/>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630473">
            <a:off x="5566665" y="4147171"/>
            <a:ext cx="1460912" cy="964473"/>
          </a:xfrm>
          <a:prstGeom prst="rect">
            <a:avLst/>
          </a:prstGeom>
        </p:spPr>
      </p:pic>
      <p:pic>
        <p:nvPicPr>
          <p:cNvPr id="34" name="Picture 33">
            <a:extLst>
              <a:ext uri="{FF2B5EF4-FFF2-40B4-BE49-F238E27FC236}">
                <a16:creationId xmlns:a16="http://schemas.microsoft.com/office/drawing/2014/main" id="{D47ABDC1-D606-2DAD-2150-8BB5BAB45DE7}"/>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630473">
            <a:off x="6440195" y="4034056"/>
            <a:ext cx="1460912" cy="964473"/>
          </a:xfrm>
          <a:prstGeom prst="rect">
            <a:avLst/>
          </a:prstGeom>
        </p:spPr>
      </p:pic>
      <p:pic>
        <p:nvPicPr>
          <p:cNvPr id="35" name="Picture 34">
            <a:extLst>
              <a:ext uri="{FF2B5EF4-FFF2-40B4-BE49-F238E27FC236}">
                <a16:creationId xmlns:a16="http://schemas.microsoft.com/office/drawing/2014/main" id="{33391782-1A5D-72E7-9C0E-73BCE2788BDC}"/>
              </a:ext>
            </a:extLst>
          </p:cNvPr>
          <p:cNvPicPr>
            <a:picLocks noChangeAspect="1"/>
          </p:cNvPicPr>
          <p:nvPr/>
        </p:nvPicPr>
        <p:blipFill rotWithShape="1">
          <a:blip r:embed="rId19">
            <a:extLst>
              <a:ext uri="{28A0092B-C50C-407E-A947-70E740481C1C}">
                <a14:useLocalDpi xmlns:a14="http://schemas.microsoft.com/office/drawing/2010/main" val="0"/>
              </a:ext>
            </a:extLst>
          </a:blip>
          <a:srcRect l="69124" t="83195" r="9538"/>
          <a:stretch/>
        </p:blipFill>
        <p:spPr>
          <a:xfrm rot="21083639">
            <a:off x="9978928" y="3947472"/>
            <a:ext cx="1460912" cy="964473"/>
          </a:xfrm>
          <a:prstGeom prst="rect">
            <a:avLst/>
          </a:prstGeom>
        </p:spPr>
      </p:pic>
    </p:spTree>
    <p:extLst>
      <p:ext uri="{BB962C8B-B14F-4D97-AF65-F5344CB8AC3E}">
        <p14:creationId xmlns:p14="http://schemas.microsoft.com/office/powerpoint/2010/main" val="4257405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19D3-69CD-EF43-0B38-DE280EC2931E}"/>
              </a:ext>
            </a:extLst>
          </p:cNvPr>
          <p:cNvSpPr>
            <a:spLocks noGrp="1"/>
          </p:cNvSpPr>
          <p:nvPr>
            <p:ph type="title"/>
          </p:nvPr>
        </p:nvSpPr>
        <p:spPr>
          <a:xfrm>
            <a:off x="1054180" y="274637"/>
            <a:ext cx="10528219" cy="1325563"/>
          </a:xfrm>
        </p:spPr>
        <p:txBody>
          <a:bodyPr>
            <a:normAutofit/>
          </a:bodyPr>
          <a:lstStyle/>
          <a:p>
            <a:r>
              <a:rPr lang="en-GB" dirty="0"/>
              <a:t>Quakers Hill Nursing Home Fire, Sydney, Australia</a:t>
            </a:r>
            <a:br>
              <a:rPr lang="en-GB" dirty="0"/>
            </a:br>
            <a:r>
              <a:rPr lang="en-GB" sz="2000" dirty="0"/>
              <a:t>18</a:t>
            </a:r>
            <a:r>
              <a:rPr lang="en-GB" sz="2000" baseline="30000" dirty="0"/>
              <a:t>th</a:t>
            </a:r>
            <a:r>
              <a:rPr lang="en-GB" sz="2000" dirty="0"/>
              <a:t> Nov. 2011</a:t>
            </a:r>
          </a:p>
        </p:txBody>
      </p:sp>
      <p:sp>
        <p:nvSpPr>
          <p:cNvPr id="3" name="Content Placeholder 2">
            <a:extLst>
              <a:ext uri="{FF2B5EF4-FFF2-40B4-BE49-F238E27FC236}">
                <a16:creationId xmlns:a16="http://schemas.microsoft.com/office/drawing/2014/main" id="{5FD46934-EC0F-7418-E616-089158225ABC}"/>
              </a:ext>
            </a:extLst>
          </p:cNvPr>
          <p:cNvSpPr>
            <a:spLocks noGrp="1"/>
          </p:cNvSpPr>
          <p:nvPr>
            <p:ph idx="1"/>
          </p:nvPr>
        </p:nvSpPr>
        <p:spPr>
          <a:xfrm>
            <a:off x="1054181" y="1604238"/>
            <a:ext cx="2508826" cy="5253761"/>
          </a:xfrm>
        </p:spPr>
        <p:txBody>
          <a:bodyPr>
            <a:normAutofit fontScale="62500" lnSpcReduction="20000"/>
          </a:bodyPr>
          <a:lstStyle/>
          <a:p>
            <a:pPr marL="0" indent="0">
              <a:buNone/>
            </a:pPr>
            <a:r>
              <a:rPr lang="en-GB" dirty="0"/>
              <a:t>Cause: Arson by a nurse using accelerant in two spots.  </a:t>
            </a:r>
          </a:p>
          <a:p>
            <a:pPr marL="0" indent="0">
              <a:buNone/>
            </a:pPr>
            <a:endParaRPr lang="en-GB" dirty="0"/>
          </a:p>
          <a:p>
            <a:pPr marL="0" indent="0">
              <a:buNone/>
            </a:pPr>
            <a:r>
              <a:rPr lang="en-GB" dirty="0"/>
              <a:t>Early-morning fires </a:t>
            </a:r>
            <a:r>
              <a:rPr lang="en-GB" b="1" dirty="0">
                <a:solidFill>
                  <a:srgbClr val="FF0000"/>
                </a:solidFill>
              </a:rPr>
              <a:t>spread smoke across wards</a:t>
            </a:r>
            <a:r>
              <a:rPr lang="en-GB" dirty="0"/>
              <a:t>; victims </a:t>
            </a:r>
            <a:r>
              <a:rPr lang="en-GB" dirty="0">
                <a:solidFill>
                  <a:srgbClr val="FF0000"/>
                </a:solidFill>
              </a:rPr>
              <a:t>in </a:t>
            </a:r>
            <a:r>
              <a:rPr lang="en-GB" b="1" u="sng" dirty="0">
                <a:solidFill>
                  <a:srgbClr val="FF0000"/>
                </a:solidFill>
              </a:rPr>
              <a:t>distant areas died</a:t>
            </a:r>
            <a:r>
              <a:rPr lang="en-GB" dirty="0"/>
              <a:t> from inhalation while asleep or evacuating, </a:t>
            </a:r>
            <a:r>
              <a:rPr lang="en-GB" b="1" u="sng" dirty="0">
                <a:solidFill>
                  <a:srgbClr val="FF0000"/>
                </a:solidFill>
              </a:rPr>
              <a:t>despite sprinklers activating.  </a:t>
            </a:r>
          </a:p>
          <a:p>
            <a:pPr marL="0" indent="0">
              <a:buNone/>
            </a:pPr>
            <a:r>
              <a:rPr lang="en-GB" dirty="0"/>
              <a:t>Casualties: </a:t>
            </a:r>
            <a:r>
              <a:rPr lang="en-GB" b="1" dirty="0"/>
              <a:t>14 deaths (smoke and burns), 32 hospitalized for inhalation</a:t>
            </a:r>
            <a:r>
              <a:rPr lang="en-GB" dirty="0"/>
              <a:t>.</a:t>
            </a:r>
          </a:p>
          <a:p>
            <a:endParaRPr lang="en-GB" dirty="0"/>
          </a:p>
        </p:txBody>
      </p:sp>
      <p:pic>
        <p:nvPicPr>
          <p:cNvPr id="4" name="Picture 3">
            <a:extLst>
              <a:ext uri="{FF2B5EF4-FFF2-40B4-BE49-F238E27FC236}">
                <a16:creationId xmlns:a16="http://schemas.microsoft.com/office/drawing/2014/main" id="{8EC8073C-2863-57C2-3FD2-8C1716A95D2F}"/>
              </a:ext>
            </a:extLst>
          </p:cNvPr>
          <p:cNvPicPr>
            <a:picLocks noChangeAspect="1"/>
          </p:cNvPicPr>
          <p:nvPr/>
        </p:nvPicPr>
        <p:blipFill>
          <a:blip r:embed="rId2"/>
          <a:stretch>
            <a:fillRect/>
          </a:stretch>
        </p:blipFill>
        <p:spPr>
          <a:xfrm>
            <a:off x="3826935" y="2067592"/>
            <a:ext cx="4863018" cy="3242012"/>
          </a:xfrm>
          <a:prstGeom prst="rect">
            <a:avLst/>
          </a:prstGeom>
        </p:spPr>
      </p:pic>
      <p:sp>
        <p:nvSpPr>
          <p:cNvPr id="5" name="Content Placeholder 2">
            <a:extLst>
              <a:ext uri="{FF2B5EF4-FFF2-40B4-BE49-F238E27FC236}">
                <a16:creationId xmlns:a16="http://schemas.microsoft.com/office/drawing/2014/main" id="{9DA9F967-456E-3FAA-389D-6A5BBD47F40E}"/>
              </a:ext>
            </a:extLst>
          </p:cNvPr>
          <p:cNvSpPr txBox="1">
            <a:spLocks/>
          </p:cNvSpPr>
          <p:nvPr/>
        </p:nvSpPr>
        <p:spPr>
          <a:xfrm>
            <a:off x="8689953" y="1517789"/>
            <a:ext cx="3502047" cy="53402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dirty="0"/>
              <a:t>Causa: Incendio provocado por una enfermera utilizando acelerante en dos puntos.</a:t>
            </a:r>
          </a:p>
          <a:p>
            <a:pPr marL="0" indent="0">
              <a:buFont typeface="Arial" panose="020B0604020202020204" pitchFamily="34" charset="0"/>
              <a:buNone/>
            </a:pPr>
            <a:endParaRPr lang="es-ES" dirty="0"/>
          </a:p>
          <a:p>
            <a:pPr marL="0" indent="0">
              <a:buFont typeface="Arial" panose="020B0604020202020204" pitchFamily="34" charset="0"/>
              <a:buNone/>
            </a:pPr>
            <a:r>
              <a:rPr lang="es-ES" dirty="0"/>
              <a:t>Los incendios de la madrugada </a:t>
            </a:r>
            <a:r>
              <a:rPr lang="es-ES" b="1" dirty="0">
                <a:solidFill>
                  <a:srgbClr val="FF0000"/>
                </a:solidFill>
              </a:rPr>
              <a:t>propagaron humo por las salas</a:t>
            </a:r>
            <a:r>
              <a:rPr lang="es-ES" dirty="0"/>
              <a:t>; las víctimas en </a:t>
            </a:r>
            <a:r>
              <a:rPr lang="es-ES" b="1" dirty="0">
                <a:solidFill>
                  <a:srgbClr val="FF0000"/>
                </a:solidFill>
              </a:rPr>
              <a:t>áreas distantes murieron por inhalación</a:t>
            </a:r>
            <a:r>
              <a:rPr lang="es-ES" dirty="0">
                <a:solidFill>
                  <a:srgbClr val="FF0000"/>
                </a:solidFill>
              </a:rPr>
              <a:t> </a:t>
            </a:r>
            <a:r>
              <a:rPr lang="es-ES" dirty="0"/>
              <a:t>mientras dormían o evacuaban, </a:t>
            </a:r>
            <a:r>
              <a:rPr lang="es-ES" b="1" u="sng" dirty="0">
                <a:solidFill>
                  <a:srgbClr val="FF0000"/>
                </a:solidFill>
              </a:rPr>
              <a:t>a pesar de la activación de los rociadores.  </a:t>
            </a:r>
          </a:p>
          <a:p>
            <a:pPr marL="0" indent="0">
              <a:buFont typeface="Arial" panose="020B0604020202020204" pitchFamily="34" charset="0"/>
              <a:buNone/>
            </a:pPr>
            <a:r>
              <a:rPr lang="es-ES" b="1" dirty="0"/>
              <a:t>Bajas: 14 muertes (humo y quemaduras), 32 hospitalizados por inhalación.</a:t>
            </a:r>
            <a:endParaRPr lang="en-GB" b="1" dirty="0"/>
          </a:p>
        </p:txBody>
      </p:sp>
    </p:spTree>
    <p:extLst>
      <p:ext uri="{BB962C8B-B14F-4D97-AF65-F5344CB8AC3E}">
        <p14:creationId xmlns:p14="http://schemas.microsoft.com/office/powerpoint/2010/main" val="41462226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7"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2" name="Picture 1">
            <a:extLst>
              <a:ext uri="{FF2B5EF4-FFF2-40B4-BE49-F238E27FC236}">
                <a16:creationId xmlns:a16="http://schemas.microsoft.com/office/drawing/2014/main" id="{CF425C01-A432-2AF9-4FD9-4AF3FA276F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709" y="4547161"/>
            <a:ext cx="447205" cy="670806"/>
          </a:xfrm>
          <a:prstGeom prst="rect">
            <a:avLst/>
          </a:prstGeom>
        </p:spPr>
      </p:pic>
      <p:pic>
        <p:nvPicPr>
          <p:cNvPr id="4" name="Picture 3">
            <a:extLst>
              <a:ext uri="{FF2B5EF4-FFF2-40B4-BE49-F238E27FC236}">
                <a16:creationId xmlns:a16="http://schemas.microsoft.com/office/drawing/2014/main" id="{18AFD79A-F10A-CBB4-E860-675F40BBBA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22" name="Picture 21">
            <a:extLst>
              <a:ext uri="{FF2B5EF4-FFF2-40B4-BE49-F238E27FC236}">
                <a16:creationId xmlns:a16="http://schemas.microsoft.com/office/drawing/2014/main" id="{10D423D8-79D9-2262-7FE4-096E819A89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6306" y="4621715"/>
            <a:ext cx="447205" cy="670806"/>
          </a:xfrm>
          <a:prstGeom prst="rect">
            <a:avLst/>
          </a:prstGeom>
        </p:spPr>
      </p:pic>
      <p:pic>
        <p:nvPicPr>
          <p:cNvPr id="29" name="Picture 28">
            <a:extLst>
              <a:ext uri="{FF2B5EF4-FFF2-40B4-BE49-F238E27FC236}">
                <a16:creationId xmlns:a16="http://schemas.microsoft.com/office/drawing/2014/main" id="{9F9B4CE6-60BB-0542-5FF2-696B393137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66849" y="4670946"/>
            <a:ext cx="447205" cy="670806"/>
          </a:xfrm>
          <a:prstGeom prst="rect">
            <a:avLst/>
          </a:prstGeom>
        </p:spPr>
      </p:pic>
      <p:pic>
        <p:nvPicPr>
          <p:cNvPr id="30" name="Picture 29">
            <a:extLst>
              <a:ext uri="{FF2B5EF4-FFF2-40B4-BE49-F238E27FC236}">
                <a16:creationId xmlns:a16="http://schemas.microsoft.com/office/drawing/2014/main" id="{2547443B-8EED-68C2-6825-97FA133131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4423" y="4547161"/>
            <a:ext cx="447205" cy="670806"/>
          </a:xfrm>
          <a:prstGeom prst="rect">
            <a:avLst/>
          </a:prstGeom>
        </p:spPr>
      </p:pic>
      <p:pic>
        <p:nvPicPr>
          <p:cNvPr id="31" name="Picture 30">
            <a:extLst>
              <a:ext uri="{FF2B5EF4-FFF2-40B4-BE49-F238E27FC236}">
                <a16:creationId xmlns:a16="http://schemas.microsoft.com/office/drawing/2014/main" id="{DCA6E6E7-0DDA-E702-1E9A-1A6D9893D7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pic>
        <p:nvPicPr>
          <p:cNvPr id="32" name="Picture 31">
            <a:extLst>
              <a:ext uri="{FF2B5EF4-FFF2-40B4-BE49-F238E27FC236}">
                <a16:creationId xmlns:a16="http://schemas.microsoft.com/office/drawing/2014/main" id="{1FC6EB91-337C-16D9-773D-1F41B6B2A6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9294" y="4621715"/>
            <a:ext cx="447205" cy="670806"/>
          </a:xfrm>
          <a:prstGeom prst="rect">
            <a:avLst/>
          </a:prstGeom>
        </p:spPr>
      </p:pic>
      <p:pic>
        <p:nvPicPr>
          <p:cNvPr id="33" name="Picture 32">
            <a:extLst>
              <a:ext uri="{FF2B5EF4-FFF2-40B4-BE49-F238E27FC236}">
                <a16:creationId xmlns:a16="http://schemas.microsoft.com/office/drawing/2014/main" id="{7EDD4B2B-55EA-F0EB-A482-9BD6B69147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3514" y="4759015"/>
            <a:ext cx="447205" cy="670806"/>
          </a:xfrm>
          <a:prstGeom prst="rect">
            <a:avLst/>
          </a:prstGeom>
        </p:spPr>
      </p:pic>
      <p:pic>
        <p:nvPicPr>
          <p:cNvPr id="34" name="Picture 33">
            <a:extLst>
              <a:ext uri="{FF2B5EF4-FFF2-40B4-BE49-F238E27FC236}">
                <a16:creationId xmlns:a16="http://schemas.microsoft.com/office/drawing/2014/main" id="{46FB86DF-6211-186A-8841-A6D211E3E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509" y="4519723"/>
            <a:ext cx="447205" cy="670806"/>
          </a:xfrm>
          <a:prstGeom prst="rect">
            <a:avLst/>
          </a:prstGeom>
        </p:spPr>
      </p:pic>
      <p:pic>
        <p:nvPicPr>
          <p:cNvPr id="35" name="Picture 34">
            <a:extLst>
              <a:ext uri="{FF2B5EF4-FFF2-40B4-BE49-F238E27FC236}">
                <a16:creationId xmlns:a16="http://schemas.microsoft.com/office/drawing/2014/main" id="{33EA33CD-DA4C-E7AD-0E24-016F2CE77C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012" y="4519723"/>
            <a:ext cx="447205" cy="670806"/>
          </a:xfrm>
          <a:prstGeom prst="rect">
            <a:avLst/>
          </a:prstGeom>
        </p:spPr>
      </p:pic>
      <p:pic>
        <p:nvPicPr>
          <p:cNvPr id="36" name="Picture 35">
            <a:extLst>
              <a:ext uri="{FF2B5EF4-FFF2-40B4-BE49-F238E27FC236}">
                <a16:creationId xmlns:a16="http://schemas.microsoft.com/office/drawing/2014/main" id="{75541546-1211-4EDD-D89D-6E51624B28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8066" y="4670946"/>
            <a:ext cx="447205" cy="670806"/>
          </a:xfrm>
          <a:prstGeom prst="rect">
            <a:avLst/>
          </a:prstGeom>
        </p:spPr>
      </p:pic>
      <p:pic>
        <p:nvPicPr>
          <p:cNvPr id="37" name="Picture 36">
            <a:extLst>
              <a:ext uri="{FF2B5EF4-FFF2-40B4-BE49-F238E27FC236}">
                <a16:creationId xmlns:a16="http://schemas.microsoft.com/office/drawing/2014/main" id="{60C1BC13-906E-98FB-5246-E117C07109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6569" y="4670946"/>
            <a:ext cx="447205" cy="670806"/>
          </a:xfrm>
          <a:prstGeom prst="rect">
            <a:avLst/>
          </a:prstGeom>
        </p:spPr>
      </p:pic>
      <p:pic>
        <p:nvPicPr>
          <p:cNvPr id="38" name="Picture 37">
            <a:extLst>
              <a:ext uri="{FF2B5EF4-FFF2-40B4-BE49-F238E27FC236}">
                <a16:creationId xmlns:a16="http://schemas.microsoft.com/office/drawing/2014/main" id="{EC331E1F-3712-79A3-CB94-F11169122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74" y="4670946"/>
            <a:ext cx="447205" cy="670806"/>
          </a:xfrm>
          <a:prstGeom prst="rect">
            <a:avLst/>
          </a:prstGeom>
        </p:spPr>
      </p:pic>
      <p:pic>
        <p:nvPicPr>
          <p:cNvPr id="39" name="Picture 38">
            <a:extLst>
              <a:ext uri="{FF2B5EF4-FFF2-40B4-BE49-F238E27FC236}">
                <a16:creationId xmlns:a16="http://schemas.microsoft.com/office/drawing/2014/main" id="{D60023EC-93A3-2011-3FE9-B5369BF973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40" name="Picture 39">
            <a:extLst>
              <a:ext uri="{FF2B5EF4-FFF2-40B4-BE49-F238E27FC236}">
                <a16:creationId xmlns:a16="http://schemas.microsoft.com/office/drawing/2014/main" id="{B6E7E061-65FC-4133-D01B-1EA2CE365A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2506" y="4778060"/>
            <a:ext cx="447205" cy="670806"/>
          </a:xfrm>
          <a:prstGeom prst="rect">
            <a:avLst/>
          </a:prstGeom>
        </p:spPr>
      </p:pic>
      <p:pic>
        <p:nvPicPr>
          <p:cNvPr id="41" name="Picture 40">
            <a:extLst>
              <a:ext uri="{FF2B5EF4-FFF2-40B4-BE49-F238E27FC236}">
                <a16:creationId xmlns:a16="http://schemas.microsoft.com/office/drawing/2014/main" id="{65492FBA-010F-901C-42E7-C6A8C0AF29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937" y="4476038"/>
            <a:ext cx="447205" cy="670806"/>
          </a:xfrm>
          <a:prstGeom prst="rect">
            <a:avLst/>
          </a:prstGeom>
        </p:spPr>
      </p:pic>
      <p:pic>
        <p:nvPicPr>
          <p:cNvPr id="42" name="Picture 41">
            <a:extLst>
              <a:ext uri="{FF2B5EF4-FFF2-40B4-BE49-F238E27FC236}">
                <a16:creationId xmlns:a16="http://schemas.microsoft.com/office/drawing/2014/main" id="{7CC3C100-0BDF-AB00-E292-479A298607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43" name="Picture 42">
            <a:extLst>
              <a:ext uri="{FF2B5EF4-FFF2-40B4-BE49-F238E27FC236}">
                <a16:creationId xmlns:a16="http://schemas.microsoft.com/office/drawing/2014/main" id="{F8A50D0A-330F-1115-5BBB-0BC12AD2FD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992" y="4386391"/>
            <a:ext cx="447205" cy="670806"/>
          </a:xfrm>
          <a:prstGeom prst="rect">
            <a:avLst/>
          </a:prstGeom>
        </p:spPr>
      </p:pic>
      <p:pic>
        <p:nvPicPr>
          <p:cNvPr id="44" name="Picture 43">
            <a:extLst>
              <a:ext uri="{FF2B5EF4-FFF2-40B4-BE49-F238E27FC236}">
                <a16:creationId xmlns:a16="http://schemas.microsoft.com/office/drawing/2014/main" id="{78CAF80C-8981-0DA9-96D3-E0343D922F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33893" y="3929191"/>
            <a:ext cx="447205" cy="670806"/>
          </a:xfrm>
          <a:prstGeom prst="rect">
            <a:avLst/>
          </a:prstGeom>
        </p:spPr>
      </p:pic>
      <p:pic>
        <p:nvPicPr>
          <p:cNvPr id="45" name="Picture 44">
            <a:extLst>
              <a:ext uri="{FF2B5EF4-FFF2-40B4-BE49-F238E27FC236}">
                <a16:creationId xmlns:a16="http://schemas.microsoft.com/office/drawing/2014/main" id="{E82A93DF-9DD2-5151-706A-4FC9CD6B08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4097" y="3972876"/>
            <a:ext cx="447205" cy="670806"/>
          </a:xfrm>
          <a:prstGeom prst="rect">
            <a:avLst/>
          </a:prstGeom>
        </p:spPr>
      </p:pic>
      <p:pic>
        <p:nvPicPr>
          <p:cNvPr id="46" name="Picture 45">
            <a:extLst>
              <a:ext uri="{FF2B5EF4-FFF2-40B4-BE49-F238E27FC236}">
                <a16:creationId xmlns:a16="http://schemas.microsoft.com/office/drawing/2014/main" id="{14EA3732-C782-D605-4C66-FDE904FA92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6442" y="4050988"/>
            <a:ext cx="447205" cy="670806"/>
          </a:xfrm>
          <a:prstGeom prst="rect">
            <a:avLst/>
          </a:prstGeom>
        </p:spPr>
      </p:pic>
      <p:pic>
        <p:nvPicPr>
          <p:cNvPr id="47" name="Picture 46">
            <a:extLst>
              <a:ext uri="{FF2B5EF4-FFF2-40B4-BE49-F238E27FC236}">
                <a16:creationId xmlns:a16="http://schemas.microsoft.com/office/drawing/2014/main" id="{EF98E776-DBE8-8640-41AD-9031609CDF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27" y="4264594"/>
            <a:ext cx="447205" cy="670806"/>
          </a:xfrm>
          <a:prstGeom prst="rect">
            <a:avLst/>
          </a:prstGeom>
        </p:spPr>
      </p:pic>
      <p:pic>
        <p:nvPicPr>
          <p:cNvPr id="48" name="Picture 47">
            <a:extLst>
              <a:ext uri="{FF2B5EF4-FFF2-40B4-BE49-F238E27FC236}">
                <a16:creationId xmlns:a16="http://schemas.microsoft.com/office/drawing/2014/main" id="{9994F916-09EF-5F52-9902-7C9DCC7CF7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49" name="Picture 48">
            <a:extLst>
              <a:ext uri="{FF2B5EF4-FFF2-40B4-BE49-F238E27FC236}">
                <a16:creationId xmlns:a16="http://schemas.microsoft.com/office/drawing/2014/main" id="{6429B901-96FE-B607-4A51-5B4D24906B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7257" y="3562542"/>
            <a:ext cx="447205" cy="670806"/>
          </a:xfrm>
          <a:prstGeom prst="rect">
            <a:avLst/>
          </a:prstGeom>
        </p:spPr>
      </p:pic>
      <p:pic>
        <p:nvPicPr>
          <p:cNvPr id="50" name="Picture 49">
            <a:extLst>
              <a:ext uri="{FF2B5EF4-FFF2-40B4-BE49-F238E27FC236}">
                <a16:creationId xmlns:a16="http://schemas.microsoft.com/office/drawing/2014/main" id="{36933498-C523-6EAD-EA58-52E8E65950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786644"/>
            <a:ext cx="447205" cy="670806"/>
          </a:xfrm>
          <a:prstGeom prst="rect">
            <a:avLst/>
          </a:prstGeom>
        </p:spPr>
      </p:pic>
      <p:pic>
        <p:nvPicPr>
          <p:cNvPr id="51" name="Picture 50">
            <a:extLst>
              <a:ext uri="{FF2B5EF4-FFF2-40B4-BE49-F238E27FC236}">
                <a16:creationId xmlns:a16="http://schemas.microsoft.com/office/drawing/2014/main" id="{9F5A244B-ABC5-A730-4F1E-22D8A94676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2296" y="3412882"/>
            <a:ext cx="447205" cy="670806"/>
          </a:xfrm>
          <a:prstGeom prst="rect">
            <a:avLst/>
          </a:prstGeom>
        </p:spPr>
      </p:pic>
      <p:pic>
        <p:nvPicPr>
          <p:cNvPr id="52" name="Picture 51">
            <a:extLst>
              <a:ext uri="{FF2B5EF4-FFF2-40B4-BE49-F238E27FC236}">
                <a16:creationId xmlns:a16="http://schemas.microsoft.com/office/drawing/2014/main" id="{69DB94A0-6C96-48D9-3651-BC9B62033E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401213"/>
            <a:ext cx="447205" cy="670806"/>
          </a:xfrm>
          <a:prstGeom prst="rect">
            <a:avLst/>
          </a:prstGeom>
        </p:spPr>
      </p:pic>
      <p:pic>
        <p:nvPicPr>
          <p:cNvPr id="53" name="Picture 52">
            <a:extLst>
              <a:ext uri="{FF2B5EF4-FFF2-40B4-BE49-F238E27FC236}">
                <a16:creationId xmlns:a16="http://schemas.microsoft.com/office/drawing/2014/main" id="{937E8D74-1A52-9566-86B9-D686AA2D05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7243" y="3323235"/>
            <a:ext cx="447205" cy="670806"/>
          </a:xfrm>
          <a:prstGeom prst="rect">
            <a:avLst/>
          </a:prstGeom>
        </p:spPr>
      </p:pic>
      <p:pic>
        <p:nvPicPr>
          <p:cNvPr id="54" name="Picture 53">
            <a:extLst>
              <a:ext uri="{FF2B5EF4-FFF2-40B4-BE49-F238E27FC236}">
                <a16:creationId xmlns:a16="http://schemas.microsoft.com/office/drawing/2014/main" id="{83EB418E-84ED-3C8D-0BD7-FAE50E3A8F5D}"/>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586270" y="3720813"/>
            <a:ext cx="1460912" cy="964473"/>
          </a:xfrm>
          <a:prstGeom prst="rect">
            <a:avLst/>
          </a:prstGeom>
        </p:spPr>
      </p:pic>
      <p:pic>
        <p:nvPicPr>
          <p:cNvPr id="7" name="Picture 6">
            <a:extLst>
              <a:ext uri="{FF2B5EF4-FFF2-40B4-BE49-F238E27FC236}">
                <a16:creationId xmlns:a16="http://schemas.microsoft.com/office/drawing/2014/main" id="{A4163635-98D1-1ACC-CD27-05E500070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6533" y="4528664"/>
            <a:ext cx="447205" cy="670806"/>
          </a:xfrm>
          <a:prstGeom prst="rect">
            <a:avLst/>
          </a:prstGeom>
        </p:spPr>
      </p:pic>
      <p:pic>
        <p:nvPicPr>
          <p:cNvPr id="18" name="Picture 17">
            <a:extLst>
              <a:ext uri="{FF2B5EF4-FFF2-40B4-BE49-F238E27FC236}">
                <a16:creationId xmlns:a16="http://schemas.microsoft.com/office/drawing/2014/main" id="{C6DC8607-E848-C355-E3BC-092FEDA102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8289" y="2007424"/>
            <a:ext cx="7560609" cy="6338042"/>
          </a:xfrm>
          <a:prstGeom prst="rect">
            <a:avLst/>
          </a:prstGeom>
        </p:spPr>
      </p:pic>
      <p:pic>
        <p:nvPicPr>
          <p:cNvPr id="10" name="Picture 9">
            <a:extLst>
              <a:ext uri="{FF2B5EF4-FFF2-40B4-BE49-F238E27FC236}">
                <a16:creationId xmlns:a16="http://schemas.microsoft.com/office/drawing/2014/main" id="{0A649603-F952-AC03-19C5-87406417AF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6275" y="4476038"/>
            <a:ext cx="447205" cy="670806"/>
          </a:xfrm>
          <a:prstGeom prst="rect">
            <a:avLst/>
          </a:prstGeom>
        </p:spPr>
      </p:pic>
      <p:sp>
        <p:nvSpPr>
          <p:cNvPr id="11" name="Title 1">
            <a:extLst>
              <a:ext uri="{FF2B5EF4-FFF2-40B4-BE49-F238E27FC236}">
                <a16:creationId xmlns:a16="http://schemas.microsoft.com/office/drawing/2014/main" id="{B7F39E76-0205-4865-D2C5-F28F4413A66C}"/>
              </a:ext>
            </a:extLst>
          </p:cNvPr>
          <p:cNvSpPr txBox="1">
            <a:spLocks/>
          </p:cNvSpPr>
          <p:nvPr/>
        </p:nvSpPr>
        <p:spPr>
          <a:xfrm>
            <a:off x="896927" y="-85430"/>
            <a:ext cx="114476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000" dirty="0">
                <a:effectLst/>
              </a:rPr>
              <a:t>Completamente Desarrollado (20-45 min)</a:t>
            </a:r>
            <a:endParaRPr lang="en-GB" sz="3000" dirty="0"/>
          </a:p>
        </p:txBody>
      </p:sp>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295CCFF7-10B8-1752-880C-8A2370DE78F7}"/>
                  </a:ext>
                </a:extLst>
              </p14:cNvPr>
              <p14:cNvContentPartPr/>
              <p14:nvPr/>
            </p14:nvContentPartPr>
            <p14:xfrm>
              <a:off x="2326466" y="3511565"/>
              <a:ext cx="127440" cy="205920"/>
            </p14:xfrm>
          </p:contentPart>
        </mc:Choice>
        <mc:Fallback xmlns="">
          <p:pic>
            <p:nvPicPr>
              <p:cNvPr id="5" name="Ink 4">
                <a:extLst>
                  <a:ext uri="{FF2B5EF4-FFF2-40B4-BE49-F238E27FC236}">
                    <a16:creationId xmlns:a16="http://schemas.microsoft.com/office/drawing/2014/main" id="{295CCFF7-10B8-1752-880C-8A2370DE78F7}"/>
                  </a:ext>
                </a:extLst>
              </p:cNvPr>
              <p:cNvPicPr/>
              <p:nvPr/>
            </p:nvPicPr>
            <p:blipFill>
              <a:blip r:embed="rId8"/>
              <a:stretch>
                <a:fillRect/>
              </a:stretch>
            </p:blipFill>
            <p:spPr>
              <a:xfrm>
                <a:off x="2317466" y="3502549"/>
                <a:ext cx="145080" cy="22359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31CDC0A2-0B71-A0F5-8BAB-36610A526E93}"/>
                  </a:ext>
                </a:extLst>
              </p14:cNvPr>
              <p14:cNvContentPartPr/>
              <p14:nvPr/>
            </p14:nvContentPartPr>
            <p14:xfrm>
              <a:off x="2497826" y="3795245"/>
              <a:ext cx="308160" cy="54000"/>
            </p14:xfrm>
          </p:contentPart>
        </mc:Choice>
        <mc:Fallback xmlns="">
          <p:pic>
            <p:nvPicPr>
              <p:cNvPr id="8" name="Ink 7">
                <a:extLst>
                  <a:ext uri="{FF2B5EF4-FFF2-40B4-BE49-F238E27FC236}">
                    <a16:creationId xmlns:a16="http://schemas.microsoft.com/office/drawing/2014/main" id="{31CDC0A2-0B71-A0F5-8BAB-36610A526E93}"/>
                  </a:ext>
                </a:extLst>
              </p:cNvPr>
              <p:cNvPicPr/>
              <p:nvPr/>
            </p:nvPicPr>
            <p:blipFill>
              <a:blip r:embed="rId10"/>
              <a:stretch>
                <a:fillRect/>
              </a:stretch>
            </p:blipFill>
            <p:spPr>
              <a:xfrm>
                <a:off x="2488826" y="3786245"/>
                <a:ext cx="325800" cy="71640"/>
              </a:xfrm>
              <a:prstGeom prst="rect">
                <a:avLst/>
              </a:prstGeom>
            </p:spPr>
          </p:pic>
        </mc:Fallback>
      </mc:AlternateContent>
      <p:grpSp>
        <p:nvGrpSpPr>
          <p:cNvPr id="14" name="Group 13">
            <a:extLst>
              <a:ext uri="{FF2B5EF4-FFF2-40B4-BE49-F238E27FC236}">
                <a16:creationId xmlns:a16="http://schemas.microsoft.com/office/drawing/2014/main" id="{1875812E-1958-2172-B3F3-C41F62940BE7}"/>
              </a:ext>
            </a:extLst>
          </p:cNvPr>
          <p:cNvGrpSpPr/>
          <p:nvPr/>
        </p:nvGrpSpPr>
        <p:grpSpPr>
          <a:xfrm>
            <a:off x="2231066" y="4022045"/>
            <a:ext cx="439920" cy="477720"/>
            <a:chOff x="2231066" y="4022045"/>
            <a:chExt cx="439920" cy="477720"/>
          </a:xfrm>
        </p:grpSpPr>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40D1E38B-5C54-BA75-F181-2A834B3DC2F7}"/>
                    </a:ext>
                  </a:extLst>
                </p14:cNvPr>
                <p14:cNvContentPartPr/>
                <p14:nvPr/>
              </p14:nvContentPartPr>
              <p14:xfrm>
                <a:off x="2420066" y="4022045"/>
                <a:ext cx="250920" cy="149400"/>
              </p14:xfrm>
            </p:contentPart>
          </mc:Choice>
          <mc:Fallback xmlns="">
            <p:pic>
              <p:nvPicPr>
                <p:cNvPr id="12" name="Ink 11">
                  <a:extLst>
                    <a:ext uri="{FF2B5EF4-FFF2-40B4-BE49-F238E27FC236}">
                      <a16:creationId xmlns:a16="http://schemas.microsoft.com/office/drawing/2014/main" id="{40D1E38B-5C54-BA75-F181-2A834B3DC2F7}"/>
                    </a:ext>
                  </a:extLst>
                </p:cNvPr>
                <p:cNvPicPr/>
                <p:nvPr/>
              </p:nvPicPr>
              <p:blipFill>
                <a:blip r:embed="rId12"/>
                <a:stretch>
                  <a:fillRect/>
                </a:stretch>
              </p:blipFill>
              <p:spPr>
                <a:xfrm>
                  <a:off x="2411053" y="4013045"/>
                  <a:ext cx="268585"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A4486D03-96D2-4323-F994-9584C1E725DE}"/>
                    </a:ext>
                  </a:extLst>
                </p14:cNvPr>
                <p14:cNvContentPartPr/>
                <p14:nvPr/>
              </p14:nvContentPartPr>
              <p14:xfrm>
                <a:off x="2231066" y="4195565"/>
                <a:ext cx="57960" cy="304200"/>
              </p14:xfrm>
            </p:contentPart>
          </mc:Choice>
          <mc:Fallback xmlns="">
            <p:pic>
              <p:nvPicPr>
                <p:cNvPr id="13" name="Ink 12">
                  <a:extLst>
                    <a:ext uri="{FF2B5EF4-FFF2-40B4-BE49-F238E27FC236}">
                      <a16:creationId xmlns:a16="http://schemas.microsoft.com/office/drawing/2014/main" id="{A4486D03-96D2-4323-F994-9584C1E725DE}"/>
                    </a:ext>
                  </a:extLst>
                </p:cNvPr>
                <p:cNvPicPr/>
                <p:nvPr/>
              </p:nvPicPr>
              <p:blipFill>
                <a:blip r:embed="rId14"/>
                <a:stretch>
                  <a:fillRect/>
                </a:stretch>
              </p:blipFill>
              <p:spPr>
                <a:xfrm>
                  <a:off x="2222010" y="4186565"/>
                  <a:ext cx="75710" cy="321840"/>
                </a:xfrm>
                <a:prstGeom prst="rect">
                  <a:avLst/>
                </a:prstGeom>
              </p:spPr>
            </p:pic>
          </mc:Fallback>
        </mc:AlternateContent>
      </p:grpSp>
      <p:grpSp>
        <p:nvGrpSpPr>
          <p:cNvPr id="17" name="Group 16">
            <a:extLst>
              <a:ext uri="{FF2B5EF4-FFF2-40B4-BE49-F238E27FC236}">
                <a16:creationId xmlns:a16="http://schemas.microsoft.com/office/drawing/2014/main" id="{514CA2F6-73FC-025B-E7EE-67C217337FFC}"/>
              </a:ext>
            </a:extLst>
          </p:cNvPr>
          <p:cNvGrpSpPr/>
          <p:nvPr/>
        </p:nvGrpSpPr>
        <p:grpSpPr>
          <a:xfrm>
            <a:off x="1743266" y="3667085"/>
            <a:ext cx="468000" cy="376560"/>
            <a:chOff x="1743266" y="3667085"/>
            <a:chExt cx="468000" cy="376560"/>
          </a:xfrm>
        </p:grpSpPr>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4A885502-C847-EE54-C0E2-8A370E827842}"/>
                    </a:ext>
                  </a:extLst>
                </p14:cNvPr>
                <p14:cNvContentPartPr/>
                <p14:nvPr/>
              </p14:nvContentPartPr>
              <p14:xfrm>
                <a:off x="1743266" y="3885605"/>
                <a:ext cx="366120" cy="158040"/>
              </p14:xfrm>
            </p:contentPart>
          </mc:Choice>
          <mc:Fallback xmlns="">
            <p:pic>
              <p:nvPicPr>
                <p:cNvPr id="15" name="Ink 14">
                  <a:extLst>
                    <a:ext uri="{FF2B5EF4-FFF2-40B4-BE49-F238E27FC236}">
                      <a16:creationId xmlns:a16="http://schemas.microsoft.com/office/drawing/2014/main" id="{4A885502-C847-EE54-C0E2-8A370E827842}"/>
                    </a:ext>
                  </a:extLst>
                </p:cNvPr>
                <p:cNvPicPr/>
                <p:nvPr/>
              </p:nvPicPr>
              <p:blipFill>
                <a:blip r:embed="rId16"/>
                <a:stretch>
                  <a:fillRect/>
                </a:stretch>
              </p:blipFill>
              <p:spPr>
                <a:xfrm>
                  <a:off x="1734266" y="3876605"/>
                  <a:ext cx="383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491BAE1F-1557-CE11-67D4-FA828725A0C8}"/>
                    </a:ext>
                  </a:extLst>
                </p14:cNvPr>
                <p14:cNvContentPartPr/>
                <p14:nvPr/>
              </p14:nvContentPartPr>
              <p14:xfrm>
                <a:off x="2021186" y="3667085"/>
                <a:ext cx="190080" cy="145800"/>
              </p14:xfrm>
            </p:contentPart>
          </mc:Choice>
          <mc:Fallback xmlns="">
            <p:pic>
              <p:nvPicPr>
                <p:cNvPr id="16" name="Ink 15">
                  <a:extLst>
                    <a:ext uri="{FF2B5EF4-FFF2-40B4-BE49-F238E27FC236}">
                      <a16:creationId xmlns:a16="http://schemas.microsoft.com/office/drawing/2014/main" id="{491BAE1F-1557-CE11-67D4-FA828725A0C8}"/>
                    </a:ext>
                  </a:extLst>
                </p:cNvPr>
                <p:cNvPicPr/>
                <p:nvPr/>
              </p:nvPicPr>
              <p:blipFill>
                <a:blip r:embed="rId18"/>
                <a:stretch>
                  <a:fillRect/>
                </a:stretch>
              </p:blipFill>
              <p:spPr>
                <a:xfrm>
                  <a:off x="2012186" y="3658085"/>
                  <a:ext cx="207720" cy="163440"/>
                </a:xfrm>
                <a:prstGeom prst="rect">
                  <a:avLst/>
                </a:prstGeom>
              </p:spPr>
            </p:pic>
          </mc:Fallback>
        </mc:AlternateContent>
      </p:grpSp>
      <p:pic>
        <p:nvPicPr>
          <p:cNvPr id="19" name="Picture 18">
            <a:extLst>
              <a:ext uri="{FF2B5EF4-FFF2-40B4-BE49-F238E27FC236}">
                <a16:creationId xmlns:a16="http://schemas.microsoft.com/office/drawing/2014/main" id="{60E10D84-6667-55D4-3306-3384099926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5607" y="4670946"/>
            <a:ext cx="447205" cy="670806"/>
          </a:xfrm>
          <a:prstGeom prst="rect">
            <a:avLst/>
          </a:prstGeom>
        </p:spPr>
      </p:pic>
      <p:pic>
        <p:nvPicPr>
          <p:cNvPr id="20" name="Picture 19">
            <a:extLst>
              <a:ext uri="{FF2B5EF4-FFF2-40B4-BE49-F238E27FC236}">
                <a16:creationId xmlns:a16="http://schemas.microsoft.com/office/drawing/2014/main" id="{4EE2B6EF-270B-25C5-908A-DD6B1AD42A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3160" y="4574650"/>
            <a:ext cx="447205" cy="670806"/>
          </a:xfrm>
          <a:prstGeom prst="rect">
            <a:avLst/>
          </a:prstGeom>
        </p:spPr>
      </p:pic>
      <p:pic>
        <p:nvPicPr>
          <p:cNvPr id="21" name="Picture 20">
            <a:extLst>
              <a:ext uri="{FF2B5EF4-FFF2-40B4-BE49-F238E27FC236}">
                <a16:creationId xmlns:a16="http://schemas.microsoft.com/office/drawing/2014/main" id="{118E0BF2-BD5F-7B43-2562-5AD6F168E70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10594550" y="4347665"/>
            <a:ext cx="1460912" cy="964473"/>
          </a:xfrm>
          <a:prstGeom prst="rect">
            <a:avLst/>
          </a:prstGeom>
        </p:spPr>
      </p:pic>
      <p:pic>
        <p:nvPicPr>
          <p:cNvPr id="23" name="Picture 22">
            <a:extLst>
              <a:ext uri="{FF2B5EF4-FFF2-40B4-BE49-F238E27FC236}">
                <a16:creationId xmlns:a16="http://schemas.microsoft.com/office/drawing/2014/main" id="{D7FB3BDF-4E71-7B49-4011-E1B3C17F4EA4}"/>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9710668" y="4360894"/>
            <a:ext cx="1460912" cy="964473"/>
          </a:xfrm>
          <a:prstGeom prst="rect">
            <a:avLst/>
          </a:prstGeom>
        </p:spPr>
      </p:pic>
      <p:pic>
        <p:nvPicPr>
          <p:cNvPr id="24" name="Picture 23">
            <a:extLst>
              <a:ext uri="{FF2B5EF4-FFF2-40B4-BE49-F238E27FC236}">
                <a16:creationId xmlns:a16="http://schemas.microsoft.com/office/drawing/2014/main" id="{38B2DCD2-9FAD-BAAC-8333-D7A529CD5F6E}"/>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10512929" y="3432887"/>
            <a:ext cx="1460912" cy="964473"/>
          </a:xfrm>
          <a:prstGeom prst="rect">
            <a:avLst/>
          </a:prstGeom>
        </p:spPr>
      </p:pic>
      <p:pic>
        <p:nvPicPr>
          <p:cNvPr id="26" name="Picture 25">
            <a:extLst>
              <a:ext uri="{FF2B5EF4-FFF2-40B4-BE49-F238E27FC236}">
                <a16:creationId xmlns:a16="http://schemas.microsoft.com/office/drawing/2014/main" id="{11ADE793-3D58-3480-5CD8-05B59FCF15F2}"/>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9361501" y="3504112"/>
            <a:ext cx="1460912" cy="964473"/>
          </a:xfrm>
          <a:prstGeom prst="rect">
            <a:avLst/>
          </a:prstGeom>
        </p:spPr>
      </p:pic>
      <p:pic>
        <p:nvPicPr>
          <p:cNvPr id="27" name="Picture 26">
            <a:extLst>
              <a:ext uri="{FF2B5EF4-FFF2-40B4-BE49-F238E27FC236}">
                <a16:creationId xmlns:a16="http://schemas.microsoft.com/office/drawing/2014/main" id="{08158749-F1CD-7EC2-78F8-B19181544600}"/>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8302158" y="3662205"/>
            <a:ext cx="1460912" cy="964473"/>
          </a:xfrm>
          <a:prstGeom prst="rect">
            <a:avLst/>
          </a:prstGeom>
        </p:spPr>
      </p:pic>
      <p:pic>
        <p:nvPicPr>
          <p:cNvPr id="28" name="Picture 27">
            <a:extLst>
              <a:ext uri="{FF2B5EF4-FFF2-40B4-BE49-F238E27FC236}">
                <a16:creationId xmlns:a16="http://schemas.microsoft.com/office/drawing/2014/main" id="{B3235078-2E64-4EAE-A2CD-748B3769FE5E}"/>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8189852" y="4679304"/>
            <a:ext cx="1460912" cy="964473"/>
          </a:xfrm>
          <a:prstGeom prst="rect">
            <a:avLst/>
          </a:prstGeom>
        </p:spPr>
      </p:pic>
      <p:sp>
        <p:nvSpPr>
          <p:cNvPr id="3" name="TextBox 2">
            <a:extLst>
              <a:ext uri="{FF2B5EF4-FFF2-40B4-BE49-F238E27FC236}">
                <a16:creationId xmlns:a16="http://schemas.microsoft.com/office/drawing/2014/main" id="{17276A26-1DFA-3E10-0CFA-59A6DDC4E2D0}"/>
              </a:ext>
            </a:extLst>
          </p:cNvPr>
          <p:cNvSpPr txBox="1"/>
          <p:nvPr/>
        </p:nvSpPr>
        <p:spPr>
          <a:xfrm>
            <a:off x="8302158" y="189726"/>
            <a:ext cx="3835626" cy="2159887"/>
          </a:xfrm>
          <a:prstGeom prst="rect">
            <a:avLst/>
          </a:prstGeom>
          <a:noFill/>
        </p:spPr>
        <p:txBody>
          <a:bodyPr wrap="square" rtlCol="0">
            <a:spAutoFit/>
          </a:bodyPr>
          <a:lstStyle/>
          <a:p>
            <a:pPr>
              <a:lnSpc>
                <a:spcPct val="107000"/>
              </a:lnSpc>
              <a:spcAft>
                <a:spcPts val="800"/>
              </a:spcAft>
            </a:pPr>
            <a:r>
              <a:rPr lang="en-GB" sz="1500" b="1" kern="100" dirty="0">
                <a:effectLst/>
                <a:latin typeface="Calibri" panose="020F0502020204030204" pitchFamily="34" charset="0"/>
                <a:ea typeface="DengXian" panose="02010600030101010101" pitchFamily="2" charset="-122"/>
                <a:cs typeface="Arial" panose="020B0604020202020204" pitchFamily="34" charset="0"/>
              </a:rPr>
              <a:t>Fully Developed (20-45 min)</a:t>
            </a:r>
          </a:p>
          <a:p>
            <a:pPr>
              <a:lnSpc>
                <a:spcPct val="107000"/>
              </a:lnSpc>
              <a:spcAft>
                <a:spcPts val="800"/>
              </a:spcAft>
            </a:pPr>
            <a:r>
              <a:rPr lang="en-GB" sz="1500" kern="100" dirty="0">
                <a:effectLst/>
                <a:latin typeface="Calibri" panose="020F0502020204030204" pitchFamily="34" charset="0"/>
                <a:ea typeface="DengXian" panose="02010600030101010101" pitchFamily="2" charset="-122"/>
                <a:cs typeface="Arial" panose="020B0604020202020204" pitchFamily="34" charset="0"/>
              </a:rPr>
              <a:t>Localized to origin room, </a:t>
            </a:r>
            <a:r>
              <a:rPr lang="en-GB" sz="1500" b="1" kern="100" dirty="0">
                <a:effectLst/>
                <a:latin typeface="Calibri" panose="020F0502020204030204" pitchFamily="34" charset="0"/>
                <a:ea typeface="DengXian" panose="02010600030101010101" pitchFamily="2" charset="-122"/>
                <a:cs typeface="Arial" panose="020B0604020202020204" pitchFamily="34" charset="0"/>
              </a:rPr>
              <a:t>heat </a:t>
            </a:r>
            <a:r>
              <a:rPr lang="en-GB" sz="1500" b="1" kern="100" dirty="0">
                <a:latin typeface="Calibri" panose="020F0502020204030204" pitchFamily="34" charset="0"/>
                <a:ea typeface="DengXian" panose="02010600030101010101" pitchFamily="2" charset="-122"/>
                <a:cs typeface="Arial" panose="020B0604020202020204" pitchFamily="34" charset="0"/>
              </a:rPr>
              <a:t>begins to </a:t>
            </a:r>
            <a:r>
              <a:rPr lang="en-GB" sz="1500" b="1" kern="100" dirty="0">
                <a:effectLst/>
                <a:latin typeface="Calibri" panose="020F0502020204030204" pitchFamily="34" charset="0"/>
                <a:ea typeface="DengXian" panose="02010600030101010101" pitchFamily="2" charset="-122"/>
                <a:cs typeface="Arial" panose="020B0604020202020204" pitchFamily="34" charset="0"/>
              </a:rPr>
              <a:t>warp steel columns (concrete may spaul). </a:t>
            </a:r>
            <a:r>
              <a:rPr lang="en-GB" sz="1500" kern="100" dirty="0">
                <a:effectLst/>
                <a:latin typeface="Calibri" panose="020F0502020204030204" pitchFamily="34" charset="0"/>
                <a:ea typeface="DengXian" panose="02010600030101010101" pitchFamily="2" charset="-122"/>
                <a:cs typeface="Arial" panose="020B0604020202020204" pitchFamily="34" charset="0"/>
              </a:rPr>
              <a:t>No collapse imminent, but smoke permeates floors of the building and oxygen dips to 12%. Sprinklers wet distant areas, BUT occupants ARE STILL AT RISK from inhalation. Smoke floo</a:t>
            </a:r>
            <a:r>
              <a:rPr lang="en-GB" sz="1500" kern="100" dirty="0">
                <a:latin typeface="Calibri" panose="020F0502020204030204" pitchFamily="34" charset="0"/>
                <a:ea typeface="DengXian" panose="02010600030101010101" pitchFamily="2" charset="-122"/>
                <a:cs typeface="Arial" panose="020B0604020202020204" pitchFamily="34" charset="0"/>
              </a:rPr>
              <a:t>d exit ways, making escape difficult. </a:t>
            </a:r>
          </a:p>
        </p:txBody>
      </p:sp>
      <p:sp>
        <p:nvSpPr>
          <p:cNvPr id="56" name="TextBox 55">
            <a:extLst>
              <a:ext uri="{FF2B5EF4-FFF2-40B4-BE49-F238E27FC236}">
                <a16:creationId xmlns:a16="http://schemas.microsoft.com/office/drawing/2014/main" id="{C6E37E76-2D75-6951-110D-E5D0B50BBE56}"/>
              </a:ext>
            </a:extLst>
          </p:cNvPr>
          <p:cNvSpPr txBox="1"/>
          <p:nvPr/>
        </p:nvSpPr>
        <p:spPr>
          <a:xfrm>
            <a:off x="1029109" y="862631"/>
            <a:ext cx="7140868"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a:effectLst/>
              </a:rPr>
              <a:t>Localizado en la habitación de origen, </a:t>
            </a:r>
            <a:r>
              <a:rPr lang="es-ES" b="1" dirty="0">
                <a:effectLst/>
              </a:rPr>
              <a:t>el calor comienza a deformar columnas de acero (el concreto puede agrietarse). </a:t>
            </a:r>
            <a:r>
              <a:rPr lang="es-ES" dirty="0">
                <a:effectLst/>
              </a:rPr>
              <a:t>No hay colapso inminente, pero el humo se filtra por los pisos del edificio y el oxígeno cae al 12%. Los rociadores humedecen áreas distantes, PERO los ocupantes SIGUEN EN RIESGO por inhalación. El humo inunda las vías de salida, dificultando el escape. La incapacitación es un gran riesgo al intentar escapar.</a:t>
            </a:r>
          </a:p>
        </p:txBody>
      </p:sp>
    </p:spTree>
    <p:extLst>
      <p:ext uri="{BB962C8B-B14F-4D97-AF65-F5344CB8AC3E}">
        <p14:creationId xmlns:p14="http://schemas.microsoft.com/office/powerpoint/2010/main" val="3709072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5570826" y="2483893"/>
            <a:ext cx="6401728" cy="4374107"/>
          </a:xfrm>
          <a:prstGeom prst="rect">
            <a:avLst/>
          </a:prstGeom>
        </p:spPr>
      </p:pic>
      <p:sp>
        <p:nvSpPr>
          <p:cNvPr id="5" name="TextBox 4">
            <a:extLst>
              <a:ext uri="{FF2B5EF4-FFF2-40B4-BE49-F238E27FC236}">
                <a16:creationId xmlns:a16="http://schemas.microsoft.com/office/drawing/2014/main" id="{96CABC53-F4EE-3572-0325-E84B0736F09C}"/>
              </a:ext>
            </a:extLst>
          </p:cNvPr>
          <p:cNvSpPr txBox="1"/>
          <p:nvPr/>
        </p:nvSpPr>
        <p:spPr>
          <a:xfrm>
            <a:off x="979353" y="2249542"/>
            <a:ext cx="4402821" cy="2358915"/>
          </a:xfrm>
          <a:prstGeom prst="rect">
            <a:avLst/>
          </a:prstGeom>
          <a:noFill/>
        </p:spPr>
        <p:txBody>
          <a:bodyPr wrap="square">
            <a:spAutoFit/>
          </a:bodyPr>
          <a:lstStyle/>
          <a:p>
            <a:pPr>
              <a:lnSpc>
                <a:spcPct val="107000"/>
              </a:lnSpc>
              <a:spcAft>
                <a:spcPts val="800"/>
              </a:spcAft>
            </a:pPr>
            <a:r>
              <a:rPr lang="en-GB" kern="100" dirty="0">
                <a:latin typeface="Calibri" panose="020F0502020204030204" pitchFamily="34" charset="0"/>
                <a:ea typeface="DengXian" panose="02010600030101010101" pitchFamily="2" charset="-122"/>
                <a:cs typeface="Arial" panose="020B0604020202020204" pitchFamily="34" charset="0"/>
              </a:rPr>
              <a:t>Water s</a:t>
            </a:r>
            <a:r>
              <a:rPr lang="en-GB" sz="1800" kern="100" dirty="0">
                <a:effectLst/>
                <a:latin typeface="Calibri" panose="020F0502020204030204" pitchFamily="34" charset="0"/>
                <a:ea typeface="DengXian" panose="02010600030101010101" pitchFamily="2" charset="-122"/>
                <a:cs typeface="Arial" panose="020B0604020202020204" pitchFamily="34" charset="0"/>
              </a:rPr>
              <a:t>uppression douses embers</a:t>
            </a:r>
            <a:r>
              <a:rPr lang="en-GB" kern="100" dirty="0">
                <a:latin typeface="Calibri" panose="020F0502020204030204" pitchFamily="34" charset="0"/>
                <a:ea typeface="DengXian" panose="02010600030101010101" pitchFamily="2" charset="-122"/>
                <a:cs typeface="Arial" panose="020B0604020202020204" pitchFamily="34" charset="0"/>
              </a:rPr>
              <a:t>. </a:t>
            </a:r>
          </a:p>
          <a:p>
            <a:pPr>
              <a:lnSpc>
                <a:spcPct val="107000"/>
              </a:lnSpc>
              <a:spcAft>
                <a:spcPts val="800"/>
              </a:spcAft>
            </a:pPr>
            <a:r>
              <a:rPr lang="en-GB" kern="100" dirty="0">
                <a:effectLst/>
                <a:latin typeface="Calibri" panose="020F0502020204030204" pitchFamily="34" charset="0"/>
                <a:ea typeface="DengXian" panose="02010600030101010101" pitchFamily="2" charset="-122"/>
                <a:cs typeface="Arial" panose="020B0604020202020204" pitchFamily="34" charset="0"/>
              </a:rPr>
              <a:t>Large volumes of smoke are produced</a:t>
            </a:r>
            <a:r>
              <a:rPr lang="en-GB" kern="100" dirty="0">
                <a:latin typeface="Calibri" panose="020F0502020204030204" pitchFamily="34" charset="0"/>
                <a:ea typeface="DengXian" panose="02010600030101010101" pitchFamily="2" charset="-122"/>
                <a:cs typeface="Arial" panose="020B0604020202020204" pitchFamily="34" charset="0"/>
              </a:rPr>
              <a:t>. As there is no compartmentation, smoke travels through the building, flooding egress routes. </a:t>
            </a:r>
          </a:p>
          <a:p>
            <a:pPr>
              <a:lnSpc>
                <a:spcPct val="107000"/>
              </a:lnSpc>
              <a:spcAft>
                <a:spcPts val="800"/>
              </a:spcAft>
            </a:pPr>
            <a:r>
              <a:rPr lang="en-GB" kern="100" dirty="0">
                <a:latin typeface="Calibri" panose="020F0502020204030204" pitchFamily="34" charset="0"/>
                <a:ea typeface="DengXian" panose="02010600030101010101" pitchFamily="2" charset="-122"/>
                <a:cs typeface="Arial" panose="020B0604020202020204" pitchFamily="34" charset="0"/>
              </a:rPr>
              <a:t>Those unable to escape unassisted are at risk of incapacitation and are reliant on rescue from firefighters.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p:txBody>
      </p:sp>
      <p:pic>
        <p:nvPicPr>
          <p:cNvPr id="7" name="Picture 6">
            <a:extLst>
              <a:ext uri="{FF2B5EF4-FFF2-40B4-BE49-F238E27FC236}">
                <a16:creationId xmlns:a16="http://schemas.microsoft.com/office/drawing/2014/main" id="{58E964C2-DDB2-1245-2CC7-D0350E5860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0252" y="4621715"/>
            <a:ext cx="447205" cy="670806"/>
          </a:xfrm>
          <a:prstGeom prst="rect">
            <a:avLst/>
          </a:prstGeom>
        </p:spPr>
      </p:pic>
      <p:pic>
        <p:nvPicPr>
          <p:cNvPr id="12" name="Picture 11">
            <a:extLst>
              <a:ext uri="{FF2B5EF4-FFF2-40B4-BE49-F238E27FC236}">
                <a16:creationId xmlns:a16="http://schemas.microsoft.com/office/drawing/2014/main" id="{5B9713B5-D3C5-18D0-086A-85AF72A05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9296" y="4453187"/>
            <a:ext cx="447205" cy="670806"/>
          </a:xfrm>
          <a:prstGeom prst="rect">
            <a:avLst/>
          </a:prstGeom>
        </p:spPr>
      </p:pic>
      <p:sp>
        <p:nvSpPr>
          <p:cNvPr id="15" name="Title 1">
            <a:extLst>
              <a:ext uri="{FF2B5EF4-FFF2-40B4-BE49-F238E27FC236}">
                <a16:creationId xmlns:a16="http://schemas.microsoft.com/office/drawing/2014/main" id="{20FE6443-3320-29E0-B5E2-694F6069574A}"/>
              </a:ext>
            </a:extLst>
          </p:cNvPr>
          <p:cNvSpPr txBox="1">
            <a:spLocks/>
          </p:cNvSpPr>
          <p:nvPr/>
        </p:nvSpPr>
        <p:spPr>
          <a:xfrm>
            <a:off x="984222" y="1"/>
            <a:ext cx="9527160" cy="8487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000" b="1" dirty="0"/>
              <a:t>Etapa de decaimiento (&gt;45 min)</a:t>
            </a:r>
            <a:endParaRPr lang="en-GB" sz="3000" b="1" dirty="0"/>
          </a:p>
        </p:txBody>
      </p:sp>
      <p:pic>
        <p:nvPicPr>
          <p:cNvPr id="22" name="Picture 21">
            <a:extLst>
              <a:ext uri="{FF2B5EF4-FFF2-40B4-BE49-F238E27FC236}">
                <a16:creationId xmlns:a16="http://schemas.microsoft.com/office/drawing/2014/main" id="{0D2DB559-EB59-2931-3198-E6E6441B80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27" name="Picture 26">
            <a:extLst>
              <a:ext uri="{FF2B5EF4-FFF2-40B4-BE49-F238E27FC236}">
                <a16:creationId xmlns:a16="http://schemas.microsoft.com/office/drawing/2014/main" id="{45E96640-EF92-E5B8-D449-1EF62BBE4B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33" name="Picture 32">
            <a:extLst>
              <a:ext uri="{FF2B5EF4-FFF2-40B4-BE49-F238E27FC236}">
                <a16:creationId xmlns:a16="http://schemas.microsoft.com/office/drawing/2014/main" id="{1351685B-9E8C-F365-BFDD-11533A0396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3" name="Picture 2">
            <a:extLst>
              <a:ext uri="{FF2B5EF4-FFF2-40B4-BE49-F238E27FC236}">
                <a16:creationId xmlns:a16="http://schemas.microsoft.com/office/drawing/2014/main" id="{222D18B1-01EF-A809-516C-E6D57317119E}"/>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586270" y="3720813"/>
            <a:ext cx="1460912" cy="964473"/>
          </a:xfrm>
          <a:prstGeom prst="rect">
            <a:avLst/>
          </a:prstGeom>
        </p:spPr>
      </p:pic>
      <p:pic>
        <p:nvPicPr>
          <p:cNvPr id="4" name="Picture 3">
            <a:extLst>
              <a:ext uri="{FF2B5EF4-FFF2-40B4-BE49-F238E27FC236}">
                <a16:creationId xmlns:a16="http://schemas.microsoft.com/office/drawing/2014/main" id="{1F98A7C1-636D-DE22-321C-03A350692BF9}"/>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9561565" y="3560314"/>
            <a:ext cx="1460912" cy="964473"/>
          </a:xfrm>
          <a:prstGeom prst="rect">
            <a:avLst/>
          </a:prstGeom>
        </p:spPr>
      </p:pic>
      <p:pic>
        <p:nvPicPr>
          <p:cNvPr id="16" name="Picture 15">
            <a:extLst>
              <a:ext uri="{FF2B5EF4-FFF2-40B4-BE49-F238E27FC236}">
                <a16:creationId xmlns:a16="http://schemas.microsoft.com/office/drawing/2014/main" id="{B570B65D-0AB0-0688-F87E-AB2E1F35D9CC}"/>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10492399" y="3443448"/>
            <a:ext cx="1460912" cy="964473"/>
          </a:xfrm>
          <a:prstGeom prst="rect">
            <a:avLst/>
          </a:prstGeom>
        </p:spPr>
      </p:pic>
      <p:pic>
        <p:nvPicPr>
          <p:cNvPr id="39" name="Picture 38">
            <a:extLst>
              <a:ext uri="{FF2B5EF4-FFF2-40B4-BE49-F238E27FC236}">
                <a16:creationId xmlns:a16="http://schemas.microsoft.com/office/drawing/2014/main" id="{C549532D-4801-6A1E-5914-92D8396A571D}"/>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8753328" y="3602598"/>
            <a:ext cx="1460912" cy="964473"/>
          </a:xfrm>
          <a:prstGeom prst="rect">
            <a:avLst/>
          </a:prstGeom>
        </p:spPr>
      </p:pic>
      <p:pic>
        <p:nvPicPr>
          <p:cNvPr id="40" name="Picture 39">
            <a:extLst>
              <a:ext uri="{FF2B5EF4-FFF2-40B4-BE49-F238E27FC236}">
                <a16:creationId xmlns:a16="http://schemas.microsoft.com/office/drawing/2014/main" id="{143E5DD7-BCC3-A951-D214-43A423FD353F}"/>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722711" y="3888770"/>
            <a:ext cx="1460912" cy="964473"/>
          </a:xfrm>
          <a:prstGeom prst="rect">
            <a:avLst/>
          </a:prstGeom>
        </p:spPr>
      </p:pic>
      <p:pic>
        <p:nvPicPr>
          <p:cNvPr id="41" name="Picture 40">
            <a:extLst>
              <a:ext uri="{FF2B5EF4-FFF2-40B4-BE49-F238E27FC236}">
                <a16:creationId xmlns:a16="http://schemas.microsoft.com/office/drawing/2014/main" id="{6476DCF9-BED8-FBD3-0B11-AF11FBBA5867}"/>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711304" y="4230995"/>
            <a:ext cx="1460912" cy="964473"/>
          </a:xfrm>
          <a:prstGeom prst="rect">
            <a:avLst/>
          </a:prstGeom>
        </p:spPr>
      </p:pic>
      <p:pic>
        <p:nvPicPr>
          <p:cNvPr id="42" name="Picture 41">
            <a:extLst>
              <a:ext uri="{FF2B5EF4-FFF2-40B4-BE49-F238E27FC236}">
                <a16:creationId xmlns:a16="http://schemas.microsoft.com/office/drawing/2014/main" id="{DFD5316F-3C29-1B4B-01B9-C3D918DBE679}"/>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8650098" y="4212274"/>
            <a:ext cx="1460912" cy="964473"/>
          </a:xfrm>
          <a:prstGeom prst="rect">
            <a:avLst/>
          </a:prstGeom>
        </p:spPr>
      </p:pic>
      <p:pic>
        <p:nvPicPr>
          <p:cNvPr id="43" name="Picture 42">
            <a:extLst>
              <a:ext uri="{FF2B5EF4-FFF2-40B4-BE49-F238E27FC236}">
                <a16:creationId xmlns:a16="http://schemas.microsoft.com/office/drawing/2014/main" id="{6F2CF1D9-8DF6-C701-FAAF-5F2936B19ABD}"/>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9516871" y="4029560"/>
            <a:ext cx="1460912" cy="964473"/>
          </a:xfrm>
          <a:prstGeom prst="rect">
            <a:avLst/>
          </a:prstGeom>
        </p:spPr>
      </p:pic>
      <p:pic>
        <p:nvPicPr>
          <p:cNvPr id="44" name="Picture 43">
            <a:extLst>
              <a:ext uri="{FF2B5EF4-FFF2-40B4-BE49-F238E27FC236}">
                <a16:creationId xmlns:a16="http://schemas.microsoft.com/office/drawing/2014/main" id="{16C787F5-2AC2-0327-C33C-AE164FC7654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10466237" y="4032004"/>
            <a:ext cx="1460912" cy="964473"/>
          </a:xfrm>
          <a:prstGeom prst="rect">
            <a:avLst/>
          </a:prstGeom>
        </p:spPr>
      </p:pic>
      <p:pic>
        <p:nvPicPr>
          <p:cNvPr id="45" name="Picture 44">
            <a:extLst>
              <a:ext uri="{FF2B5EF4-FFF2-40B4-BE49-F238E27FC236}">
                <a16:creationId xmlns:a16="http://schemas.microsoft.com/office/drawing/2014/main" id="{9CB41FC4-AC68-4ACE-62F4-4DE9C7939FF7}"/>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7837424" y="4657596"/>
            <a:ext cx="1460912" cy="964473"/>
          </a:xfrm>
          <a:prstGeom prst="rect">
            <a:avLst/>
          </a:prstGeom>
        </p:spPr>
      </p:pic>
      <p:pic>
        <p:nvPicPr>
          <p:cNvPr id="46" name="Picture 45">
            <a:extLst>
              <a:ext uri="{FF2B5EF4-FFF2-40B4-BE49-F238E27FC236}">
                <a16:creationId xmlns:a16="http://schemas.microsoft.com/office/drawing/2014/main" id="{FC83B76E-4E4F-032C-8E64-08E609DC8FE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8879933" y="4610851"/>
            <a:ext cx="1460912" cy="964473"/>
          </a:xfrm>
          <a:prstGeom prst="rect">
            <a:avLst/>
          </a:prstGeom>
        </p:spPr>
      </p:pic>
      <p:pic>
        <p:nvPicPr>
          <p:cNvPr id="47" name="Picture 46">
            <a:extLst>
              <a:ext uri="{FF2B5EF4-FFF2-40B4-BE49-F238E27FC236}">
                <a16:creationId xmlns:a16="http://schemas.microsoft.com/office/drawing/2014/main" id="{17720C95-7657-8312-C3D2-3033B15A0670}"/>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9346620" y="4456162"/>
            <a:ext cx="1460912" cy="964473"/>
          </a:xfrm>
          <a:prstGeom prst="rect">
            <a:avLst/>
          </a:prstGeom>
        </p:spPr>
      </p:pic>
      <p:pic>
        <p:nvPicPr>
          <p:cNvPr id="48" name="Picture 47">
            <a:extLst>
              <a:ext uri="{FF2B5EF4-FFF2-40B4-BE49-F238E27FC236}">
                <a16:creationId xmlns:a16="http://schemas.microsoft.com/office/drawing/2014/main" id="{F3429038-FE96-A786-1F61-0D748311C4E5}"/>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083639">
            <a:off x="10203855" y="4360141"/>
            <a:ext cx="1460912" cy="964473"/>
          </a:xfrm>
          <a:prstGeom prst="rect">
            <a:avLst/>
          </a:prstGeom>
        </p:spPr>
      </p:pic>
      <p:pic>
        <p:nvPicPr>
          <p:cNvPr id="49" name="Picture 48">
            <a:extLst>
              <a:ext uri="{FF2B5EF4-FFF2-40B4-BE49-F238E27FC236}">
                <a16:creationId xmlns:a16="http://schemas.microsoft.com/office/drawing/2014/main" id="{21D800EE-73AE-6734-7821-E2BEE51F2AA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6411176" y="3579052"/>
            <a:ext cx="1460912" cy="964473"/>
          </a:xfrm>
          <a:prstGeom prst="rect">
            <a:avLst/>
          </a:prstGeom>
        </p:spPr>
      </p:pic>
      <p:pic>
        <p:nvPicPr>
          <p:cNvPr id="50" name="Picture 49">
            <a:extLst>
              <a:ext uri="{FF2B5EF4-FFF2-40B4-BE49-F238E27FC236}">
                <a16:creationId xmlns:a16="http://schemas.microsoft.com/office/drawing/2014/main" id="{075990CE-A5E7-03F0-7F44-219BF2E37C2F}"/>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5719824" y="3233999"/>
            <a:ext cx="1460912" cy="964473"/>
          </a:xfrm>
          <a:prstGeom prst="rect">
            <a:avLst/>
          </a:prstGeom>
        </p:spPr>
      </p:pic>
      <p:pic>
        <p:nvPicPr>
          <p:cNvPr id="51" name="Picture 50">
            <a:extLst>
              <a:ext uri="{FF2B5EF4-FFF2-40B4-BE49-F238E27FC236}">
                <a16:creationId xmlns:a16="http://schemas.microsoft.com/office/drawing/2014/main" id="{DD379071-24BD-7486-AC27-242579C4C225}"/>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6591906" y="4597834"/>
            <a:ext cx="1460912" cy="964473"/>
          </a:xfrm>
          <a:prstGeom prst="rect">
            <a:avLst/>
          </a:prstGeom>
        </p:spPr>
      </p:pic>
      <p:pic>
        <p:nvPicPr>
          <p:cNvPr id="52" name="Picture 51">
            <a:extLst>
              <a:ext uri="{FF2B5EF4-FFF2-40B4-BE49-F238E27FC236}">
                <a16:creationId xmlns:a16="http://schemas.microsoft.com/office/drawing/2014/main" id="{053F6F6C-7898-8AA9-0DBA-647729EA6B04}"/>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5515137" y="4159683"/>
            <a:ext cx="1460912" cy="964473"/>
          </a:xfrm>
          <a:prstGeom prst="rect">
            <a:avLst/>
          </a:prstGeom>
        </p:spPr>
      </p:pic>
      <p:pic>
        <p:nvPicPr>
          <p:cNvPr id="53" name="Picture 52">
            <a:extLst>
              <a:ext uri="{FF2B5EF4-FFF2-40B4-BE49-F238E27FC236}">
                <a16:creationId xmlns:a16="http://schemas.microsoft.com/office/drawing/2014/main" id="{34EA8D77-1616-E131-399E-3C716AE0B5EB}"/>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6501542" y="4192087"/>
            <a:ext cx="1460912" cy="964473"/>
          </a:xfrm>
          <a:prstGeom prst="rect">
            <a:avLst/>
          </a:prstGeom>
        </p:spPr>
      </p:pic>
      <p:pic>
        <p:nvPicPr>
          <p:cNvPr id="54" name="Picture 53">
            <a:extLst>
              <a:ext uri="{FF2B5EF4-FFF2-40B4-BE49-F238E27FC236}">
                <a16:creationId xmlns:a16="http://schemas.microsoft.com/office/drawing/2014/main" id="{E07215E5-8E9F-E679-FED6-A686A022DDE9}"/>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200067">
            <a:off x="5611944" y="3656412"/>
            <a:ext cx="1460912" cy="964473"/>
          </a:xfrm>
          <a:prstGeom prst="rect">
            <a:avLst/>
          </a:prstGeom>
        </p:spPr>
      </p:pic>
      <p:pic>
        <p:nvPicPr>
          <p:cNvPr id="55" name="Picture 54">
            <a:extLst>
              <a:ext uri="{FF2B5EF4-FFF2-40B4-BE49-F238E27FC236}">
                <a16:creationId xmlns:a16="http://schemas.microsoft.com/office/drawing/2014/main" id="{1DC5BD75-6A96-A8B7-5496-726CFC4E6808}"/>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9151135" y="2199298"/>
            <a:ext cx="2460545" cy="1624416"/>
          </a:xfrm>
          <a:prstGeom prst="rect">
            <a:avLst/>
          </a:prstGeom>
        </p:spPr>
      </p:pic>
      <p:pic>
        <p:nvPicPr>
          <p:cNvPr id="56" name="Picture 55">
            <a:extLst>
              <a:ext uri="{FF2B5EF4-FFF2-40B4-BE49-F238E27FC236}">
                <a16:creationId xmlns:a16="http://schemas.microsoft.com/office/drawing/2014/main" id="{6DC65BD9-2B42-E917-24DE-DC21240894E5}"/>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8267354" y="1779815"/>
            <a:ext cx="2460545" cy="1624416"/>
          </a:xfrm>
          <a:prstGeom prst="rect">
            <a:avLst/>
          </a:prstGeom>
        </p:spPr>
      </p:pic>
      <p:pic>
        <p:nvPicPr>
          <p:cNvPr id="57" name="Picture 56">
            <a:extLst>
              <a:ext uri="{FF2B5EF4-FFF2-40B4-BE49-F238E27FC236}">
                <a16:creationId xmlns:a16="http://schemas.microsoft.com/office/drawing/2014/main" id="{4B984981-222E-AC0C-43BB-E82C0CB28DDE}"/>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7134092" y="2392850"/>
            <a:ext cx="2460545" cy="1624416"/>
          </a:xfrm>
          <a:prstGeom prst="rect">
            <a:avLst/>
          </a:prstGeom>
        </p:spPr>
      </p:pic>
      <p:pic>
        <p:nvPicPr>
          <p:cNvPr id="58" name="Picture 57">
            <a:extLst>
              <a:ext uri="{FF2B5EF4-FFF2-40B4-BE49-F238E27FC236}">
                <a16:creationId xmlns:a16="http://schemas.microsoft.com/office/drawing/2014/main" id="{C45B4023-83DB-9F58-DD15-299A85650CFB}"/>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a:off x="6191798" y="1924499"/>
            <a:ext cx="2460545" cy="1624416"/>
          </a:xfrm>
          <a:prstGeom prst="rect">
            <a:avLst/>
          </a:prstGeom>
        </p:spPr>
      </p:pic>
      <p:pic>
        <p:nvPicPr>
          <p:cNvPr id="59" name="Picture 58">
            <a:extLst>
              <a:ext uri="{FF2B5EF4-FFF2-40B4-BE49-F238E27FC236}">
                <a16:creationId xmlns:a16="http://schemas.microsoft.com/office/drawing/2014/main" id="{30799D34-10C6-B2DF-04DD-8D9768954CB9}"/>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9220346">
            <a:off x="9386356" y="1092813"/>
            <a:ext cx="2460545" cy="1624416"/>
          </a:xfrm>
          <a:prstGeom prst="rect">
            <a:avLst/>
          </a:prstGeom>
        </p:spPr>
      </p:pic>
      <p:pic>
        <p:nvPicPr>
          <p:cNvPr id="60" name="Picture 59">
            <a:extLst>
              <a:ext uri="{FF2B5EF4-FFF2-40B4-BE49-F238E27FC236}">
                <a16:creationId xmlns:a16="http://schemas.microsoft.com/office/drawing/2014/main" id="{01B0F0E7-DD4B-09A4-9BB8-E23D08DCA2C4}"/>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7424813">
            <a:off x="8787193" y="677140"/>
            <a:ext cx="2460545" cy="1624416"/>
          </a:xfrm>
          <a:prstGeom prst="rect">
            <a:avLst/>
          </a:prstGeom>
        </p:spPr>
      </p:pic>
      <p:pic>
        <p:nvPicPr>
          <p:cNvPr id="61" name="Picture 60">
            <a:extLst>
              <a:ext uri="{FF2B5EF4-FFF2-40B4-BE49-F238E27FC236}">
                <a16:creationId xmlns:a16="http://schemas.microsoft.com/office/drawing/2014/main" id="{8F0D710E-CE8F-6E68-7FCD-828756A85192}"/>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6422895">
            <a:off x="10323997" y="1340299"/>
            <a:ext cx="2460545" cy="1624416"/>
          </a:xfrm>
          <a:prstGeom prst="rect">
            <a:avLst/>
          </a:prstGeom>
        </p:spPr>
      </p:pic>
      <p:pic>
        <p:nvPicPr>
          <p:cNvPr id="62" name="Picture 61">
            <a:extLst>
              <a:ext uri="{FF2B5EF4-FFF2-40B4-BE49-F238E27FC236}">
                <a16:creationId xmlns:a16="http://schemas.microsoft.com/office/drawing/2014/main" id="{21693A07-74FA-1D87-80D2-6E5009C69B24}"/>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8364029">
            <a:off x="9893740" y="1340345"/>
            <a:ext cx="2460545" cy="1624416"/>
          </a:xfrm>
          <a:prstGeom prst="rect">
            <a:avLst/>
          </a:prstGeom>
        </p:spPr>
      </p:pic>
      <p:pic>
        <p:nvPicPr>
          <p:cNvPr id="63" name="Picture 62">
            <a:extLst>
              <a:ext uri="{FF2B5EF4-FFF2-40B4-BE49-F238E27FC236}">
                <a16:creationId xmlns:a16="http://schemas.microsoft.com/office/drawing/2014/main" id="{55200DBD-4EF3-D6CB-0167-93ADD1CC0E84}"/>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8364029">
            <a:off x="9902081" y="-28078"/>
            <a:ext cx="2460545" cy="1624416"/>
          </a:xfrm>
          <a:prstGeom prst="rect">
            <a:avLst/>
          </a:prstGeom>
        </p:spPr>
      </p:pic>
      <p:pic>
        <p:nvPicPr>
          <p:cNvPr id="64" name="Picture 63">
            <a:extLst>
              <a:ext uri="{FF2B5EF4-FFF2-40B4-BE49-F238E27FC236}">
                <a16:creationId xmlns:a16="http://schemas.microsoft.com/office/drawing/2014/main" id="{A0C3C4DE-D68A-0C91-2A76-F84CB99CDED2}"/>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8364029">
            <a:off x="9455919" y="-416127"/>
            <a:ext cx="2460545" cy="1624416"/>
          </a:xfrm>
          <a:prstGeom prst="rect">
            <a:avLst/>
          </a:prstGeom>
        </p:spPr>
      </p:pic>
      <p:pic>
        <p:nvPicPr>
          <p:cNvPr id="2" name="Picture 1">
            <a:extLst>
              <a:ext uri="{FF2B5EF4-FFF2-40B4-BE49-F238E27FC236}">
                <a16:creationId xmlns:a16="http://schemas.microsoft.com/office/drawing/2014/main" id="{786AA73F-45C6-A0D5-BD46-97780FD996C3}"/>
              </a:ext>
            </a:extLst>
          </p:cNvPr>
          <p:cNvPicPr>
            <a:picLocks noChangeAspect="1"/>
          </p:cNvPicPr>
          <p:nvPr/>
        </p:nvPicPr>
        <p:blipFill>
          <a:blip r:embed="rId7"/>
          <a:stretch>
            <a:fillRect/>
          </a:stretch>
        </p:blipFill>
        <p:spPr>
          <a:xfrm>
            <a:off x="71176" y="4553720"/>
            <a:ext cx="5497006" cy="2280195"/>
          </a:xfrm>
          <a:prstGeom prst="rect">
            <a:avLst/>
          </a:prstGeom>
        </p:spPr>
      </p:pic>
      <p:sp>
        <p:nvSpPr>
          <p:cNvPr id="8" name="TextBox 7">
            <a:extLst>
              <a:ext uri="{FF2B5EF4-FFF2-40B4-BE49-F238E27FC236}">
                <a16:creationId xmlns:a16="http://schemas.microsoft.com/office/drawing/2014/main" id="{4762B113-20DB-4BCD-6BA6-D617B5EE3E67}"/>
              </a:ext>
            </a:extLst>
          </p:cNvPr>
          <p:cNvSpPr txBox="1"/>
          <p:nvPr/>
        </p:nvSpPr>
        <p:spPr>
          <a:xfrm>
            <a:off x="1020956" y="695743"/>
            <a:ext cx="7981635"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a:t>La </a:t>
            </a:r>
            <a:r>
              <a:rPr lang="en-GB" dirty="0" err="1"/>
              <a:t>supresión</a:t>
            </a:r>
            <a:r>
              <a:rPr lang="en-GB" dirty="0"/>
              <a:t> de </a:t>
            </a:r>
            <a:r>
              <a:rPr lang="en-GB" dirty="0" err="1"/>
              <a:t>agua</a:t>
            </a:r>
            <a:r>
              <a:rPr lang="en-GB" dirty="0"/>
              <a:t> </a:t>
            </a:r>
            <a:r>
              <a:rPr lang="en-GB" dirty="0" err="1"/>
              <a:t>apaga</a:t>
            </a:r>
            <a:r>
              <a:rPr lang="en-GB" dirty="0"/>
              <a:t> las </a:t>
            </a:r>
            <a:r>
              <a:rPr lang="en-GB" dirty="0" err="1"/>
              <a:t>brasas</a:t>
            </a:r>
            <a:r>
              <a:rPr lang="en-GB" dirty="0"/>
              <a:t>.</a:t>
            </a:r>
          </a:p>
          <a:p>
            <a:r>
              <a:rPr lang="en-GB" dirty="0"/>
              <a:t>Se produce </a:t>
            </a:r>
            <a:r>
              <a:rPr lang="en-GB" dirty="0" err="1"/>
              <a:t>una</a:t>
            </a:r>
            <a:r>
              <a:rPr lang="en-GB" dirty="0"/>
              <a:t> gran </a:t>
            </a:r>
            <a:r>
              <a:rPr lang="en-GB" dirty="0" err="1"/>
              <a:t>cantidad</a:t>
            </a:r>
            <a:r>
              <a:rPr lang="en-GB" dirty="0"/>
              <a:t> de </a:t>
            </a:r>
            <a:r>
              <a:rPr lang="en-GB" dirty="0" err="1"/>
              <a:t>humo</a:t>
            </a:r>
            <a:r>
              <a:rPr lang="en-GB" dirty="0"/>
              <a:t>. Al no </a:t>
            </a:r>
            <a:r>
              <a:rPr lang="en-GB" dirty="0" err="1"/>
              <a:t>haber</a:t>
            </a:r>
            <a:r>
              <a:rPr lang="en-GB" dirty="0"/>
              <a:t> </a:t>
            </a:r>
            <a:r>
              <a:rPr lang="en-GB" dirty="0" err="1"/>
              <a:t>compartimentación</a:t>
            </a:r>
            <a:r>
              <a:rPr lang="en-GB" dirty="0"/>
              <a:t>, </a:t>
            </a:r>
            <a:r>
              <a:rPr lang="en-GB" dirty="0" err="1"/>
              <a:t>el</a:t>
            </a:r>
            <a:r>
              <a:rPr lang="en-GB" dirty="0"/>
              <a:t> </a:t>
            </a:r>
            <a:r>
              <a:rPr lang="en-GB" dirty="0" err="1"/>
              <a:t>humo</a:t>
            </a:r>
            <a:r>
              <a:rPr lang="en-GB" dirty="0"/>
              <a:t> se </a:t>
            </a:r>
            <a:r>
              <a:rPr lang="en-GB" dirty="0" err="1"/>
              <a:t>propaga</a:t>
            </a:r>
            <a:r>
              <a:rPr lang="en-GB" dirty="0"/>
              <a:t> </a:t>
            </a:r>
            <a:r>
              <a:rPr lang="en-GB" dirty="0" err="1"/>
              <a:t>por</a:t>
            </a:r>
            <a:r>
              <a:rPr lang="en-GB" dirty="0"/>
              <a:t> </a:t>
            </a:r>
            <a:r>
              <a:rPr lang="en-GB" dirty="0" err="1"/>
              <a:t>el</a:t>
            </a:r>
            <a:r>
              <a:rPr lang="en-GB" dirty="0"/>
              <a:t> </a:t>
            </a:r>
            <a:r>
              <a:rPr lang="en-GB" dirty="0" err="1"/>
              <a:t>edificio</a:t>
            </a:r>
            <a:r>
              <a:rPr lang="en-GB" dirty="0"/>
              <a:t>, </a:t>
            </a:r>
            <a:r>
              <a:rPr lang="en-GB" dirty="0" err="1"/>
              <a:t>inundando</a:t>
            </a:r>
            <a:r>
              <a:rPr lang="en-GB" dirty="0"/>
              <a:t> las </a:t>
            </a:r>
            <a:r>
              <a:rPr lang="en-GB" dirty="0" err="1"/>
              <a:t>rutas</a:t>
            </a:r>
            <a:r>
              <a:rPr lang="en-GB" dirty="0"/>
              <a:t> de </a:t>
            </a:r>
            <a:r>
              <a:rPr lang="en-GB" dirty="0" err="1"/>
              <a:t>salida</a:t>
            </a:r>
            <a:r>
              <a:rPr lang="en-GB" dirty="0"/>
              <a:t>. </a:t>
            </a:r>
          </a:p>
          <a:p>
            <a:r>
              <a:rPr lang="en-GB" dirty="0" err="1"/>
              <a:t>Aquellos</a:t>
            </a:r>
            <a:r>
              <a:rPr lang="en-GB" dirty="0"/>
              <a:t> que no </a:t>
            </a:r>
            <a:r>
              <a:rPr lang="en-GB" dirty="0" err="1"/>
              <a:t>pueden</a:t>
            </a:r>
            <a:r>
              <a:rPr lang="en-GB" dirty="0"/>
              <a:t> </a:t>
            </a:r>
            <a:r>
              <a:rPr lang="en-GB" dirty="0" err="1"/>
              <a:t>escapar</a:t>
            </a:r>
            <a:r>
              <a:rPr lang="en-GB" dirty="0"/>
              <a:t> sin </a:t>
            </a:r>
            <a:r>
              <a:rPr lang="en-GB" dirty="0" err="1"/>
              <a:t>ayuda</a:t>
            </a:r>
            <a:r>
              <a:rPr lang="en-GB" dirty="0"/>
              <a:t> </a:t>
            </a:r>
            <a:r>
              <a:rPr lang="en-GB" dirty="0" err="1"/>
              <a:t>corren</a:t>
            </a:r>
            <a:r>
              <a:rPr lang="en-GB" dirty="0"/>
              <a:t> </a:t>
            </a:r>
            <a:r>
              <a:rPr lang="en-GB" dirty="0" err="1"/>
              <a:t>riesgo</a:t>
            </a:r>
            <a:r>
              <a:rPr lang="en-GB" dirty="0"/>
              <a:t> de </a:t>
            </a:r>
            <a:r>
              <a:rPr lang="en-GB" dirty="0" err="1"/>
              <a:t>incapacitación</a:t>
            </a:r>
            <a:r>
              <a:rPr lang="en-GB" dirty="0"/>
              <a:t> y </a:t>
            </a:r>
            <a:r>
              <a:rPr lang="en-GB" dirty="0" err="1"/>
              <a:t>dependen</a:t>
            </a:r>
            <a:r>
              <a:rPr lang="en-GB" dirty="0"/>
              <a:t> del </a:t>
            </a:r>
            <a:r>
              <a:rPr lang="en-GB" dirty="0" err="1"/>
              <a:t>rescate</a:t>
            </a:r>
            <a:r>
              <a:rPr lang="en-GB" dirty="0"/>
              <a:t> de </a:t>
            </a:r>
            <a:r>
              <a:rPr lang="en-GB" dirty="0" err="1"/>
              <a:t>los</a:t>
            </a:r>
            <a:r>
              <a:rPr lang="en-GB" dirty="0"/>
              <a:t> </a:t>
            </a:r>
            <a:r>
              <a:rPr lang="en-GB" dirty="0" err="1"/>
              <a:t>bomberos</a:t>
            </a:r>
            <a:r>
              <a:rPr lang="en-GB" dirty="0"/>
              <a:t>.</a:t>
            </a:r>
          </a:p>
        </p:txBody>
      </p:sp>
    </p:spTree>
    <p:extLst>
      <p:ext uri="{BB962C8B-B14F-4D97-AF65-F5344CB8AC3E}">
        <p14:creationId xmlns:p14="http://schemas.microsoft.com/office/powerpoint/2010/main" val="40507652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9ED36-E21A-F0C9-1A43-806B00DD8F38}"/>
              </a:ext>
            </a:extLst>
          </p:cNvPr>
          <p:cNvSpPr txBox="1"/>
          <p:nvPr/>
        </p:nvSpPr>
        <p:spPr>
          <a:xfrm>
            <a:off x="1126790" y="4207368"/>
            <a:ext cx="10716922" cy="1815882"/>
          </a:xfrm>
          <a:prstGeom prst="rect">
            <a:avLst/>
          </a:prstGeom>
          <a:noFill/>
        </p:spPr>
        <p:txBody>
          <a:bodyPr wrap="square" rtlCol="0">
            <a:spAutoFit/>
          </a:bodyPr>
          <a:lstStyle/>
          <a:p>
            <a:r>
              <a:rPr lang="en-GB" sz="2800" dirty="0">
                <a:effectLst/>
              </a:rPr>
              <a:t>No </a:t>
            </a:r>
            <a:r>
              <a:rPr lang="en-GB" sz="2800" dirty="0"/>
              <a:t>protection </a:t>
            </a:r>
            <a:r>
              <a:rPr lang="en-GB" sz="2800" dirty="0">
                <a:effectLst/>
              </a:rPr>
              <a:t>causes </a:t>
            </a:r>
            <a:r>
              <a:rPr lang="en-GB" sz="2800" dirty="0"/>
              <a:t>3</a:t>
            </a:r>
            <a:r>
              <a:rPr lang="en-GB" sz="2800" dirty="0">
                <a:effectLst/>
              </a:rPr>
              <a:t> key problems: </a:t>
            </a:r>
          </a:p>
          <a:p>
            <a:pPr marL="457200" indent="-457200">
              <a:buFont typeface="Arial" panose="020B0604020202020204" pitchFamily="34" charset="0"/>
              <a:buChar char="•"/>
            </a:pPr>
            <a:r>
              <a:rPr lang="en-GB" sz="2800" b="1" dirty="0">
                <a:solidFill>
                  <a:srgbClr val="FF0000"/>
                </a:solidFill>
              </a:rPr>
              <a:t>Smoke spread</a:t>
            </a:r>
          </a:p>
          <a:p>
            <a:pPr marL="457200" indent="-457200">
              <a:buFont typeface="Arial" panose="020B0604020202020204" pitchFamily="34" charset="0"/>
              <a:buChar char="•"/>
            </a:pPr>
            <a:r>
              <a:rPr lang="en-GB" sz="2800" b="1" dirty="0">
                <a:solidFill>
                  <a:srgbClr val="FFC000"/>
                </a:solidFill>
              </a:rPr>
              <a:t>Flame spread</a:t>
            </a:r>
          </a:p>
          <a:p>
            <a:pPr marL="457200" indent="-457200">
              <a:buFont typeface="Arial" panose="020B0604020202020204" pitchFamily="34" charset="0"/>
              <a:buChar char="•"/>
            </a:pPr>
            <a:r>
              <a:rPr lang="en-GB" sz="2800" b="1" dirty="0">
                <a:solidFill>
                  <a:srgbClr val="FF0000"/>
                </a:solidFill>
              </a:rPr>
              <a:t>Risk of structural collapse </a:t>
            </a:r>
          </a:p>
        </p:txBody>
      </p:sp>
      <p:sp>
        <p:nvSpPr>
          <p:cNvPr id="11" name="TextBox 10">
            <a:extLst>
              <a:ext uri="{FF2B5EF4-FFF2-40B4-BE49-F238E27FC236}">
                <a16:creationId xmlns:a16="http://schemas.microsoft.com/office/drawing/2014/main" id="{9BD74CE9-E853-A52D-0A35-89844E11E46A}"/>
              </a:ext>
            </a:extLst>
          </p:cNvPr>
          <p:cNvSpPr txBox="1"/>
          <p:nvPr/>
        </p:nvSpPr>
        <p:spPr>
          <a:xfrm>
            <a:off x="6814318" y="5013873"/>
            <a:ext cx="5308250" cy="646331"/>
          </a:xfrm>
          <a:prstGeom prst="rect">
            <a:avLst/>
          </a:prstGeom>
          <a:noFill/>
        </p:spPr>
        <p:txBody>
          <a:bodyPr wrap="square" rtlCol="0">
            <a:spAutoFit/>
          </a:bodyPr>
          <a:lstStyle/>
          <a:p>
            <a:r>
              <a:rPr lang="en-GB" b="1" dirty="0"/>
              <a:t>Reduced risk but still a problem if the fire develops rapidly or is large.</a:t>
            </a:r>
          </a:p>
        </p:txBody>
      </p:sp>
      <p:cxnSp>
        <p:nvCxnSpPr>
          <p:cNvPr id="13" name="Straight Arrow Connector 12">
            <a:extLst>
              <a:ext uri="{FF2B5EF4-FFF2-40B4-BE49-F238E27FC236}">
                <a16:creationId xmlns:a16="http://schemas.microsoft.com/office/drawing/2014/main" id="{B3814863-0468-B49C-7413-4AC097F6DA11}"/>
              </a:ext>
            </a:extLst>
          </p:cNvPr>
          <p:cNvCxnSpPr/>
          <p:nvPr/>
        </p:nvCxnSpPr>
        <p:spPr>
          <a:xfrm>
            <a:off x="4162755" y="5334708"/>
            <a:ext cx="25377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 name="Title 1">
            <a:extLst>
              <a:ext uri="{FF2B5EF4-FFF2-40B4-BE49-F238E27FC236}">
                <a16:creationId xmlns:a16="http://schemas.microsoft.com/office/drawing/2014/main" id="{EB5BE816-2CCF-A131-79B6-EF425053C491}"/>
              </a:ext>
            </a:extLst>
          </p:cNvPr>
          <p:cNvSpPr txBox="1">
            <a:spLocks/>
          </p:cNvSpPr>
          <p:nvPr/>
        </p:nvSpPr>
        <p:spPr>
          <a:xfrm>
            <a:off x="990115" y="0"/>
            <a:ext cx="109902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con protección activa, pero SIN protección pasiva.</a:t>
            </a:r>
            <a:endParaRPr lang="en-GB" dirty="0"/>
          </a:p>
        </p:txBody>
      </p:sp>
      <p:sp>
        <p:nvSpPr>
          <p:cNvPr id="5" name="TextBox 4">
            <a:extLst>
              <a:ext uri="{FF2B5EF4-FFF2-40B4-BE49-F238E27FC236}">
                <a16:creationId xmlns:a16="http://schemas.microsoft.com/office/drawing/2014/main" id="{D656CAB6-A69E-3567-5407-1D82BAF44DCC}"/>
              </a:ext>
            </a:extLst>
          </p:cNvPr>
          <p:cNvSpPr txBox="1"/>
          <p:nvPr/>
        </p:nvSpPr>
        <p:spPr>
          <a:xfrm>
            <a:off x="1126790" y="1613118"/>
            <a:ext cx="9244915"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800" dirty="0"/>
              <a:t>La </a:t>
            </a:r>
            <a:r>
              <a:rPr lang="en-GB" sz="2800" dirty="0" err="1"/>
              <a:t>falta</a:t>
            </a:r>
            <a:r>
              <a:rPr lang="en-GB" sz="2800" dirty="0"/>
              <a:t> de </a:t>
            </a:r>
            <a:r>
              <a:rPr lang="en-GB" sz="2800" dirty="0" err="1"/>
              <a:t>protección</a:t>
            </a:r>
            <a:r>
              <a:rPr lang="en-GB" sz="2800" dirty="0"/>
              <a:t> genera 3 </a:t>
            </a:r>
            <a:r>
              <a:rPr lang="en-GB" sz="2800" dirty="0" err="1"/>
              <a:t>problemas</a:t>
            </a:r>
            <a:r>
              <a:rPr lang="en-GB" sz="2800" dirty="0"/>
              <a:t> </a:t>
            </a:r>
            <a:r>
              <a:rPr lang="en-GB" sz="2800" dirty="0" err="1"/>
              <a:t>principales</a:t>
            </a:r>
            <a:r>
              <a:rPr lang="en-GB" sz="2800" dirty="0"/>
              <a:t>:</a:t>
            </a:r>
          </a:p>
          <a:p>
            <a:pPr marL="457200" indent="-457200">
              <a:buFont typeface="Arial" panose="020B0604020202020204" pitchFamily="34" charset="0"/>
              <a:buChar char="•"/>
            </a:pPr>
            <a:r>
              <a:rPr lang="en-GB" sz="2800" b="1" dirty="0" err="1">
                <a:solidFill>
                  <a:srgbClr val="FF0000"/>
                </a:solidFill>
              </a:rPr>
              <a:t>Propagación</a:t>
            </a:r>
            <a:r>
              <a:rPr lang="en-GB" sz="2800" b="1" dirty="0">
                <a:solidFill>
                  <a:srgbClr val="FF0000"/>
                </a:solidFill>
              </a:rPr>
              <a:t> del </a:t>
            </a:r>
            <a:r>
              <a:rPr lang="en-GB" sz="2800" b="1" dirty="0" err="1">
                <a:solidFill>
                  <a:srgbClr val="FF0000"/>
                </a:solidFill>
              </a:rPr>
              <a:t>humo</a:t>
            </a:r>
            <a:endParaRPr lang="en-GB" sz="2800" b="1" dirty="0">
              <a:solidFill>
                <a:srgbClr val="FF0000"/>
              </a:solidFill>
            </a:endParaRPr>
          </a:p>
          <a:p>
            <a:pPr marL="457200" indent="-457200">
              <a:buFont typeface="Arial" panose="020B0604020202020204" pitchFamily="34" charset="0"/>
              <a:buChar char="•"/>
            </a:pPr>
            <a:r>
              <a:rPr lang="en-GB" sz="2800" b="1" dirty="0" err="1">
                <a:solidFill>
                  <a:srgbClr val="FFC000"/>
                </a:solidFill>
              </a:rPr>
              <a:t>Propagación</a:t>
            </a:r>
            <a:r>
              <a:rPr lang="en-GB" sz="2800" b="1" dirty="0">
                <a:solidFill>
                  <a:srgbClr val="FFC000"/>
                </a:solidFill>
              </a:rPr>
              <a:t> de las llamas</a:t>
            </a:r>
          </a:p>
          <a:p>
            <a:pPr marL="457200" indent="-457200">
              <a:buFont typeface="Arial" panose="020B0604020202020204" pitchFamily="34" charset="0"/>
              <a:buChar char="•"/>
            </a:pPr>
            <a:r>
              <a:rPr lang="en-GB" sz="2800" b="1" dirty="0" err="1">
                <a:solidFill>
                  <a:srgbClr val="FF0000"/>
                </a:solidFill>
              </a:rPr>
              <a:t>Riesgo</a:t>
            </a:r>
            <a:r>
              <a:rPr lang="en-GB" sz="2800" b="1" dirty="0">
                <a:solidFill>
                  <a:srgbClr val="FF0000"/>
                </a:solidFill>
              </a:rPr>
              <a:t> de </a:t>
            </a:r>
            <a:r>
              <a:rPr lang="en-GB" sz="2800" b="1" dirty="0" err="1">
                <a:solidFill>
                  <a:srgbClr val="FF0000"/>
                </a:solidFill>
              </a:rPr>
              <a:t>colapso</a:t>
            </a:r>
            <a:r>
              <a:rPr lang="en-GB" sz="2800" b="1" dirty="0">
                <a:solidFill>
                  <a:srgbClr val="FF0000"/>
                </a:solidFill>
              </a:rPr>
              <a:t> </a:t>
            </a:r>
            <a:r>
              <a:rPr lang="en-GB" sz="2800" b="1" dirty="0" err="1">
                <a:solidFill>
                  <a:srgbClr val="FF0000"/>
                </a:solidFill>
              </a:rPr>
              <a:t>estructural</a:t>
            </a:r>
            <a:endParaRPr lang="en-GB" sz="2800" b="1" dirty="0">
              <a:solidFill>
                <a:srgbClr val="FF0000"/>
              </a:solidFill>
            </a:endParaRPr>
          </a:p>
        </p:txBody>
      </p:sp>
      <p:sp>
        <p:nvSpPr>
          <p:cNvPr id="12" name="TextBox 11">
            <a:extLst>
              <a:ext uri="{FF2B5EF4-FFF2-40B4-BE49-F238E27FC236}">
                <a16:creationId xmlns:a16="http://schemas.microsoft.com/office/drawing/2014/main" id="{92AC9958-B6E2-44BF-939F-795EB984C98F}"/>
              </a:ext>
            </a:extLst>
          </p:cNvPr>
          <p:cNvSpPr txBox="1"/>
          <p:nvPr/>
        </p:nvSpPr>
        <p:spPr>
          <a:xfrm>
            <a:off x="8434155" y="2410194"/>
            <a:ext cx="3409557"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800" dirty="0"/>
              <a:t>El </a:t>
            </a:r>
            <a:r>
              <a:rPr lang="en-GB" sz="1800" dirty="0" err="1"/>
              <a:t>riesgo</a:t>
            </a:r>
            <a:r>
              <a:rPr lang="en-GB" sz="1800" dirty="0"/>
              <a:t> se reduce, </a:t>
            </a:r>
            <a:r>
              <a:rPr lang="en-GB" sz="1800" dirty="0" err="1"/>
              <a:t>pero</a:t>
            </a:r>
            <a:r>
              <a:rPr lang="en-GB" sz="1800" dirty="0"/>
              <a:t> </a:t>
            </a:r>
            <a:r>
              <a:rPr lang="en-GB" sz="1800" dirty="0" err="1"/>
              <a:t>sigue</a:t>
            </a:r>
            <a:r>
              <a:rPr lang="en-GB" sz="1800" dirty="0"/>
              <a:t> </a:t>
            </a:r>
            <a:r>
              <a:rPr lang="en-GB" sz="1800" dirty="0" err="1"/>
              <a:t>siendo</a:t>
            </a:r>
            <a:r>
              <a:rPr lang="en-GB" sz="1800" dirty="0"/>
              <a:t> un </a:t>
            </a:r>
            <a:r>
              <a:rPr lang="en-GB" sz="1800" dirty="0" err="1"/>
              <a:t>problema</a:t>
            </a:r>
            <a:r>
              <a:rPr lang="en-GB" sz="1800" dirty="0"/>
              <a:t> </a:t>
            </a:r>
            <a:r>
              <a:rPr lang="en-GB" sz="1800" dirty="0" err="1"/>
              <a:t>si</a:t>
            </a:r>
            <a:r>
              <a:rPr lang="en-GB" sz="1800" dirty="0"/>
              <a:t> </a:t>
            </a:r>
            <a:r>
              <a:rPr lang="en-GB" sz="1800" dirty="0" err="1"/>
              <a:t>el</a:t>
            </a:r>
            <a:r>
              <a:rPr lang="en-GB" sz="1800" dirty="0"/>
              <a:t> </a:t>
            </a:r>
            <a:r>
              <a:rPr lang="en-GB" sz="1800" dirty="0" err="1"/>
              <a:t>fuego</a:t>
            </a:r>
            <a:r>
              <a:rPr lang="en-GB" sz="1800" dirty="0"/>
              <a:t> se </a:t>
            </a:r>
            <a:r>
              <a:rPr lang="en-GB" sz="1800" dirty="0" err="1"/>
              <a:t>desarrolla</a:t>
            </a:r>
            <a:r>
              <a:rPr lang="en-GB" sz="1800" dirty="0"/>
              <a:t> </a:t>
            </a:r>
            <a:r>
              <a:rPr lang="en-GB" sz="1800" dirty="0" err="1"/>
              <a:t>rápidamente</a:t>
            </a:r>
            <a:r>
              <a:rPr lang="en-GB" sz="1800" dirty="0"/>
              <a:t> o es de gran </a:t>
            </a:r>
            <a:r>
              <a:rPr lang="en-GB" sz="1800" dirty="0" err="1"/>
              <a:t>magnitud</a:t>
            </a:r>
            <a:r>
              <a:rPr lang="en-GB" sz="1800" dirty="0"/>
              <a:t>.</a:t>
            </a:r>
          </a:p>
        </p:txBody>
      </p:sp>
      <p:cxnSp>
        <p:nvCxnSpPr>
          <p:cNvPr id="14" name="Straight Arrow Connector 13">
            <a:extLst>
              <a:ext uri="{FF2B5EF4-FFF2-40B4-BE49-F238E27FC236}">
                <a16:creationId xmlns:a16="http://schemas.microsoft.com/office/drawing/2014/main" id="{53E10687-2349-A676-256A-4080997A1DAA}"/>
              </a:ext>
            </a:extLst>
          </p:cNvPr>
          <p:cNvCxnSpPr>
            <a:cxnSpLocks/>
          </p:cNvCxnSpPr>
          <p:nvPr/>
        </p:nvCxnSpPr>
        <p:spPr>
          <a:xfrm>
            <a:off x="6243546" y="2778853"/>
            <a:ext cx="219349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1630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9ED36-E21A-F0C9-1A43-806B00DD8F38}"/>
              </a:ext>
            </a:extLst>
          </p:cNvPr>
          <p:cNvSpPr txBox="1"/>
          <p:nvPr/>
        </p:nvSpPr>
        <p:spPr>
          <a:xfrm>
            <a:off x="1126790" y="4207368"/>
            <a:ext cx="10716922" cy="1815882"/>
          </a:xfrm>
          <a:prstGeom prst="rect">
            <a:avLst/>
          </a:prstGeom>
          <a:noFill/>
        </p:spPr>
        <p:txBody>
          <a:bodyPr wrap="square" rtlCol="0">
            <a:spAutoFit/>
          </a:bodyPr>
          <a:lstStyle/>
          <a:p>
            <a:r>
              <a:rPr lang="en-GB" sz="2800" dirty="0">
                <a:effectLst/>
              </a:rPr>
              <a:t>No </a:t>
            </a:r>
            <a:r>
              <a:rPr lang="en-GB" sz="2800" dirty="0"/>
              <a:t>protection </a:t>
            </a:r>
            <a:r>
              <a:rPr lang="en-GB" sz="2800" dirty="0">
                <a:effectLst/>
              </a:rPr>
              <a:t>causes </a:t>
            </a:r>
            <a:r>
              <a:rPr lang="en-GB" sz="2800" dirty="0"/>
              <a:t>3</a:t>
            </a:r>
            <a:r>
              <a:rPr lang="en-GB" sz="2800" dirty="0">
                <a:effectLst/>
              </a:rPr>
              <a:t> key problems: </a:t>
            </a:r>
          </a:p>
          <a:p>
            <a:pPr marL="457200" indent="-457200">
              <a:buFont typeface="Arial" panose="020B0604020202020204" pitchFamily="34" charset="0"/>
              <a:buChar char="•"/>
            </a:pPr>
            <a:r>
              <a:rPr lang="en-GB" sz="2800" b="1" dirty="0">
                <a:solidFill>
                  <a:srgbClr val="FF0000"/>
                </a:solidFill>
              </a:rPr>
              <a:t>Smoke spread</a:t>
            </a:r>
          </a:p>
          <a:p>
            <a:pPr marL="457200" indent="-457200">
              <a:buFont typeface="Arial" panose="020B0604020202020204" pitchFamily="34" charset="0"/>
              <a:buChar char="•"/>
            </a:pPr>
            <a:r>
              <a:rPr lang="en-GB" sz="2800" b="1" dirty="0">
                <a:solidFill>
                  <a:srgbClr val="FFC000"/>
                </a:solidFill>
              </a:rPr>
              <a:t>Flame spread</a:t>
            </a:r>
          </a:p>
          <a:p>
            <a:pPr marL="457200" indent="-457200">
              <a:buFont typeface="Arial" panose="020B0604020202020204" pitchFamily="34" charset="0"/>
              <a:buChar char="•"/>
            </a:pPr>
            <a:r>
              <a:rPr lang="en-GB" sz="2800" b="1" dirty="0">
                <a:solidFill>
                  <a:srgbClr val="FF0000"/>
                </a:solidFill>
              </a:rPr>
              <a:t>Risk of structural collapse </a:t>
            </a:r>
          </a:p>
        </p:txBody>
      </p:sp>
      <p:sp>
        <p:nvSpPr>
          <p:cNvPr id="3" name="Title 1">
            <a:extLst>
              <a:ext uri="{FF2B5EF4-FFF2-40B4-BE49-F238E27FC236}">
                <a16:creationId xmlns:a16="http://schemas.microsoft.com/office/drawing/2014/main" id="{EB5BE816-2CCF-A131-79B6-EF425053C491}"/>
              </a:ext>
            </a:extLst>
          </p:cNvPr>
          <p:cNvSpPr txBox="1">
            <a:spLocks/>
          </p:cNvSpPr>
          <p:nvPr/>
        </p:nvSpPr>
        <p:spPr>
          <a:xfrm>
            <a:off x="990115" y="0"/>
            <a:ext cx="109902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con protección activa, pero SIN protección pasiva.</a:t>
            </a:r>
            <a:endParaRPr lang="en-GB" dirty="0"/>
          </a:p>
        </p:txBody>
      </p:sp>
      <p:sp>
        <p:nvSpPr>
          <p:cNvPr id="5" name="TextBox 4">
            <a:extLst>
              <a:ext uri="{FF2B5EF4-FFF2-40B4-BE49-F238E27FC236}">
                <a16:creationId xmlns:a16="http://schemas.microsoft.com/office/drawing/2014/main" id="{D656CAB6-A69E-3567-5407-1D82BAF44DCC}"/>
              </a:ext>
            </a:extLst>
          </p:cNvPr>
          <p:cNvSpPr txBox="1"/>
          <p:nvPr/>
        </p:nvSpPr>
        <p:spPr>
          <a:xfrm>
            <a:off x="1126790" y="1613118"/>
            <a:ext cx="9244915"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800" dirty="0"/>
              <a:t>La </a:t>
            </a:r>
            <a:r>
              <a:rPr lang="en-GB" sz="2800" dirty="0" err="1"/>
              <a:t>falta</a:t>
            </a:r>
            <a:r>
              <a:rPr lang="en-GB" sz="2800" dirty="0"/>
              <a:t> de </a:t>
            </a:r>
            <a:r>
              <a:rPr lang="en-GB" sz="2800" dirty="0" err="1"/>
              <a:t>protección</a:t>
            </a:r>
            <a:r>
              <a:rPr lang="en-GB" sz="2800" dirty="0"/>
              <a:t> genera 3 </a:t>
            </a:r>
            <a:r>
              <a:rPr lang="en-GB" sz="2800" dirty="0" err="1"/>
              <a:t>problemas</a:t>
            </a:r>
            <a:r>
              <a:rPr lang="en-GB" sz="2800" dirty="0"/>
              <a:t> </a:t>
            </a:r>
            <a:r>
              <a:rPr lang="en-GB" sz="2800" dirty="0" err="1"/>
              <a:t>principales</a:t>
            </a:r>
            <a:r>
              <a:rPr lang="en-GB" sz="2800" dirty="0"/>
              <a:t>:</a:t>
            </a:r>
          </a:p>
          <a:p>
            <a:pPr marL="457200" indent="-457200">
              <a:buFont typeface="Arial" panose="020B0604020202020204" pitchFamily="34" charset="0"/>
              <a:buChar char="•"/>
            </a:pPr>
            <a:r>
              <a:rPr lang="en-GB" sz="2800" b="1" dirty="0" err="1">
                <a:solidFill>
                  <a:srgbClr val="FF0000"/>
                </a:solidFill>
              </a:rPr>
              <a:t>Propagación</a:t>
            </a:r>
            <a:r>
              <a:rPr lang="en-GB" sz="2800" b="1" dirty="0">
                <a:solidFill>
                  <a:srgbClr val="FF0000"/>
                </a:solidFill>
              </a:rPr>
              <a:t> del </a:t>
            </a:r>
            <a:r>
              <a:rPr lang="en-GB" sz="2800" b="1" dirty="0" err="1">
                <a:solidFill>
                  <a:srgbClr val="FF0000"/>
                </a:solidFill>
              </a:rPr>
              <a:t>humo</a:t>
            </a:r>
            <a:endParaRPr lang="en-GB" sz="2800" b="1" dirty="0">
              <a:solidFill>
                <a:srgbClr val="FF0000"/>
              </a:solidFill>
            </a:endParaRPr>
          </a:p>
          <a:p>
            <a:pPr marL="457200" indent="-457200">
              <a:buFont typeface="Arial" panose="020B0604020202020204" pitchFamily="34" charset="0"/>
              <a:buChar char="•"/>
            </a:pPr>
            <a:r>
              <a:rPr lang="en-GB" sz="2800" b="1" dirty="0" err="1">
                <a:solidFill>
                  <a:srgbClr val="FFC000"/>
                </a:solidFill>
              </a:rPr>
              <a:t>Propagación</a:t>
            </a:r>
            <a:r>
              <a:rPr lang="en-GB" sz="2800" b="1" dirty="0">
                <a:solidFill>
                  <a:srgbClr val="FFC000"/>
                </a:solidFill>
              </a:rPr>
              <a:t> de las llamas</a:t>
            </a:r>
          </a:p>
          <a:p>
            <a:pPr marL="457200" indent="-457200">
              <a:buFont typeface="Arial" panose="020B0604020202020204" pitchFamily="34" charset="0"/>
              <a:buChar char="•"/>
            </a:pPr>
            <a:r>
              <a:rPr lang="en-GB" sz="2800" b="1" dirty="0" err="1">
                <a:solidFill>
                  <a:srgbClr val="FF0000"/>
                </a:solidFill>
              </a:rPr>
              <a:t>Riesgo</a:t>
            </a:r>
            <a:r>
              <a:rPr lang="en-GB" sz="2800" b="1" dirty="0">
                <a:solidFill>
                  <a:srgbClr val="FF0000"/>
                </a:solidFill>
              </a:rPr>
              <a:t> de </a:t>
            </a:r>
            <a:r>
              <a:rPr lang="en-GB" sz="2800" b="1" dirty="0" err="1">
                <a:solidFill>
                  <a:srgbClr val="FF0000"/>
                </a:solidFill>
              </a:rPr>
              <a:t>colapso</a:t>
            </a:r>
            <a:r>
              <a:rPr lang="en-GB" sz="2800" b="1" dirty="0">
                <a:solidFill>
                  <a:srgbClr val="FF0000"/>
                </a:solidFill>
              </a:rPr>
              <a:t> </a:t>
            </a:r>
            <a:r>
              <a:rPr lang="en-GB" sz="2800" b="1" dirty="0" err="1">
                <a:solidFill>
                  <a:srgbClr val="FF0000"/>
                </a:solidFill>
              </a:rPr>
              <a:t>estructural</a:t>
            </a:r>
            <a:endParaRPr lang="en-GB" sz="2800" b="1" dirty="0">
              <a:solidFill>
                <a:srgbClr val="FF0000"/>
              </a:solidFill>
            </a:endParaRPr>
          </a:p>
        </p:txBody>
      </p:sp>
      <p:pic>
        <p:nvPicPr>
          <p:cNvPr id="4" name="Picture 3">
            <a:extLst>
              <a:ext uri="{FF2B5EF4-FFF2-40B4-BE49-F238E27FC236}">
                <a16:creationId xmlns:a16="http://schemas.microsoft.com/office/drawing/2014/main" id="{BFADE38A-AC19-8DC4-4989-E5C7DDB96B9A}"/>
              </a:ext>
            </a:extLst>
          </p:cNvPr>
          <p:cNvPicPr>
            <a:picLocks noChangeAspect="1"/>
          </p:cNvPicPr>
          <p:nvPr/>
        </p:nvPicPr>
        <p:blipFill>
          <a:blip r:embed="rId3"/>
          <a:stretch>
            <a:fillRect/>
          </a:stretch>
        </p:blipFill>
        <p:spPr>
          <a:xfrm>
            <a:off x="7221269" y="2941223"/>
            <a:ext cx="4811536" cy="3138233"/>
          </a:xfrm>
          <a:prstGeom prst="rect">
            <a:avLst/>
          </a:prstGeom>
          <a:ln w="76200">
            <a:solidFill>
              <a:schemeClr val="accent1"/>
            </a:solidFill>
          </a:ln>
        </p:spPr>
      </p:pic>
      <p:sp>
        <p:nvSpPr>
          <p:cNvPr id="7" name="TextBox 6">
            <a:extLst>
              <a:ext uri="{FF2B5EF4-FFF2-40B4-BE49-F238E27FC236}">
                <a16:creationId xmlns:a16="http://schemas.microsoft.com/office/drawing/2014/main" id="{A34399DF-EEF1-9B74-3410-D7355EE99D3C}"/>
              </a:ext>
            </a:extLst>
          </p:cNvPr>
          <p:cNvSpPr txBox="1"/>
          <p:nvPr/>
        </p:nvSpPr>
        <p:spPr>
          <a:xfrm>
            <a:off x="7953630" y="2376669"/>
            <a:ext cx="6095028"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3000" b="1" dirty="0"/>
              <a:t>…sin embargo</a:t>
            </a:r>
          </a:p>
        </p:txBody>
      </p:sp>
    </p:spTree>
    <p:extLst>
      <p:ext uri="{BB962C8B-B14F-4D97-AF65-F5344CB8AC3E}">
        <p14:creationId xmlns:p14="http://schemas.microsoft.com/office/powerpoint/2010/main" val="3081360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D12BEE-8440-E2D8-D74F-6569F7A65399}"/>
              </a:ext>
            </a:extLst>
          </p:cNvPr>
          <p:cNvGrpSpPr/>
          <p:nvPr/>
        </p:nvGrpSpPr>
        <p:grpSpPr>
          <a:xfrm>
            <a:off x="108897" y="1326648"/>
            <a:ext cx="5570826" cy="4457513"/>
            <a:chOff x="1424214" y="793377"/>
            <a:chExt cx="6993645" cy="5318312"/>
          </a:xfrm>
        </p:grpSpPr>
        <p:pic>
          <p:nvPicPr>
            <p:cNvPr id="3" name="Picture 2">
              <a:extLst>
                <a:ext uri="{FF2B5EF4-FFF2-40B4-BE49-F238E27FC236}">
                  <a16:creationId xmlns:a16="http://schemas.microsoft.com/office/drawing/2014/main" id="{17BAD0CF-F0A4-F52F-981D-503246F25ED4}"/>
                </a:ext>
              </a:extLst>
            </p:cNvPr>
            <p:cNvPicPr>
              <a:picLocks noChangeAspect="1"/>
            </p:cNvPicPr>
            <p:nvPr/>
          </p:nvPicPr>
          <p:blipFill rotWithShape="1">
            <a:blip r:embed="rId2">
              <a:extLst>
                <a:ext uri="{28A0092B-C50C-407E-A947-70E740481C1C}">
                  <a14:useLocalDpi xmlns:a14="http://schemas.microsoft.com/office/drawing/2010/main" val="0"/>
                </a:ext>
              </a:extLst>
            </a:blip>
            <a:srcRect l="4430" t="10475" r="10081" b="11976"/>
            <a:stretch/>
          </p:blipFill>
          <p:spPr>
            <a:xfrm>
              <a:off x="1424214" y="793377"/>
              <a:ext cx="6993645" cy="5318312"/>
            </a:xfrm>
            <a:prstGeom prst="rect">
              <a:avLst/>
            </a:prstGeom>
          </p:spPr>
        </p:pic>
        <p:sp>
          <p:nvSpPr>
            <p:cNvPr id="4" name="Rectangle 3">
              <a:extLst>
                <a:ext uri="{FF2B5EF4-FFF2-40B4-BE49-F238E27FC236}">
                  <a16:creationId xmlns:a16="http://schemas.microsoft.com/office/drawing/2014/main" id="{A9CFBA74-856B-C362-5E8B-870126713AB7}"/>
                </a:ext>
              </a:extLst>
            </p:cNvPr>
            <p:cNvSpPr/>
            <p:nvPr/>
          </p:nvSpPr>
          <p:spPr>
            <a:xfrm>
              <a:off x="1424214" y="5573806"/>
              <a:ext cx="406403" cy="5244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45D310B9-7058-908B-6AE1-5E4AC2403778}"/>
              </a:ext>
            </a:extLst>
          </p:cNvPr>
          <p:cNvSpPr txBox="1"/>
          <p:nvPr/>
        </p:nvSpPr>
        <p:spPr>
          <a:xfrm>
            <a:off x="888327" y="0"/>
            <a:ext cx="11051178" cy="7263527"/>
          </a:xfrm>
          <a:prstGeom prst="rect">
            <a:avLst/>
          </a:prstGeom>
          <a:noFill/>
        </p:spPr>
        <p:txBody>
          <a:bodyPr wrap="square" rtlCol="0">
            <a:spAutoFit/>
          </a:bodyPr>
          <a:lstStyle/>
          <a:p>
            <a:r>
              <a:rPr lang="es-ES" sz="3200" dirty="0"/>
              <a:t>¡La propagación del humo persiste incluso con rociadores y alarmas!</a:t>
            </a:r>
          </a:p>
          <a:p>
            <a:endParaRPr lang="es-ES" sz="3200" dirty="0"/>
          </a:p>
          <a:p>
            <a:endParaRPr lang="es-ES" sz="3200" dirty="0"/>
          </a:p>
          <a:p>
            <a:endParaRPr lang="es-ES" sz="3200" dirty="0"/>
          </a:p>
          <a:p>
            <a:endParaRPr lang="es-ES" sz="3200" dirty="0"/>
          </a:p>
          <a:p>
            <a:endParaRPr lang="es-ES" sz="3200" dirty="0"/>
          </a:p>
          <a:p>
            <a:endParaRPr lang="es-ES" sz="3200" dirty="0"/>
          </a:p>
          <a:p>
            <a:endParaRPr lang="es-ES" sz="3200" dirty="0"/>
          </a:p>
          <a:p>
            <a:endParaRPr lang="es-ES" sz="3200" dirty="0"/>
          </a:p>
          <a:p>
            <a:endParaRPr lang="es-ES" sz="3200" dirty="0"/>
          </a:p>
          <a:p>
            <a:endParaRPr lang="es-ES" sz="3200" dirty="0"/>
          </a:p>
          <a:p>
            <a:endParaRPr lang="en-GB" sz="3200" dirty="0"/>
          </a:p>
          <a:p>
            <a:r>
              <a:rPr lang="en-GB" sz="3200" dirty="0"/>
              <a:t>Smoke spread still occurs with sprinklers and alarms!</a:t>
            </a:r>
          </a:p>
          <a:p>
            <a:endParaRPr lang="en-GB" dirty="0"/>
          </a:p>
        </p:txBody>
      </p:sp>
      <p:grpSp>
        <p:nvGrpSpPr>
          <p:cNvPr id="6" name="Group 5">
            <a:extLst>
              <a:ext uri="{FF2B5EF4-FFF2-40B4-BE49-F238E27FC236}">
                <a16:creationId xmlns:a16="http://schemas.microsoft.com/office/drawing/2014/main" id="{8503F073-F54F-C288-1305-A3316EE3255D}"/>
              </a:ext>
            </a:extLst>
          </p:cNvPr>
          <p:cNvGrpSpPr/>
          <p:nvPr/>
        </p:nvGrpSpPr>
        <p:grpSpPr>
          <a:xfrm>
            <a:off x="6251751" y="1165338"/>
            <a:ext cx="4315166" cy="4942938"/>
            <a:chOff x="6158564" y="1165338"/>
            <a:chExt cx="4315166" cy="4942938"/>
          </a:xfrm>
        </p:grpSpPr>
        <p:sp>
          <p:nvSpPr>
            <p:cNvPr id="7" name="Cube 6">
              <a:extLst>
                <a:ext uri="{FF2B5EF4-FFF2-40B4-BE49-F238E27FC236}">
                  <a16:creationId xmlns:a16="http://schemas.microsoft.com/office/drawing/2014/main" id="{99BB91D4-82BA-E58C-64E0-230AF319A27D}"/>
                </a:ext>
              </a:extLst>
            </p:cNvPr>
            <p:cNvSpPr/>
            <p:nvPr/>
          </p:nvSpPr>
          <p:spPr>
            <a:xfrm>
              <a:off x="6158564" y="1165338"/>
              <a:ext cx="212992" cy="2864244"/>
            </a:xfrm>
            <a:prstGeom prst="cube">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3718BB96-7964-8946-4389-855F283DCA46}"/>
                </a:ext>
              </a:extLst>
            </p:cNvPr>
            <p:cNvGrpSpPr/>
            <p:nvPr/>
          </p:nvGrpSpPr>
          <p:grpSpPr>
            <a:xfrm>
              <a:off x="6320729" y="2580891"/>
              <a:ext cx="4071918" cy="3518662"/>
              <a:chOff x="5503156" y="2638698"/>
              <a:chExt cx="4071918" cy="3518662"/>
            </a:xfrm>
          </p:grpSpPr>
          <p:sp>
            <p:nvSpPr>
              <p:cNvPr id="40" name="Cube 39">
                <a:extLst>
                  <a:ext uri="{FF2B5EF4-FFF2-40B4-BE49-F238E27FC236}">
                    <a16:creationId xmlns:a16="http://schemas.microsoft.com/office/drawing/2014/main" id="{05181FC1-A151-2F37-E9E8-E030EBCB64AC}"/>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1" name="Group 40">
                <a:extLst>
                  <a:ext uri="{FF2B5EF4-FFF2-40B4-BE49-F238E27FC236}">
                    <a16:creationId xmlns:a16="http://schemas.microsoft.com/office/drawing/2014/main" id="{9F0CD4EF-A038-5DB3-50CB-0ED47B5CB304}"/>
                  </a:ext>
                </a:extLst>
              </p:cNvPr>
              <p:cNvGrpSpPr/>
              <p:nvPr/>
            </p:nvGrpSpPr>
            <p:grpSpPr>
              <a:xfrm>
                <a:off x="5716149" y="2638698"/>
                <a:ext cx="3858925" cy="3468024"/>
                <a:chOff x="6426925" y="2886892"/>
                <a:chExt cx="2971800" cy="2690948"/>
              </a:xfrm>
            </p:grpSpPr>
            <p:sp>
              <p:nvSpPr>
                <p:cNvPr id="44" name="Cube 43">
                  <a:extLst>
                    <a:ext uri="{FF2B5EF4-FFF2-40B4-BE49-F238E27FC236}">
                      <a16:creationId xmlns:a16="http://schemas.microsoft.com/office/drawing/2014/main" id="{DF887ED7-F375-3A66-CBEE-C7FF20416EF0}"/>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5" name="Straight Connector 44">
                  <a:extLst>
                    <a:ext uri="{FF2B5EF4-FFF2-40B4-BE49-F238E27FC236}">
                      <a16:creationId xmlns:a16="http://schemas.microsoft.com/office/drawing/2014/main" id="{0206397D-02D8-C371-B1D0-6D9E0CBB5420}"/>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10875BE-58E1-AAF9-F260-00C29404CED7}"/>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2D72382-8ADA-A47B-B71A-F7B72B8DF8B5}"/>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2" name="Picture 41">
                <a:extLst>
                  <a:ext uri="{FF2B5EF4-FFF2-40B4-BE49-F238E27FC236}">
                    <a16:creationId xmlns:a16="http://schemas.microsoft.com/office/drawing/2014/main" id="{8387800A-93C4-E76C-C319-E5295D15ED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43" y="4729719"/>
                <a:ext cx="447205" cy="670806"/>
              </a:xfrm>
              <a:prstGeom prst="rect">
                <a:avLst/>
              </a:prstGeom>
            </p:spPr>
          </p:pic>
          <p:sp>
            <p:nvSpPr>
              <p:cNvPr id="43" name="Rectangle 42">
                <a:extLst>
                  <a:ext uri="{FF2B5EF4-FFF2-40B4-BE49-F238E27FC236}">
                    <a16:creationId xmlns:a16="http://schemas.microsoft.com/office/drawing/2014/main" id="{1973C5D5-2974-709A-6F33-C2B79B77DDC8}"/>
                  </a:ext>
                </a:extLst>
              </p:cNvPr>
              <p:cNvSpPr/>
              <p:nvPr/>
            </p:nvSpPr>
            <p:spPr>
              <a:xfrm>
                <a:off x="5688381" y="3557981"/>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8" name="Cube 27">
              <a:extLst>
                <a:ext uri="{FF2B5EF4-FFF2-40B4-BE49-F238E27FC236}">
                  <a16:creationId xmlns:a16="http://schemas.microsoft.com/office/drawing/2014/main" id="{2350DC6F-5156-22F9-3E5C-D0E2DAA34519}"/>
                </a:ext>
              </a:extLst>
            </p:cNvPr>
            <p:cNvSpPr/>
            <p:nvPr/>
          </p:nvSpPr>
          <p:spPr>
            <a:xfrm>
              <a:off x="6322014" y="1165338"/>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3CD4FFC6-D57B-57E7-36F6-52F6B1759F42}"/>
                    </a:ext>
                  </a:extLst>
                </p14:cNvPr>
                <p14:cNvContentPartPr/>
                <p14:nvPr/>
              </p14:nvContentPartPr>
              <p14:xfrm>
                <a:off x="7020360" y="3870257"/>
                <a:ext cx="250200" cy="355680"/>
              </p14:xfrm>
            </p:contentPart>
          </mc:Choice>
          <mc:Fallback xmlns="">
            <p:pic>
              <p:nvPicPr>
                <p:cNvPr id="12" name="Ink 11">
                  <a:extLst>
                    <a:ext uri="{FF2B5EF4-FFF2-40B4-BE49-F238E27FC236}">
                      <a16:creationId xmlns:a16="http://schemas.microsoft.com/office/drawing/2014/main" id="{3CD4FFC6-D57B-57E7-36F6-52F6B1759F42}"/>
                    </a:ext>
                  </a:extLst>
                </p:cNvPr>
                <p:cNvPicPr/>
                <p:nvPr/>
              </p:nvPicPr>
              <p:blipFill>
                <a:blip r:embed="rId5"/>
                <a:stretch>
                  <a:fillRect/>
                </a:stretch>
              </p:blipFill>
              <p:spPr>
                <a:xfrm>
                  <a:off x="7014240" y="3864137"/>
                  <a:ext cx="262440" cy="367920"/>
                </a:xfrm>
                <a:prstGeom prst="rect">
                  <a:avLst/>
                </a:prstGeom>
              </p:spPr>
            </p:pic>
          </mc:Fallback>
        </mc:AlternateContent>
        <p:grpSp>
          <p:nvGrpSpPr>
            <p:cNvPr id="15" name="Group 14">
              <a:extLst>
                <a:ext uri="{FF2B5EF4-FFF2-40B4-BE49-F238E27FC236}">
                  <a16:creationId xmlns:a16="http://schemas.microsoft.com/office/drawing/2014/main" id="{611CB79C-70A6-7C59-E9E0-EA1889B79B33}"/>
                </a:ext>
              </a:extLst>
            </p:cNvPr>
            <p:cNvGrpSpPr/>
            <p:nvPr/>
          </p:nvGrpSpPr>
          <p:grpSpPr>
            <a:xfrm>
              <a:off x="9500118" y="2580891"/>
              <a:ext cx="899003" cy="3468024"/>
              <a:chOff x="6426925" y="2886892"/>
              <a:chExt cx="692332" cy="2690948"/>
            </a:xfrm>
          </p:grpSpPr>
          <p:cxnSp>
            <p:nvCxnSpPr>
              <p:cNvPr id="26" name="Straight Connector 25">
                <a:extLst>
                  <a:ext uri="{FF2B5EF4-FFF2-40B4-BE49-F238E27FC236}">
                    <a16:creationId xmlns:a16="http://schemas.microsoft.com/office/drawing/2014/main" id="{FCE3608F-190F-7661-8D49-8053C03A728A}"/>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3A93B1B-3822-B0D0-A9E4-1B61892CD971}"/>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8" name="Picture 17">
              <a:extLst>
                <a:ext uri="{FF2B5EF4-FFF2-40B4-BE49-F238E27FC236}">
                  <a16:creationId xmlns:a16="http://schemas.microsoft.com/office/drawing/2014/main" id="{E432F6D9-403B-C772-8E79-F197600077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9192" y="3155576"/>
              <a:ext cx="3100782" cy="2599379"/>
            </a:xfrm>
            <a:prstGeom prst="rect">
              <a:avLst/>
            </a:prstGeom>
          </p:spPr>
        </p:pic>
        <p:pic>
          <p:nvPicPr>
            <p:cNvPr id="20" name="Picture 19">
              <a:extLst>
                <a:ext uri="{FF2B5EF4-FFF2-40B4-BE49-F238E27FC236}">
                  <a16:creationId xmlns:a16="http://schemas.microsoft.com/office/drawing/2014/main" id="{376C3DFE-87B4-C1DC-141D-64E313A4CC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72948" y="3508897"/>
              <a:ext cx="3100782" cy="2599379"/>
            </a:xfrm>
            <a:prstGeom prst="rect">
              <a:avLst/>
            </a:prstGeom>
          </p:spPr>
        </p:pic>
      </p:grpSp>
    </p:spTree>
    <p:extLst>
      <p:ext uri="{BB962C8B-B14F-4D97-AF65-F5344CB8AC3E}">
        <p14:creationId xmlns:p14="http://schemas.microsoft.com/office/powerpoint/2010/main" val="1419397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7D04ABF-A463-71CF-22E8-F77F65C4A530}"/>
              </a:ext>
            </a:extLst>
          </p:cNvPr>
          <p:cNvPicPr>
            <a:picLocks noChangeAspect="1"/>
          </p:cNvPicPr>
          <p:nvPr/>
        </p:nvPicPr>
        <p:blipFill rotWithShape="1">
          <a:blip r:embed="rId2">
            <a:extLst>
              <a:ext uri="{28A0092B-C50C-407E-A947-70E740481C1C}">
                <a14:useLocalDpi xmlns:a14="http://schemas.microsoft.com/office/drawing/2010/main" val="0"/>
              </a:ext>
            </a:extLst>
          </a:blip>
          <a:srcRect l="12936" t="25166" r="17206" b="4442"/>
          <a:stretch/>
        </p:blipFill>
        <p:spPr>
          <a:xfrm>
            <a:off x="197859" y="750345"/>
            <a:ext cx="5715000" cy="4827495"/>
          </a:xfrm>
          <a:prstGeom prst="rect">
            <a:avLst/>
          </a:prstGeom>
        </p:spPr>
      </p:pic>
      <p:grpSp>
        <p:nvGrpSpPr>
          <p:cNvPr id="2" name="Group 1">
            <a:extLst>
              <a:ext uri="{FF2B5EF4-FFF2-40B4-BE49-F238E27FC236}">
                <a16:creationId xmlns:a16="http://schemas.microsoft.com/office/drawing/2014/main" id="{08116814-2C22-7955-0C0F-FDA7FDC78D27}"/>
              </a:ext>
            </a:extLst>
          </p:cNvPr>
          <p:cNvGrpSpPr/>
          <p:nvPr/>
        </p:nvGrpSpPr>
        <p:grpSpPr>
          <a:xfrm>
            <a:off x="6251751" y="1803"/>
            <a:ext cx="4904449" cy="6106473"/>
            <a:chOff x="6158564" y="1803"/>
            <a:chExt cx="4904449" cy="6106473"/>
          </a:xfrm>
        </p:grpSpPr>
        <p:sp>
          <p:nvSpPr>
            <p:cNvPr id="3" name="Cube 2">
              <a:extLst>
                <a:ext uri="{FF2B5EF4-FFF2-40B4-BE49-F238E27FC236}">
                  <a16:creationId xmlns:a16="http://schemas.microsoft.com/office/drawing/2014/main" id="{401A5CB9-1C53-84BF-B245-6C23D664458C}"/>
                </a:ext>
              </a:extLst>
            </p:cNvPr>
            <p:cNvSpPr/>
            <p:nvPr/>
          </p:nvSpPr>
          <p:spPr>
            <a:xfrm>
              <a:off x="6158564" y="1165338"/>
              <a:ext cx="212992" cy="2864244"/>
            </a:xfrm>
            <a:prstGeom prst="cube">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7406A749-5C9E-0A70-3C0E-1887CE93E1A7}"/>
                </a:ext>
              </a:extLst>
            </p:cNvPr>
            <p:cNvGrpSpPr/>
            <p:nvPr/>
          </p:nvGrpSpPr>
          <p:grpSpPr>
            <a:xfrm>
              <a:off x="6320729" y="2580891"/>
              <a:ext cx="4071918" cy="3518662"/>
              <a:chOff x="5503156" y="2638698"/>
              <a:chExt cx="4071918" cy="3518662"/>
            </a:xfrm>
          </p:grpSpPr>
          <p:sp>
            <p:nvSpPr>
              <p:cNvPr id="49" name="Cube 48">
                <a:extLst>
                  <a:ext uri="{FF2B5EF4-FFF2-40B4-BE49-F238E27FC236}">
                    <a16:creationId xmlns:a16="http://schemas.microsoft.com/office/drawing/2014/main" id="{5BB15FBA-B713-9074-B689-03D94AFE45B0}"/>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0" name="Group 49">
                <a:extLst>
                  <a:ext uri="{FF2B5EF4-FFF2-40B4-BE49-F238E27FC236}">
                    <a16:creationId xmlns:a16="http://schemas.microsoft.com/office/drawing/2014/main" id="{2676C1EC-4EF8-233B-318F-057345752857}"/>
                  </a:ext>
                </a:extLst>
              </p:cNvPr>
              <p:cNvGrpSpPr/>
              <p:nvPr/>
            </p:nvGrpSpPr>
            <p:grpSpPr>
              <a:xfrm>
                <a:off x="5716149" y="2638698"/>
                <a:ext cx="3858925" cy="3468024"/>
                <a:chOff x="6426925" y="2886892"/>
                <a:chExt cx="2971800" cy="2690948"/>
              </a:xfrm>
            </p:grpSpPr>
            <p:sp>
              <p:nvSpPr>
                <p:cNvPr id="53" name="Cube 52">
                  <a:extLst>
                    <a:ext uri="{FF2B5EF4-FFF2-40B4-BE49-F238E27FC236}">
                      <a16:creationId xmlns:a16="http://schemas.microsoft.com/office/drawing/2014/main" id="{73EE48BD-566C-A2CA-8564-2B7696E968BE}"/>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4" name="Straight Connector 53">
                  <a:extLst>
                    <a:ext uri="{FF2B5EF4-FFF2-40B4-BE49-F238E27FC236}">
                      <a16:creationId xmlns:a16="http://schemas.microsoft.com/office/drawing/2014/main" id="{AB150CFC-7647-92F6-A680-B229705EEAD4}"/>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ABE48C9-9985-7A48-3F5E-E39A6861F748}"/>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BBA456B-7B70-CE81-56CC-51A047F20D22}"/>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1" name="Picture 50">
                <a:extLst>
                  <a:ext uri="{FF2B5EF4-FFF2-40B4-BE49-F238E27FC236}">
                    <a16:creationId xmlns:a16="http://schemas.microsoft.com/office/drawing/2014/main" id="{4EAE94A6-0024-33CE-A5C7-56F6E42262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43" y="4729719"/>
                <a:ext cx="447205" cy="670806"/>
              </a:xfrm>
              <a:prstGeom prst="rect">
                <a:avLst/>
              </a:prstGeom>
            </p:spPr>
          </p:pic>
          <p:sp>
            <p:nvSpPr>
              <p:cNvPr id="52" name="Rectangle 51">
                <a:extLst>
                  <a:ext uri="{FF2B5EF4-FFF2-40B4-BE49-F238E27FC236}">
                    <a16:creationId xmlns:a16="http://schemas.microsoft.com/office/drawing/2014/main" id="{9E22F4C5-7959-C7D1-37C4-8FF1A5C46927}"/>
                  </a:ext>
                </a:extLst>
              </p:cNvPr>
              <p:cNvSpPr/>
              <p:nvPr/>
            </p:nvSpPr>
            <p:spPr>
              <a:xfrm>
                <a:off x="5688381" y="3557981"/>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a:extLst>
                <a:ext uri="{FF2B5EF4-FFF2-40B4-BE49-F238E27FC236}">
                  <a16:creationId xmlns:a16="http://schemas.microsoft.com/office/drawing/2014/main" id="{82223C8E-2B17-6040-6E91-3F92334BA22B}"/>
                </a:ext>
              </a:extLst>
            </p:cNvPr>
            <p:cNvGrpSpPr/>
            <p:nvPr/>
          </p:nvGrpSpPr>
          <p:grpSpPr>
            <a:xfrm>
              <a:off x="6322014" y="1803"/>
              <a:ext cx="4071918" cy="3473385"/>
              <a:chOff x="5503156" y="2638698"/>
              <a:chExt cx="4071918" cy="3473385"/>
            </a:xfrm>
          </p:grpSpPr>
          <p:sp>
            <p:nvSpPr>
              <p:cNvPr id="42" name="Cube 41">
                <a:extLst>
                  <a:ext uri="{FF2B5EF4-FFF2-40B4-BE49-F238E27FC236}">
                    <a16:creationId xmlns:a16="http://schemas.microsoft.com/office/drawing/2014/main" id="{C681F249-C2ED-FF5A-24B0-0CF4CA25DFEC}"/>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3" name="Group 42">
                <a:extLst>
                  <a:ext uri="{FF2B5EF4-FFF2-40B4-BE49-F238E27FC236}">
                    <a16:creationId xmlns:a16="http://schemas.microsoft.com/office/drawing/2014/main" id="{067521FA-23F8-BA14-AF07-FA6AE144B392}"/>
                  </a:ext>
                </a:extLst>
              </p:cNvPr>
              <p:cNvGrpSpPr/>
              <p:nvPr/>
            </p:nvGrpSpPr>
            <p:grpSpPr>
              <a:xfrm>
                <a:off x="5716149" y="2638698"/>
                <a:ext cx="3858925" cy="3468024"/>
                <a:chOff x="6426925" y="2886892"/>
                <a:chExt cx="2971800" cy="2690948"/>
              </a:xfrm>
            </p:grpSpPr>
            <p:sp>
              <p:nvSpPr>
                <p:cNvPr id="45" name="Cube 44">
                  <a:extLst>
                    <a:ext uri="{FF2B5EF4-FFF2-40B4-BE49-F238E27FC236}">
                      <a16:creationId xmlns:a16="http://schemas.microsoft.com/office/drawing/2014/main" id="{EE63A4D2-4396-AA8D-B63D-3FB52A37740E}"/>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a:extLst>
                    <a:ext uri="{FF2B5EF4-FFF2-40B4-BE49-F238E27FC236}">
                      <a16:creationId xmlns:a16="http://schemas.microsoft.com/office/drawing/2014/main" id="{728A5481-0E76-AA94-9D5B-3B9410C33694}"/>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5D25B10-CDEB-5D67-9573-D6CC4990BB2C}"/>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DB106F4-D317-642B-CBCE-B5631C576829}"/>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Rectangle 43">
                <a:extLst>
                  <a:ext uri="{FF2B5EF4-FFF2-40B4-BE49-F238E27FC236}">
                    <a16:creationId xmlns:a16="http://schemas.microsoft.com/office/drawing/2014/main" id="{09C69D4E-617F-3A3E-57A0-BE704E881E12}"/>
                  </a:ext>
                </a:extLst>
              </p:cNvPr>
              <p:cNvSpPr/>
              <p:nvPr/>
            </p:nvSpPr>
            <p:spPr>
              <a:xfrm>
                <a:off x="5714195" y="3512704"/>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90764866-9EEC-EB9C-13D1-97ACCDBACDC8}"/>
                    </a:ext>
                  </a:extLst>
                </p14:cNvPr>
                <p14:cNvContentPartPr/>
                <p14:nvPr/>
              </p14:nvContentPartPr>
              <p14:xfrm>
                <a:off x="7020360" y="3870257"/>
                <a:ext cx="250200" cy="355680"/>
              </p14:xfrm>
            </p:contentPart>
          </mc:Choice>
          <mc:Fallback xmlns="">
            <p:pic>
              <p:nvPicPr>
                <p:cNvPr id="15" name="Ink 14">
                  <a:extLst>
                    <a:ext uri="{FF2B5EF4-FFF2-40B4-BE49-F238E27FC236}">
                      <a16:creationId xmlns:a16="http://schemas.microsoft.com/office/drawing/2014/main" id="{90764866-9EEC-EB9C-13D1-97ACCDBACDC8}"/>
                    </a:ext>
                  </a:extLst>
                </p:cNvPr>
                <p:cNvPicPr/>
                <p:nvPr/>
              </p:nvPicPr>
              <p:blipFill>
                <a:blip r:embed="rId5"/>
                <a:stretch>
                  <a:fillRect/>
                </a:stretch>
              </p:blipFill>
              <p:spPr>
                <a:xfrm>
                  <a:off x="7014240" y="3864137"/>
                  <a:ext cx="2624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DADE1489-B2D0-B347-8CE3-E55F054FFFFE}"/>
                    </a:ext>
                  </a:extLst>
                </p14:cNvPr>
                <p14:cNvContentPartPr/>
                <p14:nvPr/>
              </p14:nvContentPartPr>
              <p14:xfrm>
                <a:off x="6942600" y="1292657"/>
                <a:ext cx="818280" cy="345600"/>
              </p14:xfrm>
            </p:contentPart>
          </mc:Choice>
          <mc:Fallback xmlns="">
            <p:pic>
              <p:nvPicPr>
                <p:cNvPr id="18" name="Ink 17">
                  <a:extLst>
                    <a:ext uri="{FF2B5EF4-FFF2-40B4-BE49-F238E27FC236}">
                      <a16:creationId xmlns:a16="http://schemas.microsoft.com/office/drawing/2014/main" id="{DADE1489-B2D0-B347-8CE3-E55F054FFFFE}"/>
                    </a:ext>
                  </a:extLst>
                </p:cNvPr>
                <p:cNvPicPr/>
                <p:nvPr/>
              </p:nvPicPr>
              <p:blipFill>
                <a:blip r:embed="rId7"/>
                <a:stretch>
                  <a:fillRect/>
                </a:stretch>
              </p:blipFill>
              <p:spPr>
                <a:xfrm>
                  <a:off x="6936477" y="1286537"/>
                  <a:ext cx="830525" cy="357840"/>
                </a:xfrm>
                <a:prstGeom prst="rect">
                  <a:avLst/>
                </a:prstGeom>
              </p:spPr>
            </p:pic>
          </mc:Fallback>
        </mc:AlternateContent>
        <p:grpSp>
          <p:nvGrpSpPr>
            <p:cNvPr id="20" name="Group 19">
              <a:extLst>
                <a:ext uri="{FF2B5EF4-FFF2-40B4-BE49-F238E27FC236}">
                  <a16:creationId xmlns:a16="http://schemas.microsoft.com/office/drawing/2014/main" id="{D693B916-8E8A-68EC-25E1-80105E60ED8F}"/>
                </a:ext>
              </a:extLst>
            </p:cNvPr>
            <p:cNvGrpSpPr/>
            <p:nvPr/>
          </p:nvGrpSpPr>
          <p:grpSpPr>
            <a:xfrm>
              <a:off x="9500118" y="2580891"/>
              <a:ext cx="899003" cy="3468024"/>
              <a:chOff x="6426925" y="2886892"/>
              <a:chExt cx="692332" cy="2690948"/>
            </a:xfrm>
          </p:grpSpPr>
          <p:cxnSp>
            <p:nvCxnSpPr>
              <p:cNvPr id="40" name="Straight Connector 39">
                <a:extLst>
                  <a:ext uri="{FF2B5EF4-FFF2-40B4-BE49-F238E27FC236}">
                    <a16:creationId xmlns:a16="http://schemas.microsoft.com/office/drawing/2014/main" id="{B52D3196-6B2F-D4A9-5B3E-2915CD73C3FF}"/>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C66DA6E-F5E0-E4EE-0648-61F7B62D31D3}"/>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7" name="Picture 26">
              <a:extLst>
                <a:ext uri="{FF2B5EF4-FFF2-40B4-BE49-F238E27FC236}">
                  <a16:creationId xmlns:a16="http://schemas.microsoft.com/office/drawing/2014/main" id="{07B95B2A-AE2C-17A6-31E6-31CAEBC0C32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9192" y="3155576"/>
              <a:ext cx="3100782" cy="2599379"/>
            </a:xfrm>
            <a:prstGeom prst="rect">
              <a:avLst/>
            </a:prstGeom>
          </p:spPr>
        </p:pic>
        <p:pic>
          <p:nvPicPr>
            <p:cNvPr id="28" name="Picture 27">
              <a:extLst>
                <a:ext uri="{FF2B5EF4-FFF2-40B4-BE49-F238E27FC236}">
                  <a16:creationId xmlns:a16="http://schemas.microsoft.com/office/drawing/2014/main" id="{5D96F6EA-270D-CD0A-DF49-8ADFCA5253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2948" y="3508897"/>
              <a:ext cx="3100782" cy="2599379"/>
            </a:xfrm>
            <a:prstGeom prst="rect">
              <a:avLst/>
            </a:prstGeom>
          </p:spPr>
        </p:pic>
        <p:pic>
          <p:nvPicPr>
            <p:cNvPr id="37" name="Picture 36">
              <a:extLst>
                <a:ext uri="{FF2B5EF4-FFF2-40B4-BE49-F238E27FC236}">
                  <a16:creationId xmlns:a16="http://schemas.microsoft.com/office/drawing/2014/main" id="{923E1CAB-1586-EF0C-D80A-6431FE7DDA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740220">
              <a:off x="6354510" y="634351"/>
              <a:ext cx="3100782" cy="2599379"/>
            </a:xfrm>
            <a:prstGeom prst="rect">
              <a:avLst/>
            </a:prstGeom>
          </p:spPr>
        </p:pic>
        <p:pic>
          <p:nvPicPr>
            <p:cNvPr id="39" name="Picture 38">
              <a:extLst>
                <a:ext uri="{FF2B5EF4-FFF2-40B4-BE49-F238E27FC236}">
                  <a16:creationId xmlns:a16="http://schemas.microsoft.com/office/drawing/2014/main" id="{81E603E9-AC53-E824-72B3-92B5BDE00FF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62231" y="222600"/>
              <a:ext cx="3100782" cy="2599379"/>
            </a:xfrm>
            <a:prstGeom prst="rect">
              <a:avLst/>
            </a:prstGeom>
          </p:spPr>
        </p:pic>
      </p:grpSp>
    </p:spTree>
    <p:extLst>
      <p:ext uri="{BB962C8B-B14F-4D97-AF65-F5344CB8AC3E}">
        <p14:creationId xmlns:p14="http://schemas.microsoft.com/office/powerpoint/2010/main" val="168461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7D04ABF-A463-71CF-22E8-F77F65C4A530}"/>
              </a:ext>
            </a:extLst>
          </p:cNvPr>
          <p:cNvPicPr>
            <a:picLocks noChangeAspect="1"/>
          </p:cNvPicPr>
          <p:nvPr/>
        </p:nvPicPr>
        <p:blipFill rotWithShape="1">
          <a:blip r:embed="rId2">
            <a:extLst>
              <a:ext uri="{28A0092B-C50C-407E-A947-70E740481C1C}">
                <a14:useLocalDpi xmlns:a14="http://schemas.microsoft.com/office/drawing/2010/main" val="0"/>
              </a:ext>
            </a:extLst>
          </a:blip>
          <a:srcRect l="12936" t="25166" r="17206" b="4442"/>
          <a:stretch/>
        </p:blipFill>
        <p:spPr>
          <a:xfrm>
            <a:off x="393429" y="14634"/>
            <a:ext cx="5715000" cy="4827495"/>
          </a:xfrm>
          <a:prstGeom prst="rect">
            <a:avLst/>
          </a:prstGeom>
        </p:spPr>
      </p:pic>
      <p:sp>
        <p:nvSpPr>
          <p:cNvPr id="40" name="TextBox 39">
            <a:extLst>
              <a:ext uri="{FF2B5EF4-FFF2-40B4-BE49-F238E27FC236}">
                <a16:creationId xmlns:a16="http://schemas.microsoft.com/office/drawing/2014/main" id="{625F19E3-8402-0EB7-5B9C-78ED7D51ABA3}"/>
              </a:ext>
            </a:extLst>
          </p:cNvPr>
          <p:cNvSpPr txBox="1"/>
          <p:nvPr/>
        </p:nvSpPr>
        <p:spPr>
          <a:xfrm>
            <a:off x="937697" y="6211669"/>
            <a:ext cx="9401221" cy="646331"/>
          </a:xfrm>
          <a:prstGeom prst="rect">
            <a:avLst/>
          </a:prstGeom>
          <a:noFill/>
        </p:spPr>
        <p:txBody>
          <a:bodyPr wrap="square" rtlCol="0">
            <a:spAutoFit/>
          </a:bodyPr>
          <a:lstStyle/>
          <a:p>
            <a:r>
              <a:rPr lang="en-GB" dirty="0"/>
              <a:t>Smoke will move through openings to other parts of the building. </a:t>
            </a:r>
          </a:p>
          <a:p>
            <a:r>
              <a:rPr lang="en-GB" dirty="0"/>
              <a:t>This is how occupants die in fires despite not being near the room of the fire.</a:t>
            </a:r>
          </a:p>
        </p:txBody>
      </p:sp>
      <p:grpSp>
        <p:nvGrpSpPr>
          <p:cNvPr id="3" name="Group 2">
            <a:extLst>
              <a:ext uri="{FF2B5EF4-FFF2-40B4-BE49-F238E27FC236}">
                <a16:creationId xmlns:a16="http://schemas.microsoft.com/office/drawing/2014/main" id="{A9FCF27F-51FE-1ADA-4F53-D4A2B6AAEC3F}"/>
              </a:ext>
            </a:extLst>
          </p:cNvPr>
          <p:cNvGrpSpPr/>
          <p:nvPr/>
        </p:nvGrpSpPr>
        <p:grpSpPr>
          <a:xfrm>
            <a:off x="6251751" y="1803"/>
            <a:ext cx="4904449" cy="6106473"/>
            <a:chOff x="6158564" y="1803"/>
            <a:chExt cx="4904449" cy="6106473"/>
          </a:xfrm>
        </p:grpSpPr>
        <p:sp>
          <p:nvSpPr>
            <p:cNvPr id="41" name="Cube 40">
              <a:extLst>
                <a:ext uri="{FF2B5EF4-FFF2-40B4-BE49-F238E27FC236}">
                  <a16:creationId xmlns:a16="http://schemas.microsoft.com/office/drawing/2014/main" id="{EA917D9D-8D46-7063-A810-6EB614484C15}"/>
                </a:ext>
              </a:extLst>
            </p:cNvPr>
            <p:cNvSpPr/>
            <p:nvPr/>
          </p:nvSpPr>
          <p:spPr>
            <a:xfrm>
              <a:off x="6158564" y="1165338"/>
              <a:ext cx="212992" cy="2864244"/>
            </a:xfrm>
            <a:prstGeom prst="cube">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41">
              <a:extLst>
                <a:ext uri="{FF2B5EF4-FFF2-40B4-BE49-F238E27FC236}">
                  <a16:creationId xmlns:a16="http://schemas.microsoft.com/office/drawing/2014/main" id="{5E8185F1-7CD8-0D7B-DDAD-A084F22ECA22}"/>
                </a:ext>
              </a:extLst>
            </p:cNvPr>
            <p:cNvGrpSpPr/>
            <p:nvPr/>
          </p:nvGrpSpPr>
          <p:grpSpPr>
            <a:xfrm>
              <a:off x="6320729" y="2580891"/>
              <a:ext cx="4071918" cy="3518662"/>
              <a:chOff x="5503156" y="2638698"/>
              <a:chExt cx="4071918" cy="3518662"/>
            </a:xfrm>
          </p:grpSpPr>
          <p:sp>
            <p:nvSpPr>
              <p:cNvPr id="67" name="Cube 66">
                <a:extLst>
                  <a:ext uri="{FF2B5EF4-FFF2-40B4-BE49-F238E27FC236}">
                    <a16:creationId xmlns:a16="http://schemas.microsoft.com/office/drawing/2014/main" id="{188BDDE6-297C-13D4-327B-FB04EDB8C646}"/>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8" name="Group 67">
                <a:extLst>
                  <a:ext uri="{FF2B5EF4-FFF2-40B4-BE49-F238E27FC236}">
                    <a16:creationId xmlns:a16="http://schemas.microsoft.com/office/drawing/2014/main" id="{063F977D-7FEF-FC5C-4C2B-6331DE588A1A}"/>
                  </a:ext>
                </a:extLst>
              </p:cNvPr>
              <p:cNvGrpSpPr/>
              <p:nvPr/>
            </p:nvGrpSpPr>
            <p:grpSpPr>
              <a:xfrm>
                <a:off x="5716149" y="2638698"/>
                <a:ext cx="3858925" cy="3468024"/>
                <a:chOff x="6426925" y="2886892"/>
                <a:chExt cx="2971800" cy="2690948"/>
              </a:xfrm>
            </p:grpSpPr>
            <p:sp>
              <p:nvSpPr>
                <p:cNvPr id="72" name="Cube 71">
                  <a:extLst>
                    <a:ext uri="{FF2B5EF4-FFF2-40B4-BE49-F238E27FC236}">
                      <a16:creationId xmlns:a16="http://schemas.microsoft.com/office/drawing/2014/main" id="{5C4F6640-3715-5B9C-1C4A-394F7515A6BE}"/>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3" name="Straight Connector 72">
                  <a:extLst>
                    <a:ext uri="{FF2B5EF4-FFF2-40B4-BE49-F238E27FC236}">
                      <a16:creationId xmlns:a16="http://schemas.microsoft.com/office/drawing/2014/main" id="{770A1BEB-F2F3-DFBA-25C2-890E5A5D6CE6}"/>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9EE2270-9724-D5D8-C723-94760A2F4DAD}"/>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353C1B9-402D-803C-7D52-6B46E4EA7496}"/>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69" name="Picture 68">
                <a:extLst>
                  <a:ext uri="{FF2B5EF4-FFF2-40B4-BE49-F238E27FC236}">
                    <a16:creationId xmlns:a16="http://schemas.microsoft.com/office/drawing/2014/main" id="{6F0D0946-3864-397D-8743-C8C71BD05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43" y="4729719"/>
                <a:ext cx="447205" cy="670806"/>
              </a:xfrm>
              <a:prstGeom prst="rect">
                <a:avLst/>
              </a:prstGeom>
            </p:spPr>
          </p:pic>
          <p:sp>
            <p:nvSpPr>
              <p:cNvPr id="71" name="Rectangle 70">
                <a:extLst>
                  <a:ext uri="{FF2B5EF4-FFF2-40B4-BE49-F238E27FC236}">
                    <a16:creationId xmlns:a16="http://schemas.microsoft.com/office/drawing/2014/main" id="{8C2CA3E4-0085-F47B-6E93-309E445CAF5E}"/>
                  </a:ext>
                </a:extLst>
              </p:cNvPr>
              <p:cNvSpPr/>
              <p:nvPr/>
            </p:nvSpPr>
            <p:spPr>
              <a:xfrm>
                <a:off x="5688381" y="3557981"/>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4176E98B-48D7-B954-8048-D68CE923832F}"/>
                </a:ext>
              </a:extLst>
            </p:cNvPr>
            <p:cNvGrpSpPr/>
            <p:nvPr/>
          </p:nvGrpSpPr>
          <p:grpSpPr>
            <a:xfrm>
              <a:off x="6322014" y="1803"/>
              <a:ext cx="4071918" cy="3473385"/>
              <a:chOff x="5503156" y="2638698"/>
              <a:chExt cx="4071918" cy="3473385"/>
            </a:xfrm>
          </p:grpSpPr>
          <p:sp>
            <p:nvSpPr>
              <p:cNvPr id="60" name="Cube 59">
                <a:extLst>
                  <a:ext uri="{FF2B5EF4-FFF2-40B4-BE49-F238E27FC236}">
                    <a16:creationId xmlns:a16="http://schemas.microsoft.com/office/drawing/2014/main" id="{6DFCBF14-A2F3-C13F-24EB-3DED87D1594E}"/>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1" name="Group 60">
                <a:extLst>
                  <a:ext uri="{FF2B5EF4-FFF2-40B4-BE49-F238E27FC236}">
                    <a16:creationId xmlns:a16="http://schemas.microsoft.com/office/drawing/2014/main" id="{386ACEC9-8BB8-C992-941F-D20CF4626445}"/>
                  </a:ext>
                </a:extLst>
              </p:cNvPr>
              <p:cNvGrpSpPr/>
              <p:nvPr/>
            </p:nvGrpSpPr>
            <p:grpSpPr>
              <a:xfrm>
                <a:off x="5716149" y="2638698"/>
                <a:ext cx="3858925" cy="3468024"/>
                <a:chOff x="6426925" y="2886892"/>
                <a:chExt cx="2971800" cy="2690948"/>
              </a:xfrm>
            </p:grpSpPr>
            <p:sp>
              <p:nvSpPr>
                <p:cNvPr id="63" name="Cube 62">
                  <a:extLst>
                    <a:ext uri="{FF2B5EF4-FFF2-40B4-BE49-F238E27FC236}">
                      <a16:creationId xmlns:a16="http://schemas.microsoft.com/office/drawing/2014/main" id="{0C03CF1A-BA97-2583-29E0-CA64CD843F0B}"/>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4" name="Straight Connector 63">
                  <a:extLst>
                    <a:ext uri="{FF2B5EF4-FFF2-40B4-BE49-F238E27FC236}">
                      <a16:creationId xmlns:a16="http://schemas.microsoft.com/office/drawing/2014/main" id="{A823DB01-1FA6-E57F-5CAD-84E29E027B4A}"/>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81C7E64-954D-0CAA-AA8E-C76BA4F4D65D}"/>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AB22750-6A8A-CCB1-186A-90ECF151301B}"/>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Rectangle 61">
                <a:extLst>
                  <a:ext uri="{FF2B5EF4-FFF2-40B4-BE49-F238E27FC236}">
                    <a16:creationId xmlns:a16="http://schemas.microsoft.com/office/drawing/2014/main" id="{C90A062E-EC51-B309-F7EE-4A2AA0F5736C}"/>
                  </a:ext>
                </a:extLst>
              </p:cNvPr>
              <p:cNvSpPr/>
              <p:nvPr/>
            </p:nvSpPr>
            <p:spPr>
              <a:xfrm>
                <a:off x="5714195" y="3512704"/>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p14="http://schemas.microsoft.com/office/powerpoint/2010/main">
          <mc:Choice Requires="p14">
            <p:contentPart p14:bwMode="auto" r:id="rId4">
              <p14:nvContentPartPr>
                <p14:cNvPr id="44" name="Ink 43">
                  <a:extLst>
                    <a:ext uri="{FF2B5EF4-FFF2-40B4-BE49-F238E27FC236}">
                      <a16:creationId xmlns:a16="http://schemas.microsoft.com/office/drawing/2014/main" id="{39CB7621-E9F6-785A-9712-03A0DC8C9B6D}"/>
                    </a:ext>
                  </a:extLst>
                </p14:cNvPr>
                <p14:cNvContentPartPr/>
                <p14:nvPr/>
              </p14:nvContentPartPr>
              <p14:xfrm>
                <a:off x="7020360" y="3870257"/>
                <a:ext cx="250200" cy="355680"/>
              </p14:xfrm>
            </p:contentPart>
          </mc:Choice>
          <mc:Fallback xmlns="">
            <p:pic>
              <p:nvPicPr>
                <p:cNvPr id="44" name="Ink 43">
                  <a:extLst>
                    <a:ext uri="{FF2B5EF4-FFF2-40B4-BE49-F238E27FC236}">
                      <a16:creationId xmlns:a16="http://schemas.microsoft.com/office/drawing/2014/main" id="{39CB7621-E9F6-785A-9712-03A0DC8C9B6D}"/>
                    </a:ext>
                  </a:extLst>
                </p:cNvPr>
                <p:cNvPicPr/>
                <p:nvPr/>
              </p:nvPicPr>
              <p:blipFill>
                <a:blip r:embed="rId5"/>
                <a:stretch>
                  <a:fillRect/>
                </a:stretch>
              </p:blipFill>
              <p:spPr>
                <a:xfrm>
                  <a:off x="7014240" y="3864137"/>
                  <a:ext cx="2624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61A2B363-BEBC-2C23-B526-61CEA12EAF68}"/>
                    </a:ext>
                  </a:extLst>
                </p14:cNvPr>
                <p14:cNvContentPartPr/>
                <p14:nvPr/>
              </p14:nvContentPartPr>
              <p14:xfrm>
                <a:off x="6942600" y="1292657"/>
                <a:ext cx="818280" cy="345600"/>
              </p14:xfrm>
            </p:contentPart>
          </mc:Choice>
          <mc:Fallback xmlns="">
            <p:pic>
              <p:nvPicPr>
                <p:cNvPr id="45" name="Ink 44">
                  <a:extLst>
                    <a:ext uri="{FF2B5EF4-FFF2-40B4-BE49-F238E27FC236}">
                      <a16:creationId xmlns:a16="http://schemas.microsoft.com/office/drawing/2014/main" id="{61A2B363-BEBC-2C23-B526-61CEA12EAF68}"/>
                    </a:ext>
                  </a:extLst>
                </p:cNvPr>
                <p:cNvPicPr/>
                <p:nvPr/>
              </p:nvPicPr>
              <p:blipFill>
                <a:blip r:embed="rId7"/>
                <a:stretch>
                  <a:fillRect/>
                </a:stretch>
              </p:blipFill>
              <p:spPr>
                <a:xfrm>
                  <a:off x="6936477" y="1286537"/>
                  <a:ext cx="830525" cy="357840"/>
                </a:xfrm>
                <a:prstGeom prst="rect">
                  <a:avLst/>
                </a:prstGeom>
              </p:spPr>
            </p:pic>
          </mc:Fallback>
        </mc:AlternateContent>
        <p:grpSp>
          <p:nvGrpSpPr>
            <p:cNvPr id="54" name="Group 53">
              <a:extLst>
                <a:ext uri="{FF2B5EF4-FFF2-40B4-BE49-F238E27FC236}">
                  <a16:creationId xmlns:a16="http://schemas.microsoft.com/office/drawing/2014/main" id="{F201E4F6-8EEB-2FF9-968A-956203A52F78}"/>
                </a:ext>
              </a:extLst>
            </p:cNvPr>
            <p:cNvGrpSpPr/>
            <p:nvPr/>
          </p:nvGrpSpPr>
          <p:grpSpPr>
            <a:xfrm>
              <a:off x="9500118" y="2580891"/>
              <a:ext cx="899003" cy="3468024"/>
              <a:chOff x="6426925" y="2886892"/>
              <a:chExt cx="692332" cy="2690948"/>
            </a:xfrm>
          </p:grpSpPr>
          <p:cxnSp>
            <p:nvCxnSpPr>
              <p:cNvPr id="57" name="Straight Connector 56">
                <a:extLst>
                  <a:ext uri="{FF2B5EF4-FFF2-40B4-BE49-F238E27FC236}">
                    <a16:creationId xmlns:a16="http://schemas.microsoft.com/office/drawing/2014/main" id="{D9496C5D-5B6F-02AB-0367-24281188E80D}"/>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160E1F1-8FDC-913E-6EA2-DFC7F282C658}"/>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8" name="Picture 47">
              <a:extLst>
                <a:ext uri="{FF2B5EF4-FFF2-40B4-BE49-F238E27FC236}">
                  <a16:creationId xmlns:a16="http://schemas.microsoft.com/office/drawing/2014/main" id="{739FF0AA-0F9C-42F8-340A-B2E2E9D568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9192" y="3155576"/>
              <a:ext cx="3100782" cy="2599379"/>
            </a:xfrm>
            <a:prstGeom prst="rect">
              <a:avLst/>
            </a:prstGeom>
          </p:spPr>
        </p:pic>
        <p:pic>
          <p:nvPicPr>
            <p:cNvPr id="49" name="Picture 48">
              <a:extLst>
                <a:ext uri="{FF2B5EF4-FFF2-40B4-BE49-F238E27FC236}">
                  <a16:creationId xmlns:a16="http://schemas.microsoft.com/office/drawing/2014/main" id="{A266C71F-0F5B-296D-32FF-DA0A20E995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2948" y="3508897"/>
              <a:ext cx="3100782" cy="2599379"/>
            </a:xfrm>
            <a:prstGeom prst="rect">
              <a:avLst/>
            </a:prstGeom>
          </p:spPr>
        </p:pic>
        <p:pic>
          <p:nvPicPr>
            <p:cNvPr id="50" name="Picture 49">
              <a:extLst>
                <a:ext uri="{FF2B5EF4-FFF2-40B4-BE49-F238E27FC236}">
                  <a16:creationId xmlns:a16="http://schemas.microsoft.com/office/drawing/2014/main" id="{4FD14D79-FC91-E5CE-0A94-B2AA236A81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740220">
              <a:off x="6354510" y="634351"/>
              <a:ext cx="3100782" cy="2599379"/>
            </a:xfrm>
            <a:prstGeom prst="rect">
              <a:avLst/>
            </a:prstGeom>
          </p:spPr>
        </p:pic>
        <p:pic>
          <p:nvPicPr>
            <p:cNvPr id="51" name="Picture 50">
              <a:extLst>
                <a:ext uri="{FF2B5EF4-FFF2-40B4-BE49-F238E27FC236}">
                  <a16:creationId xmlns:a16="http://schemas.microsoft.com/office/drawing/2014/main" id="{27560668-672D-426B-83DF-3809578B75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62231" y="222600"/>
              <a:ext cx="3100782" cy="2599379"/>
            </a:xfrm>
            <a:prstGeom prst="rect">
              <a:avLst/>
            </a:prstGeom>
          </p:spPr>
        </p:pic>
      </p:grpSp>
      <p:sp>
        <p:nvSpPr>
          <p:cNvPr id="4" name="TextBox 3">
            <a:extLst>
              <a:ext uri="{FF2B5EF4-FFF2-40B4-BE49-F238E27FC236}">
                <a16:creationId xmlns:a16="http://schemas.microsoft.com/office/drawing/2014/main" id="{780AA97D-CCF6-362F-FE63-CACE6C8E945E}"/>
              </a:ext>
            </a:extLst>
          </p:cNvPr>
          <p:cNvSpPr txBox="1"/>
          <p:nvPr/>
        </p:nvSpPr>
        <p:spPr>
          <a:xfrm>
            <a:off x="926804" y="4692315"/>
            <a:ext cx="5782313"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a:t>El </a:t>
            </a:r>
            <a:r>
              <a:rPr lang="en-GB" dirty="0" err="1"/>
              <a:t>humo</a:t>
            </a:r>
            <a:r>
              <a:rPr lang="en-GB" dirty="0"/>
              <a:t> se </a:t>
            </a:r>
            <a:r>
              <a:rPr lang="en-GB" dirty="0" err="1"/>
              <a:t>desplazará</a:t>
            </a:r>
            <a:r>
              <a:rPr lang="en-GB" dirty="0"/>
              <a:t> a </a:t>
            </a:r>
            <a:r>
              <a:rPr lang="en-GB" dirty="0" err="1"/>
              <a:t>través</a:t>
            </a:r>
            <a:r>
              <a:rPr lang="en-GB" dirty="0"/>
              <a:t> de </a:t>
            </a:r>
            <a:r>
              <a:rPr lang="en-GB" dirty="0" err="1"/>
              <a:t>aberturas</a:t>
            </a:r>
            <a:r>
              <a:rPr lang="en-GB" dirty="0"/>
              <a:t> </a:t>
            </a:r>
            <a:r>
              <a:rPr lang="en-GB" dirty="0" err="1"/>
              <a:t>hacia</a:t>
            </a:r>
            <a:r>
              <a:rPr lang="en-GB" dirty="0"/>
              <a:t> </a:t>
            </a:r>
            <a:r>
              <a:rPr lang="en-GB" dirty="0" err="1"/>
              <a:t>otras</a:t>
            </a:r>
            <a:r>
              <a:rPr lang="en-GB" dirty="0"/>
              <a:t> </a:t>
            </a:r>
            <a:r>
              <a:rPr lang="en-GB" dirty="0" err="1"/>
              <a:t>partes</a:t>
            </a:r>
            <a:r>
              <a:rPr lang="en-GB" dirty="0"/>
              <a:t> del </a:t>
            </a:r>
            <a:r>
              <a:rPr lang="en-GB" dirty="0" err="1"/>
              <a:t>edificio</a:t>
            </a:r>
            <a:r>
              <a:rPr lang="en-GB" dirty="0"/>
              <a:t>. </a:t>
            </a:r>
          </a:p>
          <a:p>
            <a:r>
              <a:rPr lang="en-GB" dirty="0" err="1"/>
              <a:t>Así</a:t>
            </a:r>
            <a:r>
              <a:rPr lang="en-GB" dirty="0"/>
              <a:t> es </a:t>
            </a:r>
            <a:r>
              <a:rPr lang="en-GB" dirty="0" err="1"/>
              <a:t>como</a:t>
            </a:r>
            <a:r>
              <a:rPr lang="en-GB" dirty="0"/>
              <a:t> las personas </a:t>
            </a:r>
            <a:r>
              <a:rPr lang="en-GB" dirty="0" err="1"/>
              <a:t>mueren</a:t>
            </a:r>
            <a:r>
              <a:rPr lang="en-GB" dirty="0"/>
              <a:t> </a:t>
            </a:r>
            <a:r>
              <a:rPr lang="en-GB" dirty="0" err="1"/>
              <a:t>en</a:t>
            </a:r>
            <a:r>
              <a:rPr lang="en-GB" dirty="0"/>
              <a:t> </a:t>
            </a:r>
            <a:r>
              <a:rPr lang="en-GB" dirty="0" err="1"/>
              <a:t>incendios</a:t>
            </a:r>
            <a:r>
              <a:rPr lang="en-GB" dirty="0"/>
              <a:t> a </a:t>
            </a:r>
            <a:r>
              <a:rPr lang="en-GB" dirty="0" err="1"/>
              <a:t>pesar</a:t>
            </a:r>
            <a:r>
              <a:rPr lang="en-GB" dirty="0"/>
              <a:t> de no </a:t>
            </a:r>
            <a:r>
              <a:rPr lang="en-GB" dirty="0" err="1"/>
              <a:t>estar</a:t>
            </a:r>
            <a:r>
              <a:rPr lang="en-GB" dirty="0"/>
              <a:t> </a:t>
            </a:r>
            <a:r>
              <a:rPr lang="en-GB" dirty="0" err="1"/>
              <a:t>cerca</a:t>
            </a:r>
            <a:r>
              <a:rPr lang="en-GB" dirty="0"/>
              <a:t> del </a:t>
            </a:r>
            <a:r>
              <a:rPr lang="en-GB" dirty="0" err="1"/>
              <a:t>lugar</a:t>
            </a:r>
            <a:r>
              <a:rPr lang="en-GB" dirty="0"/>
              <a:t> </a:t>
            </a:r>
            <a:r>
              <a:rPr lang="en-GB" dirty="0" err="1"/>
              <a:t>donde</a:t>
            </a:r>
            <a:r>
              <a:rPr lang="en-GB" dirty="0"/>
              <a:t> se </a:t>
            </a:r>
            <a:r>
              <a:rPr lang="en-GB" dirty="0" err="1"/>
              <a:t>originó</a:t>
            </a:r>
            <a:r>
              <a:rPr lang="en-GB" dirty="0"/>
              <a:t> </a:t>
            </a:r>
            <a:r>
              <a:rPr lang="en-GB" dirty="0" err="1"/>
              <a:t>el</a:t>
            </a:r>
            <a:r>
              <a:rPr lang="en-GB" dirty="0"/>
              <a:t> </a:t>
            </a:r>
            <a:r>
              <a:rPr lang="en-GB" dirty="0" err="1"/>
              <a:t>fuego</a:t>
            </a:r>
            <a:r>
              <a:rPr lang="en-GB" dirty="0"/>
              <a:t>.</a:t>
            </a:r>
          </a:p>
        </p:txBody>
      </p:sp>
    </p:spTree>
    <p:extLst>
      <p:ext uri="{BB962C8B-B14F-4D97-AF65-F5344CB8AC3E}">
        <p14:creationId xmlns:p14="http://schemas.microsoft.com/office/powerpoint/2010/main" val="540501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a:extLst>
              <a:ext uri="{FF2B5EF4-FFF2-40B4-BE49-F238E27FC236}">
                <a16:creationId xmlns:a16="http://schemas.microsoft.com/office/drawing/2014/main" id="{C87F9C9B-749B-48F7-D1B4-24DA9AE93A27}"/>
              </a:ext>
            </a:extLst>
          </p:cNvPr>
          <p:cNvGrpSpPr/>
          <p:nvPr/>
        </p:nvGrpSpPr>
        <p:grpSpPr>
          <a:xfrm>
            <a:off x="-235822" y="2482278"/>
            <a:ext cx="6401728" cy="4374107"/>
            <a:chOff x="3553767" y="2483894"/>
            <a:chExt cx="6401728" cy="4374107"/>
          </a:xfrm>
        </p:grpSpPr>
        <p:pic>
          <p:nvPicPr>
            <p:cNvPr id="86" name="图片 3">
              <a:extLst>
                <a:ext uri="{FF2B5EF4-FFF2-40B4-BE49-F238E27FC236}">
                  <a16:creationId xmlns:a16="http://schemas.microsoft.com/office/drawing/2014/main" id="{2E6C9173-D913-67CB-3A81-400A57C9BC4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87" name="Picture 86">
              <a:extLst>
                <a:ext uri="{FF2B5EF4-FFF2-40B4-BE49-F238E27FC236}">
                  <a16:creationId xmlns:a16="http://schemas.microsoft.com/office/drawing/2014/main" id="{C5E36E66-494B-7F72-8A3E-7F7B53811B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88" name="Picture 87">
            <a:extLst>
              <a:ext uri="{FF2B5EF4-FFF2-40B4-BE49-F238E27FC236}">
                <a16:creationId xmlns:a16="http://schemas.microsoft.com/office/drawing/2014/main" id="{BB6AC9D9-7E03-7AB4-6F0D-218EF12E94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3061" y="4545546"/>
            <a:ext cx="447205" cy="670806"/>
          </a:xfrm>
          <a:prstGeom prst="rect">
            <a:avLst/>
          </a:prstGeom>
        </p:spPr>
      </p:pic>
      <p:pic>
        <p:nvPicPr>
          <p:cNvPr id="89" name="Picture 88">
            <a:extLst>
              <a:ext uri="{FF2B5EF4-FFF2-40B4-BE49-F238E27FC236}">
                <a16:creationId xmlns:a16="http://schemas.microsoft.com/office/drawing/2014/main" id="{4393CE3D-248E-B128-3EFE-4429497453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3604" y="4620100"/>
            <a:ext cx="447205" cy="670806"/>
          </a:xfrm>
          <a:prstGeom prst="rect">
            <a:avLst/>
          </a:prstGeom>
        </p:spPr>
      </p:pic>
      <p:pic>
        <p:nvPicPr>
          <p:cNvPr id="90" name="Picture 89">
            <a:extLst>
              <a:ext uri="{FF2B5EF4-FFF2-40B4-BE49-F238E27FC236}">
                <a16:creationId xmlns:a16="http://schemas.microsoft.com/office/drawing/2014/main" id="{55018386-35A2-2563-E463-EB9B355C8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9658" y="4620100"/>
            <a:ext cx="447205" cy="670806"/>
          </a:xfrm>
          <a:prstGeom prst="rect">
            <a:avLst/>
          </a:prstGeom>
        </p:spPr>
      </p:pic>
      <p:pic>
        <p:nvPicPr>
          <p:cNvPr id="91" name="Picture 90">
            <a:extLst>
              <a:ext uri="{FF2B5EF4-FFF2-40B4-BE49-F238E27FC236}">
                <a16:creationId xmlns:a16="http://schemas.microsoft.com/office/drawing/2014/main" id="{F08B9864-0262-C9C4-B6C1-CFFE903803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0201" y="4669331"/>
            <a:ext cx="447205" cy="670806"/>
          </a:xfrm>
          <a:prstGeom prst="rect">
            <a:avLst/>
          </a:prstGeom>
        </p:spPr>
      </p:pic>
      <p:pic>
        <p:nvPicPr>
          <p:cNvPr id="92" name="Picture 91">
            <a:extLst>
              <a:ext uri="{FF2B5EF4-FFF2-40B4-BE49-F238E27FC236}">
                <a16:creationId xmlns:a16="http://schemas.microsoft.com/office/drawing/2014/main" id="{6AFB123E-8611-D785-233D-D83EC5139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7775" y="4545546"/>
            <a:ext cx="447205" cy="670806"/>
          </a:xfrm>
          <a:prstGeom prst="rect">
            <a:avLst/>
          </a:prstGeom>
        </p:spPr>
      </p:pic>
      <p:pic>
        <p:nvPicPr>
          <p:cNvPr id="93" name="Picture 92">
            <a:extLst>
              <a:ext uri="{FF2B5EF4-FFF2-40B4-BE49-F238E27FC236}">
                <a16:creationId xmlns:a16="http://schemas.microsoft.com/office/drawing/2014/main" id="{FB42D344-A54F-2A03-5787-33D0826CD2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2648" y="4451572"/>
            <a:ext cx="447205" cy="670806"/>
          </a:xfrm>
          <a:prstGeom prst="rect">
            <a:avLst/>
          </a:prstGeom>
        </p:spPr>
      </p:pic>
      <p:pic>
        <p:nvPicPr>
          <p:cNvPr id="94" name="Picture 93">
            <a:extLst>
              <a:ext uri="{FF2B5EF4-FFF2-40B4-BE49-F238E27FC236}">
                <a16:creationId xmlns:a16="http://schemas.microsoft.com/office/drawing/2014/main" id="{6D6080D7-81A1-A48F-1A5D-D9139A572A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2646" y="4620100"/>
            <a:ext cx="447205" cy="670806"/>
          </a:xfrm>
          <a:prstGeom prst="rect">
            <a:avLst/>
          </a:prstGeom>
        </p:spPr>
      </p:pic>
      <p:pic>
        <p:nvPicPr>
          <p:cNvPr id="95" name="Picture 94">
            <a:extLst>
              <a:ext uri="{FF2B5EF4-FFF2-40B4-BE49-F238E27FC236}">
                <a16:creationId xmlns:a16="http://schemas.microsoft.com/office/drawing/2014/main" id="{880688CB-D225-C24E-A22B-E41342846B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6866" y="4757400"/>
            <a:ext cx="447205" cy="670806"/>
          </a:xfrm>
          <a:prstGeom prst="rect">
            <a:avLst/>
          </a:prstGeom>
        </p:spPr>
      </p:pic>
      <p:pic>
        <p:nvPicPr>
          <p:cNvPr id="96" name="Picture 95">
            <a:extLst>
              <a:ext uri="{FF2B5EF4-FFF2-40B4-BE49-F238E27FC236}">
                <a16:creationId xmlns:a16="http://schemas.microsoft.com/office/drawing/2014/main" id="{10EBCD35-14D6-E6DB-FB85-53A987AE0AD8}"/>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4787902" y="4346050"/>
            <a:ext cx="1460912" cy="964473"/>
          </a:xfrm>
          <a:prstGeom prst="rect">
            <a:avLst/>
          </a:prstGeom>
        </p:spPr>
      </p:pic>
      <p:pic>
        <p:nvPicPr>
          <p:cNvPr id="97" name="Picture 96">
            <a:extLst>
              <a:ext uri="{FF2B5EF4-FFF2-40B4-BE49-F238E27FC236}">
                <a16:creationId xmlns:a16="http://schemas.microsoft.com/office/drawing/2014/main" id="{41F6640F-78A9-F25A-5531-B5E1D83C1E0B}"/>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3833843" y="4463733"/>
            <a:ext cx="1460912" cy="964473"/>
          </a:xfrm>
          <a:prstGeom prst="rect">
            <a:avLst/>
          </a:prstGeom>
        </p:spPr>
      </p:pic>
      <p:pic>
        <p:nvPicPr>
          <p:cNvPr id="98" name="Picture 97">
            <a:extLst>
              <a:ext uri="{FF2B5EF4-FFF2-40B4-BE49-F238E27FC236}">
                <a16:creationId xmlns:a16="http://schemas.microsoft.com/office/drawing/2014/main" id="{3E1D57A2-185D-132E-F153-34B84FAF0666}"/>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2889050" y="4474423"/>
            <a:ext cx="1460912" cy="964473"/>
          </a:xfrm>
          <a:prstGeom prst="rect">
            <a:avLst/>
          </a:prstGeom>
        </p:spPr>
      </p:pic>
      <p:pic>
        <p:nvPicPr>
          <p:cNvPr id="99" name="Picture 98">
            <a:extLst>
              <a:ext uri="{FF2B5EF4-FFF2-40B4-BE49-F238E27FC236}">
                <a16:creationId xmlns:a16="http://schemas.microsoft.com/office/drawing/2014/main" id="{A80A547E-FC15-EC9F-8B5A-9EF4AC31934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4762329" y="3384245"/>
            <a:ext cx="1460912" cy="964473"/>
          </a:xfrm>
          <a:prstGeom prst="rect">
            <a:avLst/>
          </a:prstGeom>
        </p:spPr>
      </p:pic>
      <p:pic>
        <p:nvPicPr>
          <p:cNvPr id="100" name="Picture 99">
            <a:extLst>
              <a:ext uri="{FF2B5EF4-FFF2-40B4-BE49-F238E27FC236}">
                <a16:creationId xmlns:a16="http://schemas.microsoft.com/office/drawing/2014/main" id="{666057F1-D540-8872-6651-FFF32FCB7669}"/>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3851904" y="3514468"/>
            <a:ext cx="1460912" cy="964473"/>
          </a:xfrm>
          <a:prstGeom prst="rect">
            <a:avLst/>
          </a:prstGeom>
        </p:spPr>
      </p:pic>
      <p:pic>
        <p:nvPicPr>
          <p:cNvPr id="101" name="Picture 100">
            <a:extLst>
              <a:ext uri="{FF2B5EF4-FFF2-40B4-BE49-F238E27FC236}">
                <a16:creationId xmlns:a16="http://schemas.microsoft.com/office/drawing/2014/main" id="{FD0F199D-3EBA-A98D-A29A-25CF7A56662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a:off x="1751598" y="4757400"/>
            <a:ext cx="1588687" cy="964473"/>
          </a:xfrm>
          <a:prstGeom prst="rect">
            <a:avLst/>
          </a:prstGeom>
        </p:spPr>
      </p:pic>
      <p:pic>
        <p:nvPicPr>
          <p:cNvPr id="102" name="Picture 101">
            <a:extLst>
              <a:ext uri="{FF2B5EF4-FFF2-40B4-BE49-F238E27FC236}">
                <a16:creationId xmlns:a16="http://schemas.microsoft.com/office/drawing/2014/main" id="{4A215CE3-253D-8C68-30A3-105986B3511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438229" y="4463733"/>
            <a:ext cx="1460912" cy="964473"/>
          </a:xfrm>
          <a:prstGeom prst="rect">
            <a:avLst/>
          </a:prstGeom>
        </p:spPr>
      </p:pic>
      <mc:AlternateContent xmlns:mc="http://schemas.openxmlformats.org/markup-compatibility/2006" xmlns:p14="http://schemas.microsoft.com/office/powerpoint/2010/main">
        <mc:Choice Requires="p14">
          <p:contentPart p14:bwMode="auto" r:id="rId6">
            <p14:nvContentPartPr>
              <p14:cNvPr id="44" name="Ink 43">
                <a:extLst>
                  <a:ext uri="{FF2B5EF4-FFF2-40B4-BE49-F238E27FC236}">
                    <a16:creationId xmlns:a16="http://schemas.microsoft.com/office/drawing/2014/main" id="{6EBF93F2-9143-4B06-2136-E9E20AB574BA}"/>
                  </a:ext>
                </a:extLst>
              </p14:cNvPr>
              <p14:cNvContentPartPr/>
              <p14:nvPr/>
            </p14:nvContentPartPr>
            <p14:xfrm>
              <a:off x="4919453" y="4334411"/>
              <a:ext cx="432720" cy="1905120"/>
            </p14:xfrm>
          </p:contentPart>
        </mc:Choice>
        <mc:Fallback xmlns="">
          <p:pic>
            <p:nvPicPr>
              <p:cNvPr id="44" name="Ink 43">
                <a:extLst>
                  <a:ext uri="{FF2B5EF4-FFF2-40B4-BE49-F238E27FC236}">
                    <a16:creationId xmlns:a16="http://schemas.microsoft.com/office/drawing/2014/main" id="{6EBF93F2-9143-4B06-2136-E9E20AB574BA}"/>
                  </a:ext>
                </a:extLst>
              </p:cNvPr>
              <p:cNvPicPr/>
              <p:nvPr/>
            </p:nvPicPr>
            <p:blipFill>
              <a:blip r:embed="rId12"/>
              <a:stretch>
                <a:fillRect/>
              </a:stretch>
            </p:blipFill>
            <p:spPr>
              <a:xfrm>
                <a:off x="4881653" y="4296611"/>
                <a:ext cx="508680" cy="1980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5" name="Ink 44">
                <a:extLst>
                  <a:ext uri="{FF2B5EF4-FFF2-40B4-BE49-F238E27FC236}">
                    <a16:creationId xmlns:a16="http://schemas.microsoft.com/office/drawing/2014/main" id="{40E1B315-1A3D-0538-C591-DE7C31EC4526}"/>
                  </a:ext>
                </a:extLst>
              </p14:cNvPr>
              <p14:cNvContentPartPr/>
              <p14:nvPr/>
            </p14:nvContentPartPr>
            <p14:xfrm>
              <a:off x="649853" y="6120011"/>
              <a:ext cx="4574520" cy="502920"/>
            </p14:xfrm>
          </p:contentPart>
        </mc:Choice>
        <mc:Fallback xmlns="">
          <p:pic>
            <p:nvPicPr>
              <p:cNvPr id="45" name="Ink 44">
                <a:extLst>
                  <a:ext uri="{FF2B5EF4-FFF2-40B4-BE49-F238E27FC236}">
                    <a16:creationId xmlns:a16="http://schemas.microsoft.com/office/drawing/2014/main" id="{40E1B315-1A3D-0538-C591-DE7C31EC4526}"/>
                  </a:ext>
                </a:extLst>
              </p:cNvPr>
              <p:cNvPicPr/>
              <p:nvPr/>
            </p:nvPicPr>
            <p:blipFill>
              <a:blip r:embed="rId14"/>
              <a:stretch>
                <a:fillRect/>
              </a:stretch>
            </p:blipFill>
            <p:spPr>
              <a:xfrm>
                <a:off x="612053" y="6082211"/>
                <a:ext cx="4650480" cy="578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6" name="Ink 45">
                <a:extLst>
                  <a:ext uri="{FF2B5EF4-FFF2-40B4-BE49-F238E27FC236}">
                    <a16:creationId xmlns:a16="http://schemas.microsoft.com/office/drawing/2014/main" id="{D4684B66-0711-FC51-A954-8EE1A74883A4}"/>
                  </a:ext>
                </a:extLst>
              </p14:cNvPr>
              <p14:cNvContentPartPr/>
              <p14:nvPr/>
            </p14:nvContentPartPr>
            <p14:xfrm>
              <a:off x="963413" y="4282931"/>
              <a:ext cx="3790440" cy="436680"/>
            </p14:xfrm>
          </p:contentPart>
        </mc:Choice>
        <mc:Fallback xmlns="">
          <p:pic>
            <p:nvPicPr>
              <p:cNvPr id="46" name="Ink 45">
                <a:extLst>
                  <a:ext uri="{FF2B5EF4-FFF2-40B4-BE49-F238E27FC236}">
                    <a16:creationId xmlns:a16="http://schemas.microsoft.com/office/drawing/2014/main" id="{D4684B66-0711-FC51-A954-8EE1A74883A4}"/>
                  </a:ext>
                </a:extLst>
              </p:cNvPr>
              <p:cNvPicPr/>
              <p:nvPr/>
            </p:nvPicPr>
            <p:blipFill>
              <a:blip r:embed="rId16"/>
              <a:stretch>
                <a:fillRect/>
              </a:stretch>
            </p:blipFill>
            <p:spPr>
              <a:xfrm>
                <a:off x="925613" y="4245131"/>
                <a:ext cx="3866400" cy="512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7" name="Ink 46">
                <a:extLst>
                  <a:ext uri="{FF2B5EF4-FFF2-40B4-BE49-F238E27FC236}">
                    <a16:creationId xmlns:a16="http://schemas.microsoft.com/office/drawing/2014/main" id="{97458F2B-4472-939B-1BB8-3C0DC9CFB90E}"/>
                  </a:ext>
                </a:extLst>
              </p14:cNvPr>
              <p14:cNvContentPartPr/>
              <p14:nvPr/>
            </p14:nvContentPartPr>
            <p14:xfrm>
              <a:off x="4938893" y="5923811"/>
              <a:ext cx="339840" cy="282240"/>
            </p14:xfrm>
          </p:contentPart>
        </mc:Choice>
        <mc:Fallback xmlns="">
          <p:pic>
            <p:nvPicPr>
              <p:cNvPr id="47" name="Ink 46">
                <a:extLst>
                  <a:ext uri="{FF2B5EF4-FFF2-40B4-BE49-F238E27FC236}">
                    <a16:creationId xmlns:a16="http://schemas.microsoft.com/office/drawing/2014/main" id="{97458F2B-4472-939B-1BB8-3C0DC9CFB90E}"/>
                  </a:ext>
                </a:extLst>
              </p:cNvPr>
              <p:cNvPicPr/>
              <p:nvPr/>
            </p:nvPicPr>
            <p:blipFill>
              <a:blip r:embed="rId18"/>
              <a:stretch>
                <a:fillRect/>
              </a:stretch>
            </p:blipFill>
            <p:spPr>
              <a:xfrm>
                <a:off x="4900733" y="5885651"/>
                <a:ext cx="41544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8" name="Ink 47">
                <a:extLst>
                  <a:ext uri="{FF2B5EF4-FFF2-40B4-BE49-F238E27FC236}">
                    <a16:creationId xmlns:a16="http://schemas.microsoft.com/office/drawing/2014/main" id="{B99E9B21-20CC-B47C-D7BD-DFD83FA7C43A}"/>
                  </a:ext>
                </a:extLst>
              </p14:cNvPr>
              <p14:cNvContentPartPr/>
              <p14:nvPr/>
            </p14:nvContentPartPr>
            <p14:xfrm>
              <a:off x="4892093" y="5398211"/>
              <a:ext cx="410400" cy="330480"/>
            </p14:xfrm>
          </p:contentPart>
        </mc:Choice>
        <mc:Fallback xmlns="">
          <p:pic>
            <p:nvPicPr>
              <p:cNvPr id="48" name="Ink 47">
                <a:extLst>
                  <a:ext uri="{FF2B5EF4-FFF2-40B4-BE49-F238E27FC236}">
                    <a16:creationId xmlns:a16="http://schemas.microsoft.com/office/drawing/2014/main" id="{B99E9B21-20CC-B47C-D7BD-DFD83FA7C43A}"/>
                  </a:ext>
                </a:extLst>
              </p:cNvPr>
              <p:cNvPicPr/>
              <p:nvPr/>
            </p:nvPicPr>
            <p:blipFill>
              <a:blip r:embed="rId20"/>
              <a:stretch>
                <a:fillRect/>
              </a:stretch>
            </p:blipFill>
            <p:spPr>
              <a:xfrm>
                <a:off x="4853933" y="5360411"/>
                <a:ext cx="48636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9" name="Ink 48">
                <a:extLst>
                  <a:ext uri="{FF2B5EF4-FFF2-40B4-BE49-F238E27FC236}">
                    <a16:creationId xmlns:a16="http://schemas.microsoft.com/office/drawing/2014/main" id="{9886A55B-412C-B8F6-18FF-B3DE1C2807D3}"/>
                  </a:ext>
                </a:extLst>
              </p14:cNvPr>
              <p14:cNvContentPartPr/>
              <p14:nvPr/>
            </p14:nvContentPartPr>
            <p14:xfrm>
              <a:off x="4411016" y="3992239"/>
              <a:ext cx="901800" cy="368640"/>
            </p14:xfrm>
          </p:contentPart>
        </mc:Choice>
        <mc:Fallback xmlns="">
          <p:pic>
            <p:nvPicPr>
              <p:cNvPr id="49" name="Ink 48">
                <a:extLst>
                  <a:ext uri="{FF2B5EF4-FFF2-40B4-BE49-F238E27FC236}">
                    <a16:creationId xmlns:a16="http://schemas.microsoft.com/office/drawing/2014/main" id="{9886A55B-412C-B8F6-18FF-B3DE1C2807D3}"/>
                  </a:ext>
                </a:extLst>
              </p:cNvPr>
              <p:cNvPicPr/>
              <p:nvPr/>
            </p:nvPicPr>
            <p:blipFill>
              <a:blip r:embed="rId22"/>
              <a:stretch>
                <a:fillRect/>
              </a:stretch>
            </p:blipFill>
            <p:spPr>
              <a:xfrm>
                <a:off x="4372841" y="3954079"/>
                <a:ext cx="977790" cy="444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0" name="Ink 49">
                <a:extLst>
                  <a:ext uri="{FF2B5EF4-FFF2-40B4-BE49-F238E27FC236}">
                    <a16:creationId xmlns:a16="http://schemas.microsoft.com/office/drawing/2014/main" id="{603854E4-1CAB-F98A-3A6E-ADF1C0F80FB3}"/>
                  </a:ext>
                </a:extLst>
              </p14:cNvPr>
              <p14:cNvContentPartPr/>
              <p14:nvPr/>
            </p14:nvContentPartPr>
            <p14:xfrm>
              <a:off x="1001573" y="2716211"/>
              <a:ext cx="360" cy="360"/>
            </p14:xfrm>
          </p:contentPart>
        </mc:Choice>
        <mc:Fallback xmlns="">
          <p:pic>
            <p:nvPicPr>
              <p:cNvPr id="50" name="Ink 49">
                <a:extLst>
                  <a:ext uri="{FF2B5EF4-FFF2-40B4-BE49-F238E27FC236}">
                    <a16:creationId xmlns:a16="http://schemas.microsoft.com/office/drawing/2014/main" id="{603854E4-1CAB-F98A-3A6E-ADF1C0F80FB3}"/>
                  </a:ext>
                </a:extLst>
              </p:cNvPr>
              <p:cNvPicPr/>
              <p:nvPr/>
            </p:nvPicPr>
            <p:blipFill>
              <a:blip r:embed="rId24"/>
              <a:stretch>
                <a:fillRect/>
              </a:stretch>
            </p:blipFill>
            <p:spPr>
              <a:xfrm>
                <a:off x="995453" y="2710091"/>
                <a:ext cx="12600" cy="12600"/>
              </a:xfrm>
              <a:prstGeom prst="rect">
                <a:avLst/>
              </a:prstGeom>
            </p:spPr>
          </p:pic>
        </mc:Fallback>
      </mc:AlternateContent>
      <p:grpSp>
        <p:nvGrpSpPr>
          <p:cNvPr id="2" name="Group 1">
            <a:extLst>
              <a:ext uri="{FF2B5EF4-FFF2-40B4-BE49-F238E27FC236}">
                <a16:creationId xmlns:a16="http://schemas.microsoft.com/office/drawing/2014/main" id="{339522BC-134D-B457-A78A-EDD54A0FA439}"/>
              </a:ext>
            </a:extLst>
          </p:cNvPr>
          <p:cNvGrpSpPr/>
          <p:nvPr/>
        </p:nvGrpSpPr>
        <p:grpSpPr>
          <a:xfrm>
            <a:off x="6158564" y="1803"/>
            <a:ext cx="7200479" cy="6573850"/>
            <a:chOff x="6158564" y="1803"/>
            <a:chExt cx="7200479" cy="6573850"/>
          </a:xfrm>
        </p:grpSpPr>
        <p:sp>
          <p:nvSpPr>
            <p:cNvPr id="3" name="Cube 2">
              <a:extLst>
                <a:ext uri="{FF2B5EF4-FFF2-40B4-BE49-F238E27FC236}">
                  <a16:creationId xmlns:a16="http://schemas.microsoft.com/office/drawing/2014/main" id="{FC20B101-8D3F-9A0A-0031-C28076D650C6}"/>
                </a:ext>
              </a:extLst>
            </p:cNvPr>
            <p:cNvSpPr/>
            <p:nvPr/>
          </p:nvSpPr>
          <p:spPr>
            <a:xfrm>
              <a:off x="6158564" y="1165338"/>
              <a:ext cx="212992" cy="2864244"/>
            </a:xfrm>
            <a:prstGeom prst="cube">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F1FE3D66-5877-BC0F-9F47-A56855ED5761}"/>
                </a:ext>
              </a:extLst>
            </p:cNvPr>
            <p:cNvGrpSpPr/>
            <p:nvPr/>
          </p:nvGrpSpPr>
          <p:grpSpPr>
            <a:xfrm>
              <a:off x="6320729" y="2580891"/>
              <a:ext cx="4071918" cy="3518662"/>
              <a:chOff x="5503156" y="2638698"/>
              <a:chExt cx="4071918" cy="3518662"/>
            </a:xfrm>
          </p:grpSpPr>
          <p:sp>
            <p:nvSpPr>
              <p:cNvPr id="30" name="Cube 29">
                <a:extLst>
                  <a:ext uri="{FF2B5EF4-FFF2-40B4-BE49-F238E27FC236}">
                    <a16:creationId xmlns:a16="http://schemas.microsoft.com/office/drawing/2014/main" id="{DAB931F5-5B06-7B6B-0459-69FEC70AF219}"/>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75537D81-8FFE-90DC-21F4-D8713E804CCE}"/>
                  </a:ext>
                </a:extLst>
              </p:cNvPr>
              <p:cNvGrpSpPr/>
              <p:nvPr/>
            </p:nvGrpSpPr>
            <p:grpSpPr>
              <a:xfrm>
                <a:off x="5716149" y="2638698"/>
                <a:ext cx="3858925" cy="3468024"/>
                <a:chOff x="6426925" y="2886892"/>
                <a:chExt cx="2971800" cy="2690948"/>
              </a:xfrm>
            </p:grpSpPr>
            <p:sp>
              <p:nvSpPr>
                <p:cNvPr id="35" name="Cube 34">
                  <a:extLst>
                    <a:ext uri="{FF2B5EF4-FFF2-40B4-BE49-F238E27FC236}">
                      <a16:creationId xmlns:a16="http://schemas.microsoft.com/office/drawing/2014/main" id="{10B1B183-6737-8BB5-6446-47EDCB142D79}"/>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Connector 35">
                  <a:extLst>
                    <a:ext uri="{FF2B5EF4-FFF2-40B4-BE49-F238E27FC236}">
                      <a16:creationId xmlns:a16="http://schemas.microsoft.com/office/drawing/2014/main" id="{82DF41B5-7F9D-F1D5-ECFF-8705A8397C21}"/>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9590BC5-BA22-3177-E8BA-8A3D863E515C}"/>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2C39943-C5D2-5A5F-0A0E-967F8B451655}"/>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2" name="Picture 31">
                <a:extLst>
                  <a:ext uri="{FF2B5EF4-FFF2-40B4-BE49-F238E27FC236}">
                    <a16:creationId xmlns:a16="http://schemas.microsoft.com/office/drawing/2014/main" id="{71A3985D-1632-3E29-5A83-C406065843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243" y="4729719"/>
                <a:ext cx="447205" cy="670806"/>
              </a:xfrm>
              <a:prstGeom prst="rect">
                <a:avLst/>
              </a:prstGeom>
            </p:spPr>
          </p:pic>
          <p:sp>
            <p:nvSpPr>
              <p:cNvPr id="33" name="Cylinder 32">
                <a:extLst>
                  <a:ext uri="{FF2B5EF4-FFF2-40B4-BE49-F238E27FC236}">
                    <a16:creationId xmlns:a16="http://schemas.microsoft.com/office/drawing/2014/main" id="{AED0D131-4728-AB4F-000C-AD768C737A71}"/>
                  </a:ext>
                </a:extLst>
              </p:cNvPr>
              <p:cNvSpPr/>
              <p:nvPr/>
            </p:nvSpPr>
            <p:spPr>
              <a:xfrm rot="5400000">
                <a:off x="9264407" y="4746844"/>
                <a:ext cx="319480" cy="280070"/>
              </a:xfrm>
              <a:prstGeom prst="can">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8D42A0EB-F205-B5F2-D41A-4C31ECFA260C}"/>
                  </a:ext>
                </a:extLst>
              </p:cNvPr>
              <p:cNvSpPr/>
              <p:nvPr/>
            </p:nvSpPr>
            <p:spPr>
              <a:xfrm>
                <a:off x="5688381" y="3557981"/>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a:extLst>
                <a:ext uri="{FF2B5EF4-FFF2-40B4-BE49-F238E27FC236}">
                  <a16:creationId xmlns:a16="http://schemas.microsoft.com/office/drawing/2014/main" id="{F0B4829D-CD64-261C-39BD-7111D651A8ED}"/>
                </a:ext>
              </a:extLst>
            </p:cNvPr>
            <p:cNvGrpSpPr/>
            <p:nvPr/>
          </p:nvGrpSpPr>
          <p:grpSpPr>
            <a:xfrm>
              <a:off x="6322014" y="1803"/>
              <a:ext cx="4071918" cy="3473385"/>
              <a:chOff x="5503156" y="2638698"/>
              <a:chExt cx="4071918" cy="3473385"/>
            </a:xfrm>
          </p:grpSpPr>
          <p:sp>
            <p:nvSpPr>
              <p:cNvPr id="23" name="Cube 22">
                <a:extLst>
                  <a:ext uri="{FF2B5EF4-FFF2-40B4-BE49-F238E27FC236}">
                    <a16:creationId xmlns:a16="http://schemas.microsoft.com/office/drawing/2014/main" id="{C4441965-E377-E59A-72D8-4CC0A37F7170}"/>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2E3AA11C-BC07-5C98-73DE-5D611A482995}"/>
                  </a:ext>
                </a:extLst>
              </p:cNvPr>
              <p:cNvGrpSpPr/>
              <p:nvPr/>
            </p:nvGrpSpPr>
            <p:grpSpPr>
              <a:xfrm>
                <a:off x="5716149" y="2638698"/>
                <a:ext cx="3858925" cy="3468024"/>
                <a:chOff x="6426925" y="2886892"/>
                <a:chExt cx="2971800" cy="2690948"/>
              </a:xfrm>
            </p:grpSpPr>
            <p:sp>
              <p:nvSpPr>
                <p:cNvPr id="26" name="Cube 25">
                  <a:extLst>
                    <a:ext uri="{FF2B5EF4-FFF2-40B4-BE49-F238E27FC236}">
                      <a16:creationId xmlns:a16="http://schemas.microsoft.com/office/drawing/2014/main" id="{B78EBD94-F85F-DA6E-889B-0DE61BA24A76}"/>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Connector 26">
                  <a:extLst>
                    <a:ext uri="{FF2B5EF4-FFF2-40B4-BE49-F238E27FC236}">
                      <a16:creationId xmlns:a16="http://schemas.microsoft.com/office/drawing/2014/main" id="{9FA9332D-4527-AFF9-76F7-2BCE13D14BB7}"/>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B7135C8-CB53-26A1-3EEB-FA4027BBFB52}"/>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77E6EE1-A3D3-014F-B3E1-21F567E96064}"/>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703D1EDC-2E5F-A1F5-E2B2-A4DEEB92922D}"/>
                  </a:ext>
                </a:extLst>
              </p:cNvPr>
              <p:cNvSpPr/>
              <p:nvPr/>
            </p:nvSpPr>
            <p:spPr>
              <a:xfrm>
                <a:off x="5714195" y="3512704"/>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p14="http://schemas.microsoft.com/office/powerpoint/2010/main">
          <mc:Choice Requires="p14">
            <p:contentPart p14:bwMode="auto" r:id="rId25">
              <p14:nvContentPartPr>
                <p14:cNvPr id="6" name="Ink 5">
                  <a:extLst>
                    <a:ext uri="{FF2B5EF4-FFF2-40B4-BE49-F238E27FC236}">
                      <a16:creationId xmlns:a16="http://schemas.microsoft.com/office/drawing/2014/main" id="{0D1AB4C9-2538-E591-C726-0A64E313D71F}"/>
                    </a:ext>
                  </a:extLst>
                </p14:cNvPr>
                <p14:cNvContentPartPr/>
                <p14:nvPr/>
              </p14:nvContentPartPr>
              <p14:xfrm>
                <a:off x="7020360" y="3870257"/>
                <a:ext cx="250200" cy="355680"/>
              </p14:xfrm>
            </p:contentPart>
          </mc:Choice>
          <mc:Fallback xmlns="">
            <p:pic>
              <p:nvPicPr>
                <p:cNvPr id="46" name="Ink 45">
                  <a:extLst>
                    <a:ext uri="{FF2B5EF4-FFF2-40B4-BE49-F238E27FC236}">
                      <a16:creationId xmlns:a16="http://schemas.microsoft.com/office/drawing/2014/main" id="{92637CAE-FBF8-CD66-79FC-EC2B45004F4A}"/>
                    </a:ext>
                  </a:extLst>
                </p:cNvPr>
                <p:cNvPicPr/>
                <p:nvPr/>
              </p:nvPicPr>
              <p:blipFill>
                <a:blip r:embed="rId26"/>
                <a:stretch>
                  <a:fillRect/>
                </a:stretch>
              </p:blipFill>
              <p:spPr>
                <a:xfrm>
                  <a:off x="7014240" y="3864137"/>
                  <a:ext cx="2624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7" name="Ink 6">
                  <a:extLst>
                    <a:ext uri="{FF2B5EF4-FFF2-40B4-BE49-F238E27FC236}">
                      <a16:creationId xmlns:a16="http://schemas.microsoft.com/office/drawing/2014/main" id="{0EDE86B9-0809-D48B-CB93-AECA5D698AA1}"/>
                    </a:ext>
                  </a:extLst>
                </p14:cNvPr>
                <p14:cNvContentPartPr/>
                <p14:nvPr/>
              </p14:nvContentPartPr>
              <p14:xfrm>
                <a:off x="6942600" y="1292657"/>
                <a:ext cx="818280" cy="345600"/>
              </p14:xfrm>
            </p:contentPart>
          </mc:Choice>
          <mc:Fallback xmlns="">
            <p:pic>
              <p:nvPicPr>
                <p:cNvPr id="47" name="Ink 46">
                  <a:extLst>
                    <a:ext uri="{FF2B5EF4-FFF2-40B4-BE49-F238E27FC236}">
                      <a16:creationId xmlns:a16="http://schemas.microsoft.com/office/drawing/2014/main" id="{C2893380-BC82-C55C-5AA9-407DF1E672D9}"/>
                    </a:ext>
                  </a:extLst>
                </p:cNvPr>
                <p:cNvPicPr/>
                <p:nvPr/>
              </p:nvPicPr>
              <p:blipFill>
                <a:blip r:embed="rId28"/>
                <a:stretch>
                  <a:fillRect/>
                </a:stretch>
              </p:blipFill>
              <p:spPr>
                <a:xfrm>
                  <a:off x="6936477" y="1286537"/>
                  <a:ext cx="830525"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8" name="Ink 7">
                  <a:extLst>
                    <a:ext uri="{FF2B5EF4-FFF2-40B4-BE49-F238E27FC236}">
                      <a16:creationId xmlns:a16="http://schemas.microsoft.com/office/drawing/2014/main" id="{FAEDB211-E10B-75C9-BAEF-677A99581887}"/>
                    </a:ext>
                  </a:extLst>
                </p14:cNvPr>
                <p14:cNvContentPartPr/>
                <p14:nvPr/>
              </p14:nvContentPartPr>
              <p14:xfrm>
                <a:off x="8686440" y="4539137"/>
                <a:ext cx="1231560" cy="465120"/>
              </p14:xfrm>
            </p:contentPart>
          </mc:Choice>
          <mc:Fallback xmlns="">
            <p:pic>
              <p:nvPicPr>
                <p:cNvPr id="48" name="Ink 47">
                  <a:extLst>
                    <a:ext uri="{FF2B5EF4-FFF2-40B4-BE49-F238E27FC236}">
                      <a16:creationId xmlns:a16="http://schemas.microsoft.com/office/drawing/2014/main" id="{FD03217D-96E6-41ED-3B74-8C74D2EB6949}"/>
                    </a:ext>
                  </a:extLst>
                </p:cNvPr>
                <p:cNvPicPr/>
                <p:nvPr/>
              </p:nvPicPr>
              <p:blipFill>
                <a:blip r:embed="rId30"/>
                <a:stretch>
                  <a:fillRect/>
                </a:stretch>
              </p:blipFill>
              <p:spPr>
                <a:xfrm>
                  <a:off x="8680320" y="4533017"/>
                  <a:ext cx="1243800" cy="477360"/>
                </a:xfrm>
                <a:prstGeom prst="rect">
                  <a:avLst/>
                </a:prstGeom>
              </p:spPr>
            </p:pic>
          </mc:Fallback>
        </mc:AlternateContent>
        <p:grpSp>
          <p:nvGrpSpPr>
            <p:cNvPr id="9" name="Group 8">
              <a:extLst>
                <a:ext uri="{FF2B5EF4-FFF2-40B4-BE49-F238E27FC236}">
                  <a16:creationId xmlns:a16="http://schemas.microsoft.com/office/drawing/2014/main" id="{9FE1B63A-8FDC-D623-700F-3DA6ED82F48D}"/>
                </a:ext>
              </a:extLst>
            </p:cNvPr>
            <p:cNvGrpSpPr/>
            <p:nvPr/>
          </p:nvGrpSpPr>
          <p:grpSpPr>
            <a:xfrm>
              <a:off x="9500118" y="2580891"/>
              <a:ext cx="3858925" cy="3468024"/>
              <a:chOff x="5716149" y="2638698"/>
              <a:chExt cx="3858925" cy="3468024"/>
            </a:xfrm>
          </p:grpSpPr>
          <p:grpSp>
            <p:nvGrpSpPr>
              <p:cNvPr id="17" name="Group 16">
                <a:extLst>
                  <a:ext uri="{FF2B5EF4-FFF2-40B4-BE49-F238E27FC236}">
                    <a16:creationId xmlns:a16="http://schemas.microsoft.com/office/drawing/2014/main" id="{1064783E-443F-35F6-BAB8-6B6AB09E3D7B}"/>
                  </a:ext>
                </a:extLst>
              </p:cNvPr>
              <p:cNvGrpSpPr/>
              <p:nvPr/>
            </p:nvGrpSpPr>
            <p:grpSpPr>
              <a:xfrm>
                <a:off x="5716149" y="2638698"/>
                <a:ext cx="3858925" cy="3468024"/>
                <a:chOff x="6426925" y="2886892"/>
                <a:chExt cx="2971800" cy="2690948"/>
              </a:xfrm>
            </p:grpSpPr>
            <p:sp>
              <p:nvSpPr>
                <p:cNvPr id="19" name="Cube 18">
                  <a:extLst>
                    <a:ext uri="{FF2B5EF4-FFF2-40B4-BE49-F238E27FC236}">
                      <a16:creationId xmlns:a16="http://schemas.microsoft.com/office/drawing/2014/main" id="{4DD28364-8A04-BDDD-516C-FED0C2CC28EA}"/>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8A926049-1DA1-48AA-84C7-F58FC316E522}"/>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97C103-0BA3-529B-1153-9930736CD795}"/>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E3D8CC1-47A5-DF22-87D5-E83E447EAE41}"/>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42D3F5C9-E716-1FEB-1B12-4553439CAEA5}"/>
                  </a:ext>
                </a:extLst>
              </p:cNvPr>
              <p:cNvSpPr/>
              <p:nvPr/>
            </p:nvSpPr>
            <p:spPr>
              <a:xfrm>
                <a:off x="5718717" y="3496620"/>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24E83E56-4642-A212-9AAB-53E17B062986}"/>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6509192" y="3155576"/>
              <a:ext cx="3100782" cy="2599379"/>
            </a:xfrm>
            <a:prstGeom prst="rect">
              <a:avLst/>
            </a:prstGeom>
          </p:spPr>
        </p:pic>
        <p:pic>
          <p:nvPicPr>
            <p:cNvPr id="12" name="Picture 11">
              <a:extLst>
                <a:ext uri="{FF2B5EF4-FFF2-40B4-BE49-F238E27FC236}">
                  <a16:creationId xmlns:a16="http://schemas.microsoft.com/office/drawing/2014/main" id="{9EC57A31-CEC2-13BC-714C-53ADE1282381}"/>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6781338" y="3525160"/>
              <a:ext cx="3100782" cy="2599379"/>
            </a:xfrm>
            <a:prstGeom prst="rect">
              <a:avLst/>
            </a:prstGeom>
          </p:spPr>
        </p:pic>
        <p:pic>
          <p:nvPicPr>
            <p:cNvPr id="13" name="Picture 12">
              <a:extLst>
                <a:ext uri="{FF2B5EF4-FFF2-40B4-BE49-F238E27FC236}">
                  <a16:creationId xmlns:a16="http://schemas.microsoft.com/office/drawing/2014/main" id="{464A2095-4C3B-1928-598B-5079B78F11B9}"/>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rot="2740220">
              <a:off x="6354510" y="634351"/>
              <a:ext cx="3100782" cy="2599379"/>
            </a:xfrm>
            <a:prstGeom prst="rect">
              <a:avLst/>
            </a:prstGeom>
          </p:spPr>
        </p:pic>
        <p:pic>
          <p:nvPicPr>
            <p:cNvPr id="14" name="Picture 13">
              <a:extLst>
                <a:ext uri="{FF2B5EF4-FFF2-40B4-BE49-F238E27FC236}">
                  <a16:creationId xmlns:a16="http://schemas.microsoft.com/office/drawing/2014/main" id="{790E6FE8-9B19-8972-098B-438BDD73DC5A}"/>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962231" y="222600"/>
              <a:ext cx="3100782" cy="2599379"/>
            </a:xfrm>
            <a:prstGeom prst="rect">
              <a:avLst/>
            </a:prstGeom>
          </p:spPr>
        </p:pic>
        <p:pic>
          <p:nvPicPr>
            <p:cNvPr id="15" name="Picture 14">
              <a:extLst>
                <a:ext uri="{FF2B5EF4-FFF2-40B4-BE49-F238E27FC236}">
                  <a16:creationId xmlns:a16="http://schemas.microsoft.com/office/drawing/2014/main" id="{D8D2B9C3-8F2D-4BB3-FCF5-4888BCBFB434}"/>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943921" y="3976274"/>
              <a:ext cx="3100782" cy="2599379"/>
            </a:xfrm>
            <a:prstGeom prst="rect">
              <a:avLst/>
            </a:prstGeom>
          </p:spPr>
        </p:pic>
        <p:pic>
          <p:nvPicPr>
            <p:cNvPr id="16" name="Picture 15">
              <a:extLst>
                <a:ext uri="{FF2B5EF4-FFF2-40B4-BE49-F238E27FC236}">
                  <a16:creationId xmlns:a16="http://schemas.microsoft.com/office/drawing/2014/main" id="{5EED884D-E982-EE1B-38B4-F4A8BCEC5FD9}"/>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rot="979296">
              <a:off x="9852062" y="3239447"/>
              <a:ext cx="3100782" cy="2599379"/>
            </a:xfrm>
            <a:prstGeom prst="rect">
              <a:avLst/>
            </a:prstGeom>
          </p:spPr>
        </p:pic>
      </p:grpSp>
      <p:pic>
        <p:nvPicPr>
          <p:cNvPr id="39" name="Picture 38">
            <a:extLst>
              <a:ext uri="{FF2B5EF4-FFF2-40B4-BE49-F238E27FC236}">
                <a16:creationId xmlns:a16="http://schemas.microsoft.com/office/drawing/2014/main" id="{88B8B0D8-2EE9-F4E8-09DE-99FD298B859F}"/>
              </a:ext>
            </a:extLst>
          </p:cNvPr>
          <p:cNvPicPr>
            <a:picLocks noChangeAspect="1"/>
          </p:cNvPicPr>
          <p:nvPr/>
        </p:nvPicPr>
        <p:blipFill>
          <a:blip r:embed="rId32"/>
          <a:stretch>
            <a:fillRect/>
          </a:stretch>
        </p:blipFill>
        <p:spPr>
          <a:xfrm>
            <a:off x="50496" y="72579"/>
            <a:ext cx="5902778" cy="2448512"/>
          </a:xfrm>
          <a:prstGeom prst="rect">
            <a:avLst/>
          </a:prstGeom>
        </p:spPr>
      </p:pic>
    </p:spTree>
    <p:extLst>
      <p:ext uri="{BB962C8B-B14F-4D97-AF65-F5344CB8AC3E}">
        <p14:creationId xmlns:p14="http://schemas.microsoft.com/office/powerpoint/2010/main" val="10732786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50" name="Ink 49">
                <a:extLst>
                  <a:ext uri="{FF2B5EF4-FFF2-40B4-BE49-F238E27FC236}">
                    <a16:creationId xmlns:a16="http://schemas.microsoft.com/office/drawing/2014/main" id="{603854E4-1CAB-F98A-3A6E-ADF1C0F80FB3}"/>
                  </a:ext>
                </a:extLst>
              </p14:cNvPr>
              <p14:cNvContentPartPr/>
              <p14:nvPr/>
            </p14:nvContentPartPr>
            <p14:xfrm>
              <a:off x="1001573" y="2716211"/>
              <a:ext cx="360" cy="360"/>
            </p14:xfrm>
          </p:contentPart>
        </mc:Choice>
        <mc:Fallback xmlns="">
          <p:pic>
            <p:nvPicPr>
              <p:cNvPr id="50" name="Ink 49">
                <a:extLst>
                  <a:ext uri="{FF2B5EF4-FFF2-40B4-BE49-F238E27FC236}">
                    <a16:creationId xmlns:a16="http://schemas.microsoft.com/office/drawing/2014/main" id="{603854E4-1CAB-F98A-3A6E-ADF1C0F80FB3}"/>
                  </a:ext>
                </a:extLst>
              </p:cNvPr>
              <p:cNvPicPr/>
              <p:nvPr/>
            </p:nvPicPr>
            <p:blipFill>
              <a:blip r:embed="rId11"/>
              <a:stretch>
                <a:fillRect/>
              </a:stretch>
            </p:blipFill>
            <p:spPr>
              <a:xfrm>
                <a:off x="995453" y="2710091"/>
                <a:ext cx="12600" cy="12600"/>
              </a:xfrm>
              <a:prstGeom prst="rect">
                <a:avLst/>
              </a:prstGeom>
            </p:spPr>
          </p:pic>
        </mc:Fallback>
      </mc:AlternateContent>
      <p:pic>
        <p:nvPicPr>
          <p:cNvPr id="3" name="Picture 2">
            <a:extLst>
              <a:ext uri="{FF2B5EF4-FFF2-40B4-BE49-F238E27FC236}">
                <a16:creationId xmlns:a16="http://schemas.microsoft.com/office/drawing/2014/main" id="{6B9E1F65-0814-340A-DC25-8D870BC27F75}"/>
              </a:ext>
            </a:extLst>
          </p:cNvPr>
          <p:cNvPicPr>
            <a:picLocks noChangeAspect="1"/>
          </p:cNvPicPr>
          <p:nvPr/>
        </p:nvPicPr>
        <p:blipFill rotWithShape="1">
          <a:blip r:embed="rId12"/>
          <a:srcRect b="15889"/>
          <a:stretch/>
        </p:blipFill>
        <p:spPr>
          <a:xfrm>
            <a:off x="113155" y="5756674"/>
            <a:ext cx="1780515" cy="1101326"/>
          </a:xfrm>
          <a:prstGeom prst="rect">
            <a:avLst/>
          </a:prstGeom>
        </p:spPr>
      </p:pic>
      <p:pic>
        <p:nvPicPr>
          <p:cNvPr id="10242" name="Picture 2" descr="Uniform ventilation across a multi-story commercial building – AirGreen  Climatisation &amp; Chauffage / Air Conditioning &amp; Heating">
            <a:extLst>
              <a:ext uri="{FF2B5EF4-FFF2-40B4-BE49-F238E27FC236}">
                <a16:creationId xmlns:a16="http://schemas.microsoft.com/office/drawing/2014/main" id="{58F69B78-D030-B81C-A444-529DC4F391D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6057" y="150152"/>
            <a:ext cx="5192566" cy="5192566"/>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0">
            <a:extLst>
              <a:ext uri="{FF2B5EF4-FFF2-40B4-BE49-F238E27FC236}">
                <a16:creationId xmlns:a16="http://schemas.microsoft.com/office/drawing/2014/main" id="{50DD4883-D693-EA5F-E015-535220071F9D}"/>
              </a:ext>
            </a:extLst>
          </p:cNvPr>
          <p:cNvGrpSpPr/>
          <p:nvPr/>
        </p:nvGrpSpPr>
        <p:grpSpPr>
          <a:xfrm>
            <a:off x="6158564" y="1803"/>
            <a:ext cx="7200479" cy="6573850"/>
            <a:chOff x="6158564" y="1803"/>
            <a:chExt cx="7200479" cy="6573850"/>
          </a:xfrm>
        </p:grpSpPr>
        <p:sp>
          <p:nvSpPr>
            <p:cNvPr id="42" name="Cube 41">
              <a:extLst>
                <a:ext uri="{FF2B5EF4-FFF2-40B4-BE49-F238E27FC236}">
                  <a16:creationId xmlns:a16="http://schemas.microsoft.com/office/drawing/2014/main" id="{D290258F-0B20-B719-BE05-6ED3229B125D}"/>
                </a:ext>
              </a:extLst>
            </p:cNvPr>
            <p:cNvSpPr/>
            <p:nvPr/>
          </p:nvSpPr>
          <p:spPr>
            <a:xfrm>
              <a:off x="6158564" y="1165338"/>
              <a:ext cx="212992" cy="2864244"/>
            </a:xfrm>
            <a:prstGeom prst="cube">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4" name="Group 43">
              <a:extLst>
                <a:ext uri="{FF2B5EF4-FFF2-40B4-BE49-F238E27FC236}">
                  <a16:creationId xmlns:a16="http://schemas.microsoft.com/office/drawing/2014/main" id="{2ED9BA92-C735-CC2C-046A-FCE88CA2D4FB}"/>
                </a:ext>
              </a:extLst>
            </p:cNvPr>
            <p:cNvGrpSpPr/>
            <p:nvPr/>
          </p:nvGrpSpPr>
          <p:grpSpPr>
            <a:xfrm>
              <a:off x="6320729" y="2580891"/>
              <a:ext cx="4071918" cy="3518662"/>
              <a:chOff x="5503156" y="2638698"/>
              <a:chExt cx="4071918" cy="3518662"/>
            </a:xfrm>
          </p:grpSpPr>
          <p:sp>
            <p:nvSpPr>
              <p:cNvPr id="10248" name="Cube 10247">
                <a:extLst>
                  <a:ext uri="{FF2B5EF4-FFF2-40B4-BE49-F238E27FC236}">
                    <a16:creationId xmlns:a16="http://schemas.microsoft.com/office/drawing/2014/main" id="{95FF7D06-9A56-0857-0002-1BD2F87B09EB}"/>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249" name="Group 10248">
                <a:extLst>
                  <a:ext uri="{FF2B5EF4-FFF2-40B4-BE49-F238E27FC236}">
                    <a16:creationId xmlns:a16="http://schemas.microsoft.com/office/drawing/2014/main" id="{BE0FE965-38C3-4EC6-548C-561CEB680F21}"/>
                  </a:ext>
                </a:extLst>
              </p:cNvPr>
              <p:cNvGrpSpPr/>
              <p:nvPr/>
            </p:nvGrpSpPr>
            <p:grpSpPr>
              <a:xfrm>
                <a:off x="5716149" y="2638698"/>
                <a:ext cx="3858925" cy="3468024"/>
                <a:chOff x="6426925" y="2886892"/>
                <a:chExt cx="2971800" cy="2690948"/>
              </a:xfrm>
            </p:grpSpPr>
            <p:sp>
              <p:nvSpPr>
                <p:cNvPr id="10253" name="Cube 10252">
                  <a:extLst>
                    <a:ext uri="{FF2B5EF4-FFF2-40B4-BE49-F238E27FC236}">
                      <a16:creationId xmlns:a16="http://schemas.microsoft.com/office/drawing/2014/main" id="{E70AABFF-1909-6882-0E08-DF118D7704A8}"/>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254" name="Straight Connector 10253">
                  <a:extLst>
                    <a:ext uri="{FF2B5EF4-FFF2-40B4-BE49-F238E27FC236}">
                      <a16:creationId xmlns:a16="http://schemas.microsoft.com/office/drawing/2014/main" id="{45808E8F-DF92-5238-3606-27B9383BE302}"/>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5" name="Straight Connector 10254">
                  <a:extLst>
                    <a:ext uri="{FF2B5EF4-FFF2-40B4-BE49-F238E27FC236}">
                      <a16:creationId xmlns:a16="http://schemas.microsoft.com/office/drawing/2014/main" id="{16957DA7-7818-FB42-A292-8EEB32F563AC}"/>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6" name="Straight Connector 10255">
                  <a:extLst>
                    <a:ext uri="{FF2B5EF4-FFF2-40B4-BE49-F238E27FC236}">
                      <a16:creationId xmlns:a16="http://schemas.microsoft.com/office/drawing/2014/main" id="{5DDB6777-6879-7A00-28B8-A1419C035B76}"/>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250" name="Picture 10249">
                <a:extLst>
                  <a:ext uri="{FF2B5EF4-FFF2-40B4-BE49-F238E27FC236}">
                    <a16:creationId xmlns:a16="http://schemas.microsoft.com/office/drawing/2014/main" id="{BEAB4B1C-F45D-C809-934C-0699D076285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510243" y="4729719"/>
                <a:ext cx="447205" cy="670806"/>
              </a:xfrm>
              <a:prstGeom prst="rect">
                <a:avLst/>
              </a:prstGeom>
            </p:spPr>
          </p:pic>
          <p:sp>
            <p:nvSpPr>
              <p:cNvPr id="10251" name="Cylinder 10250">
                <a:extLst>
                  <a:ext uri="{FF2B5EF4-FFF2-40B4-BE49-F238E27FC236}">
                    <a16:creationId xmlns:a16="http://schemas.microsoft.com/office/drawing/2014/main" id="{E91C0F4D-A21A-7DEE-D7EE-11131300BCF2}"/>
                  </a:ext>
                </a:extLst>
              </p:cNvPr>
              <p:cNvSpPr/>
              <p:nvPr/>
            </p:nvSpPr>
            <p:spPr>
              <a:xfrm rot="5400000">
                <a:off x="9264407" y="4746844"/>
                <a:ext cx="319480" cy="280070"/>
              </a:xfrm>
              <a:prstGeom prst="can">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52" name="Rectangle 10251">
                <a:extLst>
                  <a:ext uri="{FF2B5EF4-FFF2-40B4-BE49-F238E27FC236}">
                    <a16:creationId xmlns:a16="http://schemas.microsoft.com/office/drawing/2014/main" id="{E0692BFF-DCDA-AF79-BAC6-8142AC7EE05A}"/>
                  </a:ext>
                </a:extLst>
              </p:cNvPr>
              <p:cNvSpPr/>
              <p:nvPr/>
            </p:nvSpPr>
            <p:spPr>
              <a:xfrm>
                <a:off x="5688381" y="3557981"/>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5" name="Group 44">
              <a:extLst>
                <a:ext uri="{FF2B5EF4-FFF2-40B4-BE49-F238E27FC236}">
                  <a16:creationId xmlns:a16="http://schemas.microsoft.com/office/drawing/2014/main" id="{E65B6ED0-F8A3-625A-C057-05FC2D99059B}"/>
                </a:ext>
              </a:extLst>
            </p:cNvPr>
            <p:cNvGrpSpPr/>
            <p:nvPr/>
          </p:nvGrpSpPr>
          <p:grpSpPr>
            <a:xfrm>
              <a:off x="6322014" y="1803"/>
              <a:ext cx="4071918" cy="3473385"/>
              <a:chOff x="5503156" y="2638698"/>
              <a:chExt cx="4071918" cy="3473385"/>
            </a:xfrm>
          </p:grpSpPr>
          <p:sp>
            <p:nvSpPr>
              <p:cNvPr id="10240" name="Cube 10239">
                <a:extLst>
                  <a:ext uri="{FF2B5EF4-FFF2-40B4-BE49-F238E27FC236}">
                    <a16:creationId xmlns:a16="http://schemas.microsoft.com/office/drawing/2014/main" id="{41CAE651-9BCF-23E6-C79F-5F29FB0DFD16}"/>
                  </a:ext>
                </a:extLst>
              </p:cNvPr>
              <p:cNvSpPr/>
              <p:nvPr/>
            </p:nvSpPr>
            <p:spPr>
              <a:xfrm>
                <a:off x="5503156" y="3802233"/>
                <a:ext cx="644474" cy="285156"/>
              </a:xfrm>
              <a:prstGeom prst="cube">
                <a:avLst/>
              </a:prstGeom>
              <a:solidFill>
                <a:srgbClr val="A5A5A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241" name="Group 10240">
                <a:extLst>
                  <a:ext uri="{FF2B5EF4-FFF2-40B4-BE49-F238E27FC236}">
                    <a16:creationId xmlns:a16="http://schemas.microsoft.com/office/drawing/2014/main" id="{7D33F586-30F5-9152-CCDF-76E9EC4F0350}"/>
                  </a:ext>
                </a:extLst>
              </p:cNvPr>
              <p:cNvGrpSpPr/>
              <p:nvPr/>
            </p:nvGrpSpPr>
            <p:grpSpPr>
              <a:xfrm>
                <a:off x="5716149" y="2638698"/>
                <a:ext cx="3858925" cy="3468024"/>
                <a:chOff x="6426925" y="2886892"/>
                <a:chExt cx="2971800" cy="2690948"/>
              </a:xfrm>
            </p:grpSpPr>
            <p:sp>
              <p:nvSpPr>
                <p:cNvPr id="10244" name="Cube 10243">
                  <a:extLst>
                    <a:ext uri="{FF2B5EF4-FFF2-40B4-BE49-F238E27FC236}">
                      <a16:creationId xmlns:a16="http://schemas.microsoft.com/office/drawing/2014/main" id="{610BC487-4853-2C87-D67A-37998C740CB8}"/>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245" name="Straight Connector 10244">
                  <a:extLst>
                    <a:ext uri="{FF2B5EF4-FFF2-40B4-BE49-F238E27FC236}">
                      <a16:creationId xmlns:a16="http://schemas.microsoft.com/office/drawing/2014/main" id="{7E8FF7F2-8F8C-5867-69E8-515C6F462ECA}"/>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6" name="Straight Connector 10245">
                  <a:extLst>
                    <a:ext uri="{FF2B5EF4-FFF2-40B4-BE49-F238E27FC236}">
                      <a16:creationId xmlns:a16="http://schemas.microsoft.com/office/drawing/2014/main" id="{F336A227-7A72-6DA7-F64F-DA9197207F0E}"/>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7" name="Straight Connector 10246">
                  <a:extLst>
                    <a:ext uri="{FF2B5EF4-FFF2-40B4-BE49-F238E27FC236}">
                      <a16:creationId xmlns:a16="http://schemas.microsoft.com/office/drawing/2014/main" id="{148865FB-1356-5861-EB0B-C7FB56DA53EA}"/>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43" name="Rectangle 10242">
                <a:extLst>
                  <a:ext uri="{FF2B5EF4-FFF2-40B4-BE49-F238E27FC236}">
                    <a16:creationId xmlns:a16="http://schemas.microsoft.com/office/drawing/2014/main" id="{C58D855A-556C-9D94-27DA-F60D80343666}"/>
                  </a:ext>
                </a:extLst>
              </p:cNvPr>
              <p:cNvSpPr/>
              <p:nvPr/>
            </p:nvSpPr>
            <p:spPr>
              <a:xfrm>
                <a:off x="5714195" y="3512704"/>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p14="http://schemas.microsoft.com/office/powerpoint/2010/main">
          <mc:Choice Requires="p14">
            <p:contentPart p14:bwMode="auto" r:id="rId15">
              <p14:nvContentPartPr>
                <p14:cNvPr id="46" name="Ink 45">
                  <a:extLst>
                    <a:ext uri="{FF2B5EF4-FFF2-40B4-BE49-F238E27FC236}">
                      <a16:creationId xmlns:a16="http://schemas.microsoft.com/office/drawing/2014/main" id="{92637CAE-FBF8-CD66-79FC-EC2B45004F4A}"/>
                    </a:ext>
                  </a:extLst>
                </p14:cNvPr>
                <p14:cNvContentPartPr/>
                <p14:nvPr/>
              </p14:nvContentPartPr>
              <p14:xfrm>
                <a:off x="7020360" y="3870257"/>
                <a:ext cx="250200" cy="355680"/>
              </p14:xfrm>
            </p:contentPart>
          </mc:Choice>
          <mc:Fallback xmlns="">
            <p:pic>
              <p:nvPicPr>
                <p:cNvPr id="46" name="Ink 45">
                  <a:extLst>
                    <a:ext uri="{FF2B5EF4-FFF2-40B4-BE49-F238E27FC236}">
                      <a16:creationId xmlns:a16="http://schemas.microsoft.com/office/drawing/2014/main" id="{92637CAE-FBF8-CD66-79FC-EC2B45004F4A}"/>
                    </a:ext>
                  </a:extLst>
                </p:cNvPr>
                <p:cNvPicPr/>
                <p:nvPr/>
              </p:nvPicPr>
              <p:blipFill>
                <a:blip r:embed="rId16"/>
                <a:stretch>
                  <a:fillRect/>
                </a:stretch>
              </p:blipFill>
              <p:spPr>
                <a:xfrm>
                  <a:off x="7014240" y="3864137"/>
                  <a:ext cx="2624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7" name="Ink 46">
                  <a:extLst>
                    <a:ext uri="{FF2B5EF4-FFF2-40B4-BE49-F238E27FC236}">
                      <a16:creationId xmlns:a16="http://schemas.microsoft.com/office/drawing/2014/main" id="{C2893380-BC82-C55C-5AA9-407DF1E672D9}"/>
                    </a:ext>
                  </a:extLst>
                </p14:cNvPr>
                <p14:cNvContentPartPr/>
                <p14:nvPr/>
              </p14:nvContentPartPr>
              <p14:xfrm>
                <a:off x="6942600" y="1292657"/>
                <a:ext cx="818280" cy="345600"/>
              </p14:xfrm>
            </p:contentPart>
          </mc:Choice>
          <mc:Fallback xmlns="">
            <p:pic>
              <p:nvPicPr>
                <p:cNvPr id="47" name="Ink 46">
                  <a:extLst>
                    <a:ext uri="{FF2B5EF4-FFF2-40B4-BE49-F238E27FC236}">
                      <a16:creationId xmlns:a16="http://schemas.microsoft.com/office/drawing/2014/main" id="{C2893380-BC82-C55C-5AA9-407DF1E672D9}"/>
                    </a:ext>
                  </a:extLst>
                </p:cNvPr>
                <p:cNvPicPr/>
                <p:nvPr/>
              </p:nvPicPr>
              <p:blipFill>
                <a:blip r:embed="rId18"/>
                <a:stretch>
                  <a:fillRect/>
                </a:stretch>
              </p:blipFill>
              <p:spPr>
                <a:xfrm>
                  <a:off x="6936477" y="1286537"/>
                  <a:ext cx="830525"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8" name="Ink 47">
                  <a:extLst>
                    <a:ext uri="{FF2B5EF4-FFF2-40B4-BE49-F238E27FC236}">
                      <a16:creationId xmlns:a16="http://schemas.microsoft.com/office/drawing/2014/main" id="{FD03217D-96E6-41ED-3B74-8C74D2EB6949}"/>
                    </a:ext>
                  </a:extLst>
                </p14:cNvPr>
                <p14:cNvContentPartPr/>
                <p14:nvPr/>
              </p14:nvContentPartPr>
              <p14:xfrm>
                <a:off x="8686440" y="4539137"/>
                <a:ext cx="1231560" cy="465120"/>
              </p14:xfrm>
            </p:contentPart>
          </mc:Choice>
          <mc:Fallback xmlns="">
            <p:pic>
              <p:nvPicPr>
                <p:cNvPr id="48" name="Ink 47">
                  <a:extLst>
                    <a:ext uri="{FF2B5EF4-FFF2-40B4-BE49-F238E27FC236}">
                      <a16:creationId xmlns:a16="http://schemas.microsoft.com/office/drawing/2014/main" id="{FD03217D-96E6-41ED-3B74-8C74D2EB6949}"/>
                    </a:ext>
                  </a:extLst>
                </p:cNvPr>
                <p:cNvPicPr/>
                <p:nvPr/>
              </p:nvPicPr>
              <p:blipFill>
                <a:blip r:embed="rId20"/>
                <a:stretch>
                  <a:fillRect/>
                </a:stretch>
              </p:blipFill>
              <p:spPr>
                <a:xfrm>
                  <a:off x="8680320" y="4533017"/>
                  <a:ext cx="1243800" cy="477360"/>
                </a:xfrm>
                <a:prstGeom prst="rect">
                  <a:avLst/>
                </a:prstGeom>
              </p:spPr>
            </p:pic>
          </mc:Fallback>
        </mc:AlternateContent>
        <p:grpSp>
          <p:nvGrpSpPr>
            <p:cNvPr id="49" name="Group 48">
              <a:extLst>
                <a:ext uri="{FF2B5EF4-FFF2-40B4-BE49-F238E27FC236}">
                  <a16:creationId xmlns:a16="http://schemas.microsoft.com/office/drawing/2014/main" id="{EB717574-2B28-048B-2B44-EEE391C173F3}"/>
                </a:ext>
              </a:extLst>
            </p:cNvPr>
            <p:cNvGrpSpPr/>
            <p:nvPr/>
          </p:nvGrpSpPr>
          <p:grpSpPr>
            <a:xfrm>
              <a:off x="9500118" y="2580891"/>
              <a:ext cx="3858925" cy="3468024"/>
              <a:chOff x="5716149" y="2638698"/>
              <a:chExt cx="3858925" cy="3468024"/>
            </a:xfrm>
          </p:grpSpPr>
          <p:grpSp>
            <p:nvGrpSpPr>
              <p:cNvPr id="58" name="Group 57">
                <a:extLst>
                  <a:ext uri="{FF2B5EF4-FFF2-40B4-BE49-F238E27FC236}">
                    <a16:creationId xmlns:a16="http://schemas.microsoft.com/office/drawing/2014/main" id="{E1A058B5-C712-1595-A087-31CE2D30F572}"/>
                  </a:ext>
                </a:extLst>
              </p:cNvPr>
              <p:cNvGrpSpPr/>
              <p:nvPr/>
            </p:nvGrpSpPr>
            <p:grpSpPr>
              <a:xfrm>
                <a:off x="5716149" y="2638698"/>
                <a:ext cx="3858925" cy="3468024"/>
                <a:chOff x="6426925" y="2886892"/>
                <a:chExt cx="2971800" cy="2690948"/>
              </a:xfrm>
            </p:grpSpPr>
            <p:sp>
              <p:nvSpPr>
                <p:cNvPr id="60" name="Cube 59">
                  <a:extLst>
                    <a:ext uri="{FF2B5EF4-FFF2-40B4-BE49-F238E27FC236}">
                      <a16:creationId xmlns:a16="http://schemas.microsoft.com/office/drawing/2014/main" id="{055210E7-5761-D9BF-A871-86156BDA5D74}"/>
                    </a:ext>
                  </a:extLst>
                </p:cNvPr>
                <p:cNvSpPr/>
                <p:nvPr/>
              </p:nvSpPr>
              <p:spPr>
                <a:xfrm>
                  <a:off x="6426925" y="2886892"/>
                  <a:ext cx="2971800" cy="2690948"/>
                </a:xfrm>
                <a:prstGeom prst="cub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1" name="Straight Connector 60">
                  <a:extLst>
                    <a:ext uri="{FF2B5EF4-FFF2-40B4-BE49-F238E27FC236}">
                      <a16:creationId xmlns:a16="http://schemas.microsoft.com/office/drawing/2014/main" id="{86CF7C70-4974-B18E-9D8A-D9C1ACF50AA1}"/>
                    </a:ext>
                  </a:extLst>
                </p:cNvPr>
                <p:cNvCxnSpPr>
                  <a:cxnSpLocks/>
                </p:cNvCxnSpPr>
                <p:nvPr/>
              </p:nvCxnSpPr>
              <p:spPr>
                <a:xfrm>
                  <a:off x="7119257" y="2886892"/>
                  <a:ext cx="0" cy="20508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E5E259C-7B41-0D47-38E4-39EE39173068}"/>
                    </a:ext>
                  </a:extLst>
                </p:cNvPr>
                <p:cNvCxnSpPr>
                  <a:cxnSpLocks/>
                </p:cNvCxnSpPr>
                <p:nvPr/>
              </p:nvCxnSpPr>
              <p:spPr>
                <a:xfrm flipV="1">
                  <a:off x="6426925" y="4950823"/>
                  <a:ext cx="692331" cy="627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3683D55-DBE6-EA51-1AB7-2719B12E326E}"/>
                    </a:ext>
                  </a:extLst>
                </p:cNvPr>
                <p:cNvCxnSpPr/>
                <p:nvPr/>
              </p:nvCxnSpPr>
              <p:spPr>
                <a:xfrm flipV="1">
                  <a:off x="7119257" y="4911634"/>
                  <a:ext cx="2279468" cy="522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5D70AAB8-2033-0932-FF42-5A7EE4231436}"/>
                  </a:ext>
                </a:extLst>
              </p:cNvPr>
              <p:cNvSpPr/>
              <p:nvPr/>
            </p:nvSpPr>
            <p:spPr>
              <a:xfrm>
                <a:off x="5718717" y="3496620"/>
                <a:ext cx="2963828" cy="2599379"/>
              </a:xfrm>
              <a:prstGeom prst="rect">
                <a:avLst/>
              </a:prstGeom>
              <a:solidFill>
                <a:srgbClr val="A5A5A5">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2" name="Picture 51">
              <a:extLst>
                <a:ext uri="{FF2B5EF4-FFF2-40B4-BE49-F238E27FC236}">
                  <a16:creationId xmlns:a16="http://schemas.microsoft.com/office/drawing/2014/main" id="{911CA831-5CF5-BEC3-14FB-257B1BB29F4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09192" y="3155576"/>
              <a:ext cx="3100782" cy="2599379"/>
            </a:xfrm>
            <a:prstGeom prst="rect">
              <a:avLst/>
            </a:prstGeom>
          </p:spPr>
        </p:pic>
        <p:pic>
          <p:nvPicPr>
            <p:cNvPr id="53" name="Picture 52">
              <a:extLst>
                <a:ext uri="{FF2B5EF4-FFF2-40B4-BE49-F238E27FC236}">
                  <a16:creationId xmlns:a16="http://schemas.microsoft.com/office/drawing/2014/main" id="{C0857FE8-53C7-1B16-1CE1-C9BCDD2BCDE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781338" y="3525160"/>
              <a:ext cx="3100782" cy="2599379"/>
            </a:xfrm>
            <a:prstGeom prst="rect">
              <a:avLst/>
            </a:prstGeom>
          </p:spPr>
        </p:pic>
        <p:pic>
          <p:nvPicPr>
            <p:cNvPr id="54" name="Picture 53">
              <a:extLst>
                <a:ext uri="{FF2B5EF4-FFF2-40B4-BE49-F238E27FC236}">
                  <a16:creationId xmlns:a16="http://schemas.microsoft.com/office/drawing/2014/main" id="{0029EB61-6ED4-732D-3922-DA0E816321FE}"/>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2740220">
              <a:off x="6354510" y="634351"/>
              <a:ext cx="3100782" cy="2599379"/>
            </a:xfrm>
            <a:prstGeom prst="rect">
              <a:avLst/>
            </a:prstGeom>
          </p:spPr>
        </p:pic>
        <p:pic>
          <p:nvPicPr>
            <p:cNvPr id="55" name="Picture 54">
              <a:extLst>
                <a:ext uri="{FF2B5EF4-FFF2-40B4-BE49-F238E27FC236}">
                  <a16:creationId xmlns:a16="http://schemas.microsoft.com/office/drawing/2014/main" id="{19C63470-CA92-3537-0736-6A3E1D7244E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962231" y="222600"/>
              <a:ext cx="3100782" cy="2599379"/>
            </a:xfrm>
            <a:prstGeom prst="rect">
              <a:avLst/>
            </a:prstGeom>
          </p:spPr>
        </p:pic>
        <p:pic>
          <p:nvPicPr>
            <p:cNvPr id="56" name="Picture 55">
              <a:extLst>
                <a:ext uri="{FF2B5EF4-FFF2-40B4-BE49-F238E27FC236}">
                  <a16:creationId xmlns:a16="http://schemas.microsoft.com/office/drawing/2014/main" id="{070AF235-956B-67F4-DFDA-D29AE75F6ECD}"/>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943921" y="3976274"/>
              <a:ext cx="3100782" cy="2599379"/>
            </a:xfrm>
            <a:prstGeom prst="rect">
              <a:avLst/>
            </a:prstGeom>
          </p:spPr>
        </p:pic>
        <p:pic>
          <p:nvPicPr>
            <p:cNvPr id="57" name="Picture 56">
              <a:extLst>
                <a:ext uri="{FF2B5EF4-FFF2-40B4-BE49-F238E27FC236}">
                  <a16:creationId xmlns:a16="http://schemas.microsoft.com/office/drawing/2014/main" id="{90B9F9D5-34D4-2C60-A2AE-C0DDE930B659}"/>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979296">
              <a:off x="9852062" y="3239447"/>
              <a:ext cx="3100782" cy="2599379"/>
            </a:xfrm>
            <a:prstGeom prst="rect">
              <a:avLst/>
            </a:prstGeom>
          </p:spPr>
        </p:pic>
      </p:grpSp>
      <p:pic>
        <p:nvPicPr>
          <p:cNvPr id="10257" name="Picture 4" descr="54,300+ Pipes Wall Stock Photos, Pictures &amp; Royalty-Free Images - iStock |  Water pipes wall, Plumbing pipes wall, Copper pipes wall">
            <a:extLst>
              <a:ext uri="{FF2B5EF4-FFF2-40B4-BE49-F238E27FC236}">
                <a16:creationId xmlns:a16="http://schemas.microsoft.com/office/drawing/2014/main" id="{E6C7AB05-2ECF-BCE9-C466-39BF06BF0948}"/>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54327" y="4455265"/>
            <a:ext cx="1745817" cy="13093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9A5256-0644-8EF1-930A-366CE885F180}"/>
              </a:ext>
            </a:extLst>
          </p:cNvPr>
          <p:cNvSpPr txBox="1"/>
          <p:nvPr/>
        </p:nvSpPr>
        <p:spPr>
          <a:xfrm>
            <a:off x="6540120" y="6323457"/>
            <a:ext cx="6139708" cy="369332"/>
          </a:xfrm>
          <a:prstGeom prst="rect">
            <a:avLst/>
          </a:prstGeom>
          <a:noFill/>
        </p:spPr>
        <p:txBody>
          <a:bodyPr wrap="square" rtlCol="0">
            <a:spAutoFit/>
          </a:bodyPr>
          <a:lstStyle/>
          <a:p>
            <a:r>
              <a:rPr lang="en-GB" dirty="0"/>
              <a:t>HVAC systems, Plastic pipes, metal pipes, cables etc..</a:t>
            </a:r>
          </a:p>
        </p:txBody>
      </p:sp>
      <p:sp>
        <p:nvSpPr>
          <p:cNvPr id="5" name="TextBox 4">
            <a:extLst>
              <a:ext uri="{FF2B5EF4-FFF2-40B4-BE49-F238E27FC236}">
                <a16:creationId xmlns:a16="http://schemas.microsoft.com/office/drawing/2014/main" id="{B0A43700-9EAA-4AAB-E9A9-73DEEE57B064}"/>
              </a:ext>
            </a:extLst>
          </p:cNvPr>
          <p:cNvSpPr txBox="1"/>
          <p:nvPr/>
        </p:nvSpPr>
        <p:spPr>
          <a:xfrm>
            <a:off x="2154653" y="5650381"/>
            <a:ext cx="4373954"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err="1"/>
              <a:t>Sistemas</a:t>
            </a:r>
            <a:r>
              <a:rPr lang="en-GB" dirty="0"/>
              <a:t> de HVAC</a:t>
            </a:r>
          </a:p>
          <a:p>
            <a:r>
              <a:rPr lang="en-GB" dirty="0" err="1"/>
              <a:t>Tuberías</a:t>
            </a:r>
            <a:r>
              <a:rPr lang="en-GB" dirty="0"/>
              <a:t> de </a:t>
            </a:r>
            <a:r>
              <a:rPr lang="en-GB" dirty="0" err="1"/>
              <a:t>plástico</a:t>
            </a:r>
            <a:r>
              <a:rPr lang="en-GB" dirty="0"/>
              <a:t>, </a:t>
            </a:r>
            <a:r>
              <a:rPr lang="en-GB" dirty="0" err="1"/>
              <a:t>tuberías</a:t>
            </a:r>
            <a:r>
              <a:rPr lang="en-GB" dirty="0"/>
              <a:t> de metal, cables, etc.</a:t>
            </a:r>
          </a:p>
        </p:txBody>
      </p:sp>
    </p:spTree>
    <p:extLst>
      <p:ext uri="{BB962C8B-B14F-4D97-AF65-F5344CB8AC3E}">
        <p14:creationId xmlns:p14="http://schemas.microsoft.com/office/powerpoint/2010/main" val="1437269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B2BB3720-CE22-292B-206B-363E9A437DD0}"/>
              </a:ext>
            </a:extLst>
          </p:cNvPr>
          <p:cNvPicPr>
            <a:picLocks noChangeAspect="1"/>
          </p:cNvPicPr>
          <p:nvPr>
            <a:videoFile r:link="rId1"/>
            <p:extLst>
              <p:ext uri="{DAA4B4D4-6D71-4841-9C94-3DE7FCFB9230}">
                <p14:media xmlns:p14="http://schemas.microsoft.com/office/powerpoint/2010/main" r:embed="rId2">
                  <p14:trim st="3651" end="277.9"/>
                </p14:media>
              </p:ext>
            </p:extLst>
          </p:nvPr>
        </p:nvPicPr>
        <p:blipFill rotWithShape="1">
          <a:blip r:embed="rId4"/>
          <a:srcRect l="33722" r="33617"/>
          <a:stretch/>
        </p:blipFill>
        <p:spPr>
          <a:xfrm>
            <a:off x="3871228" y="110817"/>
            <a:ext cx="3709442" cy="6457606"/>
          </a:xfrm>
          <a:prstGeom prst="rect">
            <a:avLst/>
          </a:prstGeom>
        </p:spPr>
      </p:pic>
    </p:spTree>
    <p:extLst>
      <p:ext uri="{BB962C8B-B14F-4D97-AF65-F5344CB8AC3E}">
        <p14:creationId xmlns:p14="http://schemas.microsoft.com/office/powerpoint/2010/main" val="10051556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CAFDEF-EFB8-F707-E39C-1C9D9E058F7C}"/>
              </a:ext>
            </a:extLst>
          </p:cNvPr>
          <p:cNvSpPr>
            <a:spLocks noGrp="1"/>
          </p:cNvSpPr>
          <p:nvPr>
            <p:ph type="title"/>
          </p:nvPr>
        </p:nvSpPr>
        <p:spPr>
          <a:xfrm>
            <a:off x="1659169" y="2073418"/>
            <a:ext cx="9816454" cy="3221968"/>
          </a:xfrm>
        </p:spPr>
        <p:txBody>
          <a:bodyPr>
            <a:normAutofit/>
          </a:bodyPr>
          <a:lstStyle/>
          <a:p>
            <a:pPr algn="ctr"/>
            <a:r>
              <a:rPr lang="en-GB" sz="5000" dirty="0"/>
              <a:t>Resolver </a:t>
            </a:r>
            <a:r>
              <a:rPr lang="en-GB" sz="5000" dirty="0" err="1"/>
              <a:t>el</a:t>
            </a:r>
            <a:r>
              <a:rPr lang="en-GB" sz="5000" dirty="0"/>
              <a:t> </a:t>
            </a:r>
            <a:r>
              <a:rPr lang="en-GB" sz="5000" dirty="0" err="1"/>
              <a:t>problema</a:t>
            </a:r>
            <a:br>
              <a:rPr lang="en-GB" sz="5000" dirty="0"/>
            </a:br>
            <a:br>
              <a:rPr lang="en-GB" sz="5000" dirty="0"/>
            </a:br>
            <a:r>
              <a:rPr lang="en-GB" sz="5000" dirty="0"/>
              <a:t>Solving the problem</a:t>
            </a:r>
            <a:br>
              <a:rPr lang="en-GB" dirty="0"/>
            </a:br>
            <a:endParaRPr lang="en-GB" dirty="0"/>
          </a:p>
        </p:txBody>
      </p:sp>
    </p:spTree>
    <p:extLst>
      <p:ext uri="{BB962C8B-B14F-4D97-AF65-F5344CB8AC3E}">
        <p14:creationId xmlns:p14="http://schemas.microsoft.com/office/powerpoint/2010/main" val="162801354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3" name="Title 1">
            <a:extLst>
              <a:ext uri="{FF2B5EF4-FFF2-40B4-BE49-F238E27FC236}">
                <a16:creationId xmlns:a16="http://schemas.microsoft.com/office/drawing/2014/main" id="{3A5D6E2D-5DA5-D452-F6B3-9A22A1888C78}"/>
              </a:ext>
            </a:extLst>
          </p:cNvPr>
          <p:cNvSpPr txBox="1">
            <a:spLocks/>
          </p:cNvSpPr>
          <p:nvPr/>
        </p:nvSpPr>
        <p:spPr>
          <a:xfrm>
            <a:off x="1001762" y="0"/>
            <a:ext cx="107631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Un incendio en un edificio con protección activa, CON protección pasiva.</a:t>
            </a:r>
            <a:endParaRPr lang="en-GB" dirty="0"/>
          </a:p>
        </p:txBody>
      </p:sp>
      <p:sp>
        <p:nvSpPr>
          <p:cNvPr id="2" name="TextBox 1">
            <a:extLst>
              <a:ext uri="{FF2B5EF4-FFF2-40B4-BE49-F238E27FC236}">
                <a16:creationId xmlns:a16="http://schemas.microsoft.com/office/drawing/2014/main" id="{BE99ED36-E21A-F0C9-1A43-806B00DD8F38}"/>
              </a:ext>
            </a:extLst>
          </p:cNvPr>
          <p:cNvSpPr txBox="1"/>
          <p:nvPr/>
        </p:nvSpPr>
        <p:spPr>
          <a:xfrm>
            <a:off x="6547980" y="1325563"/>
            <a:ext cx="5359230" cy="1173463"/>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DengXian" panose="02010600030101010101" pitchFamily="2" charset="-122"/>
                <a:cs typeface="Arial" panose="020B0604020202020204" pitchFamily="34" charset="0"/>
              </a:rPr>
              <a:t>Ignition (0-5 min):  </a:t>
            </a:r>
          </a:p>
          <a:p>
            <a:pPr>
              <a:lnSpc>
                <a:spcPct val="107000"/>
              </a:lnSpc>
              <a:spcAft>
                <a:spcPts val="800"/>
              </a:spcAft>
            </a:pPr>
            <a:r>
              <a:rPr lang="en-GB" sz="1800" kern="100" dirty="0">
                <a:effectLst/>
                <a:latin typeface="Calibri" panose="020F0502020204030204" pitchFamily="34" charset="0"/>
                <a:ea typeface="DengXian" panose="02010600030101010101" pitchFamily="2" charset="-122"/>
                <a:cs typeface="Arial" panose="020B0604020202020204" pitchFamily="34" charset="0"/>
              </a:rPr>
              <a:t>Flame sparks and a small fire starts </a:t>
            </a:r>
          </a:p>
          <a:p>
            <a:pPr>
              <a:lnSpc>
                <a:spcPct val="107000"/>
              </a:lnSpc>
              <a:spcAft>
                <a:spcPts val="800"/>
              </a:spcAft>
            </a:pP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4" name="TextBox 3">
            <a:extLst>
              <a:ext uri="{FF2B5EF4-FFF2-40B4-BE49-F238E27FC236}">
                <a16:creationId xmlns:a16="http://schemas.microsoft.com/office/drawing/2014/main" id="{EC71D4D3-13F1-9B2C-E05A-26106185A533}"/>
              </a:ext>
            </a:extLst>
          </p:cNvPr>
          <p:cNvSpPr txBox="1"/>
          <p:nvPr/>
        </p:nvSpPr>
        <p:spPr>
          <a:xfrm>
            <a:off x="1062380" y="1325563"/>
            <a:ext cx="5846692" cy="1200329"/>
          </a:xfrm>
          <a:prstGeom prst="rect">
            <a:avLst/>
          </a:prstGeom>
          <a:noFill/>
        </p:spPr>
        <p:txBody>
          <a:bodyPr wrap="square">
            <a:spAutoFit/>
          </a:bodyPr>
          <a:lstStyle/>
          <a:p>
            <a:r>
              <a:rPr lang="en-GB" b="1" dirty="0" err="1"/>
              <a:t>Encendido</a:t>
            </a:r>
            <a:r>
              <a:rPr lang="en-GB" b="1" dirty="0"/>
              <a:t> (0-5 min)</a:t>
            </a:r>
          </a:p>
          <a:p>
            <a:endParaRPr lang="en-GB" dirty="0"/>
          </a:p>
          <a:p>
            <a:r>
              <a:rPr lang="en-GB" dirty="0"/>
              <a:t>Un </a:t>
            </a:r>
            <a:r>
              <a:rPr lang="en-GB" dirty="0" err="1"/>
              <a:t>pequeño</a:t>
            </a:r>
            <a:r>
              <a:rPr lang="en-GB" dirty="0"/>
              <a:t> </a:t>
            </a:r>
            <a:r>
              <a:rPr lang="en-GB" dirty="0" err="1"/>
              <a:t>incendio</a:t>
            </a:r>
            <a:r>
              <a:rPr lang="en-GB" dirty="0"/>
              <a:t> </a:t>
            </a:r>
            <a:r>
              <a:rPr lang="en-GB" dirty="0" err="1"/>
              <a:t>en</a:t>
            </a:r>
            <a:r>
              <a:rPr lang="en-GB" dirty="0"/>
              <a:t> </a:t>
            </a:r>
            <a:r>
              <a:rPr lang="en-GB" dirty="0" err="1"/>
              <a:t>una</a:t>
            </a:r>
            <a:r>
              <a:rPr lang="en-GB" dirty="0"/>
              <a:t> </a:t>
            </a:r>
            <a:r>
              <a:rPr lang="en-GB" dirty="0" err="1"/>
              <a:t>habitación</a:t>
            </a:r>
            <a:r>
              <a:rPr lang="en-GB" dirty="0"/>
              <a:t> </a:t>
            </a:r>
            <a:r>
              <a:rPr lang="en-GB" dirty="0" err="1"/>
              <a:t>comienza</a:t>
            </a:r>
            <a:r>
              <a:rPr lang="en-GB" dirty="0"/>
              <a:t>.</a:t>
            </a:r>
          </a:p>
          <a:p>
            <a:endParaRPr lang="en-GB" dirty="0"/>
          </a:p>
        </p:txBody>
      </p:sp>
      <p:pic>
        <p:nvPicPr>
          <p:cNvPr id="8" name="Picture 7">
            <a:extLst>
              <a:ext uri="{FF2B5EF4-FFF2-40B4-BE49-F238E27FC236}">
                <a16:creationId xmlns:a16="http://schemas.microsoft.com/office/drawing/2014/main" id="{B257CDA2-B12C-86DD-D5AD-7F9C070D1D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38" y="2126904"/>
            <a:ext cx="7461161" cy="6254675"/>
          </a:xfrm>
          <a:prstGeom prst="rect">
            <a:avLst/>
          </a:prstGeom>
        </p:spPr>
      </p:pic>
      <p:pic>
        <p:nvPicPr>
          <p:cNvPr id="5" name="Picture 4">
            <a:extLst>
              <a:ext uri="{FF2B5EF4-FFF2-40B4-BE49-F238E27FC236}">
                <a16:creationId xmlns:a16="http://schemas.microsoft.com/office/drawing/2014/main" id="{E007A521-B530-C153-F162-DFFD82DA25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spTree>
    <p:extLst>
      <p:ext uri="{BB962C8B-B14F-4D97-AF65-F5344CB8AC3E}">
        <p14:creationId xmlns:p14="http://schemas.microsoft.com/office/powerpoint/2010/main" val="32504255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5535FA-980D-91D3-96B9-7C57F433E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338" y="2126904"/>
            <a:ext cx="7461161" cy="6254675"/>
          </a:xfrm>
          <a:prstGeom prst="rect">
            <a:avLst/>
          </a:prstGeom>
        </p:spPr>
      </p:pic>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sp>
        <p:nvSpPr>
          <p:cNvPr id="2" name="TextBox 1">
            <a:extLst>
              <a:ext uri="{FF2B5EF4-FFF2-40B4-BE49-F238E27FC236}">
                <a16:creationId xmlns:a16="http://schemas.microsoft.com/office/drawing/2014/main" id="{BE99ED36-E21A-F0C9-1A43-806B00DD8F38}"/>
              </a:ext>
            </a:extLst>
          </p:cNvPr>
          <p:cNvSpPr txBox="1"/>
          <p:nvPr/>
        </p:nvSpPr>
        <p:spPr>
          <a:xfrm>
            <a:off x="948169" y="1473799"/>
            <a:ext cx="5359230" cy="1367234"/>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DengXian" panose="02010600030101010101" pitchFamily="2" charset="-122"/>
                <a:cs typeface="Arial" panose="020B0604020202020204" pitchFamily="34" charset="0"/>
              </a:rPr>
              <a:t>Ignition (0-5 min)</a:t>
            </a:r>
          </a:p>
          <a:p>
            <a:pPr>
              <a:lnSpc>
                <a:spcPct val="107000"/>
              </a:lnSpc>
              <a:spcAft>
                <a:spcPts val="800"/>
              </a:spcAft>
            </a:pPr>
            <a:r>
              <a:rPr lang="en-GB" sz="1800" kern="100" dirty="0">
                <a:effectLst/>
                <a:latin typeface="Calibri" panose="020F0502020204030204" pitchFamily="34" charset="0"/>
                <a:ea typeface="DengXian" panose="02010600030101010101" pitchFamily="2" charset="-122"/>
                <a:cs typeface="Arial" panose="020B0604020202020204" pitchFamily="34" charset="0"/>
              </a:rPr>
              <a:t> </a:t>
            </a:r>
            <a:r>
              <a:rPr lang="en-GB" kern="100" dirty="0">
                <a:latin typeface="Calibri" panose="020F0502020204030204" pitchFamily="34" charset="0"/>
                <a:ea typeface="DengXian" panose="02010600030101010101" pitchFamily="2" charset="-122"/>
                <a:cs typeface="Arial" panose="020B0604020202020204" pitchFamily="34" charset="0"/>
              </a:rPr>
              <a:t>D</a:t>
            </a:r>
            <a:r>
              <a:rPr lang="en-GB" sz="1800" kern="100" dirty="0">
                <a:effectLst/>
                <a:latin typeface="Calibri" panose="020F0502020204030204" pitchFamily="34" charset="0"/>
                <a:ea typeface="DengXian" panose="02010600030101010101" pitchFamily="2" charset="-122"/>
                <a:cs typeface="Arial" panose="020B0604020202020204" pitchFamily="34" charset="0"/>
              </a:rPr>
              <a:t>etectors sense 60°C rise</a:t>
            </a:r>
            <a:r>
              <a:rPr lang="en-GB" kern="100" dirty="0">
                <a:latin typeface="Calibri" panose="020F0502020204030204" pitchFamily="34" charset="0"/>
                <a:ea typeface="DengXian" panose="02010600030101010101" pitchFamily="2" charset="-122"/>
                <a:cs typeface="Arial" panose="020B0604020202020204" pitchFamily="34" charset="0"/>
              </a:rPr>
              <a:t> and the alarms start.</a:t>
            </a:r>
            <a:r>
              <a:rPr lang="en-GB" sz="1800" kern="100" dirty="0">
                <a:effectLst/>
                <a:latin typeface="Calibri" panose="020F0502020204030204" pitchFamily="34" charset="0"/>
                <a:ea typeface="DengXian" panose="02010600030101010101" pitchFamily="2" charset="-122"/>
                <a:cs typeface="Arial" panose="020B0604020202020204" pitchFamily="34" charset="0"/>
              </a:rPr>
              <a:t> Evacuation begins</a:t>
            </a:r>
            <a:r>
              <a:rPr lang="en-GB" kern="100" dirty="0">
                <a:latin typeface="Calibri" panose="020F0502020204030204" pitchFamily="34" charset="0"/>
                <a:ea typeface="DengXian" panose="02010600030101010101" pitchFamily="2" charset="-122"/>
                <a:cs typeface="Arial" panose="020B0604020202020204" pitchFamily="34" charset="0"/>
              </a:rPr>
              <a:t>. Smoke begins to fill the room of origin. </a:t>
            </a:r>
            <a:r>
              <a:rPr lang="en-GB" sz="1800" kern="100" dirty="0">
                <a:effectLst/>
                <a:latin typeface="Calibri" panose="020F0502020204030204" pitchFamily="34" charset="0"/>
                <a:ea typeface="DengXian" panose="02010600030101010101" pitchFamily="2" charset="-122"/>
                <a:cs typeface="Arial" panose="020B0604020202020204" pitchFamily="34" charset="0"/>
              </a:rPr>
              <a:t> </a:t>
            </a:r>
          </a:p>
        </p:txBody>
      </p:sp>
      <p:grpSp>
        <p:nvGrpSpPr>
          <p:cNvPr id="14" name="Group 13">
            <a:extLst>
              <a:ext uri="{FF2B5EF4-FFF2-40B4-BE49-F238E27FC236}">
                <a16:creationId xmlns:a16="http://schemas.microsoft.com/office/drawing/2014/main" id="{A969C125-0109-771F-078F-67D4A8C36ACF}"/>
              </a:ext>
            </a:extLst>
          </p:cNvPr>
          <p:cNvGrpSpPr/>
          <p:nvPr/>
        </p:nvGrpSpPr>
        <p:grpSpPr>
          <a:xfrm>
            <a:off x="1762760" y="3455405"/>
            <a:ext cx="729000" cy="458280"/>
            <a:chOff x="1762760" y="3455405"/>
            <a:chExt cx="729000" cy="458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20FF3C73-49E2-3E5B-9007-920C74A37C1D}"/>
                    </a:ext>
                  </a:extLst>
                </p14:cNvPr>
                <p14:cNvContentPartPr/>
                <p14:nvPr/>
              </p14:nvContentPartPr>
              <p14:xfrm>
                <a:off x="2336600" y="3597605"/>
                <a:ext cx="155160" cy="197640"/>
              </p14:xfrm>
            </p:contentPart>
          </mc:Choice>
          <mc:Fallback xmlns="">
            <p:pic>
              <p:nvPicPr>
                <p:cNvPr id="10" name="Ink 9">
                  <a:extLst>
                    <a:ext uri="{FF2B5EF4-FFF2-40B4-BE49-F238E27FC236}">
                      <a16:creationId xmlns:a16="http://schemas.microsoft.com/office/drawing/2014/main" id="{20FF3C73-49E2-3E5B-9007-920C74A37C1D}"/>
                    </a:ext>
                  </a:extLst>
                </p:cNvPr>
                <p:cNvPicPr/>
                <p:nvPr/>
              </p:nvPicPr>
              <p:blipFill>
                <a:blip r:embed="rId7"/>
                <a:stretch>
                  <a:fillRect/>
                </a:stretch>
              </p:blipFill>
              <p:spPr>
                <a:xfrm>
                  <a:off x="2327960" y="3588605"/>
                  <a:ext cx="1728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254E2659-406D-C8B7-0B5C-D49898B8990E}"/>
                    </a:ext>
                  </a:extLst>
                </p14:cNvPr>
                <p14:cNvContentPartPr/>
                <p14:nvPr/>
              </p14:nvContentPartPr>
              <p14:xfrm>
                <a:off x="2005040" y="3455405"/>
                <a:ext cx="182520" cy="321840"/>
              </p14:xfrm>
            </p:contentPart>
          </mc:Choice>
          <mc:Fallback xmlns="">
            <p:pic>
              <p:nvPicPr>
                <p:cNvPr id="11" name="Ink 10">
                  <a:extLst>
                    <a:ext uri="{FF2B5EF4-FFF2-40B4-BE49-F238E27FC236}">
                      <a16:creationId xmlns:a16="http://schemas.microsoft.com/office/drawing/2014/main" id="{254E2659-406D-C8B7-0B5C-D49898B8990E}"/>
                    </a:ext>
                  </a:extLst>
                </p:cNvPr>
                <p:cNvPicPr/>
                <p:nvPr/>
              </p:nvPicPr>
              <p:blipFill>
                <a:blip r:embed="rId9"/>
                <a:stretch>
                  <a:fillRect/>
                </a:stretch>
              </p:blipFill>
              <p:spPr>
                <a:xfrm>
                  <a:off x="1996400" y="3446765"/>
                  <a:ext cx="2001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DC6D0837-B068-F869-A82F-52E5C18C19BC}"/>
                    </a:ext>
                  </a:extLst>
                </p14:cNvPr>
                <p14:cNvContentPartPr/>
                <p14:nvPr/>
              </p14:nvContentPartPr>
              <p14:xfrm>
                <a:off x="1762760" y="3735485"/>
                <a:ext cx="245520" cy="178200"/>
              </p14:xfrm>
            </p:contentPart>
          </mc:Choice>
          <mc:Fallback xmlns="">
            <p:pic>
              <p:nvPicPr>
                <p:cNvPr id="13" name="Ink 12">
                  <a:extLst>
                    <a:ext uri="{FF2B5EF4-FFF2-40B4-BE49-F238E27FC236}">
                      <a16:creationId xmlns:a16="http://schemas.microsoft.com/office/drawing/2014/main" id="{DC6D0837-B068-F869-A82F-52E5C18C19BC}"/>
                    </a:ext>
                  </a:extLst>
                </p:cNvPr>
                <p:cNvPicPr/>
                <p:nvPr/>
              </p:nvPicPr>
              <p:blipFill>
                <a:blip r:embed="rId11"/>
                <a:stretch>
                  <a:fillRect/>
                </a:stretch>
              </p:blipFill>
              <p:spPr>
                <a:xfrm>
                  <a:off x="1753760" y="3726845"/>
                  <a:ext cx="263160" cy="195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089C5D0F-13E3-F007-0585-848F3433DFC8}"/>
                  </a:ext>
                </a:extLst>
              </p14:cNvPr>
              <p14:cNvContentPartPr/>
              <p14:nvPr/>
            </p14:nvContentPartPr>
            <p14:xfrm>
              <a:off x="1791920" y="4171445"/>
              <a:ext cx="150480" cy="314640"/>
            </p14:xfrm>
          </p:contentPart>
        </mc:Choice>
        <mc:Fallback xmlns="">
          <p:pic>
            <p:nvPicPr>
              <p:cNvPr id="15" name="Ink 14">
                <a:extLst>
                  <a:ext uri="{FF2B5EF4-FFF2-40B4-BE49-F238E27FC236}">
                    <a16:creationId xmlns:a16="http://schemas.microsoft.com/office/drawing/2014/main" id="{089C5D0F-13E3-F007-0585-848F3433DFC8}"/>
                  </a:ext>
                </a:extLst>
              </p:cNvPr>
              <p:cNvPicPr/>
              <p:nvPr/>
            </p:nvPicPr>
            <p:blipFill>
              <a:blip r:embed="rId13"/>
              <a:stretch>
                <a:fillRect/>
              </a:stretch>
            </p:blipFill>
            <p:spPr>
              <a:xfrm>
                <a:off x="1783280" y="4162445"/>
                <a:ext cx="1681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AA6437FD-1C48-CC2E-731D-B5CF42BA9206}"/>
                  </a:ext>
                </a:extLst>
              </p14:cNvPr>
              <p14:cNvContentPartPr/>
              <p14:nvPr/>
            </p14:nvContentPartPr>
            <p14:xfrm>
              <a:off x="2151560" y="4195205"/>
              <a:ext cx="111960" cy="228240"/>
            </p14:xfrm>
          </p:contentPart>
        </mc:Choice>
        <mc:Fallback xmlns="">
          <p:pic>
            <p:nvPicPr>
              <p:cNvPr id="16" name="Ink 15">
                <a:extLst>
                  <a:ext uri="{FF2B5EF4-FFF2-40B4-BE49-F238E27FC236}">
                    <a16:creationId xmlns:a16="http://schemas.microsoft.com/office/drawing/2014/main" id="{AA6437FD-1C48-CC2E-731D-B5CF42BA9206}"/>
                  </a:ext>
                </a:extLst>
              </p:cNvPr>
              <p:cNvPicPr/>
              <p:nvPr/>
            </p:nvPicPr>
            <p:blipFill>
              <a:blip r:embed="rId15"/>
              <a:stretch>
                <a:fillRect/>
              </a:stretch>
            </p:blipFill>
            <p:spPr>
              <a:xfrm>
                <a:off x="2142560" y="4186205"/>
                <a:ext cx="12960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2C376286-1088-9FE6-56E0-EA693B4813E9}"/>
                  </a:ext>
                </a:extLst>
              </p14:cNvPr>
              <p14:cNvContentPartPr/>
              <p14:nvPr/>
            </p14:nvContentPartPr>
            <p14:xfrm>
              <a:off x="2384480" y="4070645"/>
              <a:ext cx="252720" cy="192960"/>
            </p14:xfrm>
          </p:contentPart>
        </mc:Choice>
        <mc:Fallback xmlns="">
          <p:pic>
            <p:nvPicPr>
              <p:cNvPr id="17" name="Ink 16">
                <a:extLst>
                  <a:ext uri="{FF2B5EF4-FFF2-40B4-BE49-F238E27FC236}">
                    <a16:creationId xmlns:a16="http://schemas.microsoft.com/office/drawing/2014/main" id="{2C376286-1088-9FE6-56E0-EA693B4813E9}"/>
                  </a:ext>
                </a:extLst>
              </p:cNvPr>
              <p:cNvPicPr/>
              <p:nvPr/>
            </p:nvPicPr>
            <p:blipFill>
              <a:blip r:embed="rId17"/>
              <a:stretch>
                <a:fillRect/>
              </a:stretch>
            </p:blipFill>
            <p:spPr>
              <a:xfrm>
                <a:off x="2375840" y="4062005"/>
                <a:ext cx="270360" cy="210600"/>
              </a:xfrm>
              <a:prstGeom prst="rect">
                <a:avLst/>
              </a:prstGeom>
            </p:spPr>
          </p:pic>
        </mc:Fallback>
      </mc:AlternateContent>
      <p:sp>
        <p:nvSpPr>
          <p:cNvPr id="5" name="TextBox 4">
            <a:extLst>
              <a:ext uri="{FF2B5EF4-FFF2-40B4-BE49-F238E27FC236}">
                <a16:creationId xmlns:a16="http://schemas.microsoft.com/office/drawing/2014/main" id="{C3A47B72-FA22-9878-9048-8825E1BD8AF1}"/>
              </a:ext>
            </a:extLst>
          </p:cNvPr>
          <p:cNvSpPr txBox="1"/>
          <p:nvPr/>
        </p:nvSpPr>
        <p:spPr>
          <a:xfrm>
            <a:off x="948169" y="504905"/>
            <a:ext cx="5359230" cy="1200329"/>
          </a:xfrm>
          <a:prstGeom prst="rect">
            <a:avLst/>
          </a:prstGeom>
          <a:noFill/>
        </p:spPr>
        <p:txBody>
          <a:bodyPr wrap="square">
            <a:spAutoFit/>
          </a:bodyPr>
          <a:lstStyle/>
          <a:p>
            <a:r>
              <a:rPr lang="en-GB" b="1" dirty="0" err="1"/>
              <a:t>Encendido</a:t>
            </a:r>
            <a:r>
              <a:rPr lang="en-GB" b="1" dirty="0"/>
              <a:t> (0-5 min)</a:t>
            </a:r>
          </a:p>
          <a:p>
            <a:r>
              <a:rPr lang="en-GB" dirty="0" err="1"/>
              <a:t>los</a:t>
            </a:r>
            <a:r>
              <a:rPr lang="en-GB" dirty="0"/>
              <a:t> </a:t>
            </a:r>
            <a:r>
              <a:rPr lang="en-GB" dirty="0" err="1"/>
              <a:t>detectores</a:t>
            </a:r>
            <a:r>
              <a:rPr lang="en-GB" dirty="0"/>
              <a:t> </a:t>
            </a:r>
            <a:r>
              <a:rPr lang="en-GB" dirty="0" err="1"/>
              <a:t>perciben</a:t>
            </a:r>
            <a:r>
              <a:rPr lang="en-GB" dirty="0"/>
              <a:t> un </a:t>
            </a:r>
            <a:r>
              <a:rPr lang="en-GB" dirty="0" err="1"/>
              <a:t>aumento</a:t>
            </a:r>
            <a:r>
              <a:rPr lang="en-GB" dirty="0"/>
              <a:t> de 60 °C y las </a:t>
            </a:r>
            <a:r>
              <a:rPr lang="en-GB" dirty="0" err="1"/>
              <a:t>alarmas</a:t>
            </a:r>
            <a:r>
              <a:rPr lang="en-GB" dirty="0"/>
              <a:t> se </a:t>
            </a:r>
            <a:r>
              <a:rPr lang="en-GB" dirty="0" err="1"/>
              <a:t>activan</a:t>
            </a:r>
            <a:r>
              <a:rPr lang="en-GB" dirty="0"/>
              <a:t>. La </a:t>
            </a:r>
            <a:r>
              <a:rPr lang="en-GB" dirty="0" err="1"/>
              <a:t>evacuación</a:t>
            </a:r>
            <a:r>
              <a:rPr lang="en-GB" dirty="0"/>
              <a:t> </a:t>
            </a:r>
            <a:r>
              <a:rPr lang="en-GB" dirty="0" err="1"/>
              <a:t>comienza</a:t>
            </a:r>
            <a:r>
              <a:rPr lang="en-GB" dirty="0"/>
              <a:t>. </a:t>
            </a:r>
          </a:p>
          <a:p>
            <a:endParaRPr lang="en-GB" dirty="0"/>
          </a:p>
        </p:txBody>
      </p:sp>
      <p:pic>
        <p:nvPicPr>
          <p:cNvPr id="6" name="Picture 5">
            <a:extLst>
              <a:ext uri="{FF2B5EF4-FFF2-40B4-BE49-F238E27FC236}">
                <a16:creationId xmlns:a16="http://schemas.microsoft.com/office/drawing/2014/main" id="{41B51566-8F75-7ED1-AD77-A7AAE05D2650}"/>
              </a:ext>
            </a:extLst>
          </p:cNvPr>
          <p:cNvPicPr>
            <a:picLocks noChangeAspect="1"/>
          </p:cNvPicPr>
          <p:nvPr/>
        </p:nvPicPr>
        <p:blipFill rotWithShape="1">
          <a:blip r:embed="rId18">
            <a:extLst>
              <a:ext uri="{28A0092B-C50C-407E-A947-70E740481C1C}">
                <a14:useLocalDpi xmlns:a14="http://schemas.microsoft.com/office/drawing/2010/main" val="0"/>
              </a:ext>
            </a:extLst>
          </a:blip>
          <a:srcRect l="69124" t="83195" r="9538"/>
          <a:stretch/>
        </p:blipFill>
        <p:spPr>
          <a:xfrm rot="21083639">
            <a:off x="10535519" y="4282950"/>
            <a:ext cx="1460912" cy="964473"/>
          </a:xfrm>
          <a:prstGeom prst="rect">
            <a:avLst/>
          </a:prstGeom>
        </p:spPr>
      </p:pic>
      <p:pic>
        <p:nvPicPr>
          <p:cNvPr id="7" name="Picture 6">
            <a:extLst>
              <a:ext uri="{FF2B5EF4-FFF2-40B4-BE49-F238E27FC236}">
                <a16:creationId xmlns:a16="http://schemas.microsoft.com/office/drawing/2014/main" id="{1D81FFCF-DD0C-1016-2229-38240664A27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spTree>
    <p:extLst>
      <p:ext uri="{BB962C8B-B14F-4D97-AF65-F5344CB8AC3E}">
        <p14:creationId xmlns:p14="http://schemas.microsoft.com/office/powerpoint/2010/main" val="15477072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5535FA-980D-91D3-96B9-7C57F433E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338" y="2126904"/>
            <a:ext cx="7461161" cy="6254675"/>
          </a:xfrm>
          <a:prstGeom prst="rect">
            <a:avLst/>
          </a:prstGeom>
        </p:spPr>
      </p:pic>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574" b="80074" l="26758" r="75859"/>
                    </a14:imgEffect>
                  </a14:imgLayer>
                </a14:imgProps>
              </a:ext>
            </a:extLst>
          </a:blip>
          <a:srcRect l="27234" t="17888" r="24631" b="20203"/>
          <a:stretch/>
        </p:blipFill>
        <p:spPr>
          <a:xfrm>
            <a:off x="5658639" y="2483893"/>
            <a:ext cx="6401728" cy="4374107"/>
          </a:xfrm>
          <a:prstGeom prst="rect">
            <a:avLst/>
          </a:prstGeom>
        </p:spPr>
      </p:pic>
      <p:grpSp>
        <p:nvGrpSpPr>
          <p:cNvPr id="14" name="Group 13">
            <a:extLst>
              <a:ext uri="{FF2B5EF4-FFF2-40B4-BE49-F238E27FC236}">
                <a16:creationId xmlns:a16="http://schemas.microsoft.com/office/drawing/2014/main" id="{A969C125-0109-771F-078F-67D4A8C36ACF}"/>
              </a:ext>
            </a:extLst>
          </p:cNvPr>
          <p:cNvGrpSpPr/>
          <p:nvPr/>
        </p:nvGrpSpPr>
        <p:grpSpPr>
          <a:xfrm>
            <a:off x="1762760" y="3455405"/>
            <a:ext cx="729000" cy="458280"/>
            <a:chOff x="1762760" y="3455405"/>
            <a:chExt cx="729000" cy="458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20FF3C73-49E2-3E5B-9007-920C74A37C1D}"/>
                    </a:ext>
                  </a:extLst>
                </p14:cNvPr>
                <p14:cNvContentPartPr/>
                <p14:nvPr/>
              </p14:nvContentPartPr>
              <p14:xfrm>
                <a:off x="2336600" y="3597605"/>
                <a:ext cx="155160" cy="197640"/>
              </p14:xfrm>
            </p:contentPart>
          </mc:Choice>
          <mc:Fallback xmlns="">
            <p:pic>
              <p:nvPicPr>
                <p:cNvPr id="10" name="Ink 9">
                  <a:extLst>
                    <a:ext uri="{FF2B5EF4-FFF2-40B4-BE49-F238E27FC236}">
                      <a16:creationId xmlns:a16="http://schemas.microsoft.com/office/drawing/2014/main" id="{20FF3C73-49E2-3E5B-9007-920C74A37C1D}"/>
                    </a:ext>
                  </a:extLst>
                </p:cNvPr>
                <p:cNvPicPr/>
                <p:nvPr/>
              </p:nvPicPr>
              <p:blipFill>
                <a:blip r:embed="rId7"/>
                <a:stretch>
                  <a:fillRect/>
                </a:stretch>
              </p:blipFill>
              <p:spPr>
                <a:xfrm>
                  <a:off x="2327579" y="3588605"/>
                  <a:ext cx="172841"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254E2659-406D-C8B7-0B5C-D49898B8990E}"/>
                    </a:ext>
                  </a:extLst>
                </p14:cNvPr>
                <p14:cNvContentPartPr/>
                <p14:nvPr/>
              </p14:nvContentPartPr>
              <p14:xfrm>
                <a:off x="2005040" y="3455405"/>
                <a:ext cx="182520" cy="321840"/>
              </p14:xfrm>
            </p:contentPart>
          </mc:Choice>
          <mc:Fallback xmlns="">
            <p:pic>
              <p:nvPicPr>
                <p:cNvPr id="11" name="Ink 10">
                  <a:extLst>
                    <a:ext uri="{FF2B5EF4-FFF2-40B4-BE49-F238E27FC236}">
                      <a16:creationId xmlns:a16="http://schemas.microsoft.com/office/drawing/2014/main" id="{254E2659-406D-C8B7-0B5C-D49898B8990E}"/>
                    </a:ext>
                  </a:extLst>
                </p:cNvPr>
                <p:cNvPicPr/>
                <p:nvPr/>
              </p:nvPicPr>
              <p:blipFill>
                <a:blip r:embed="rId9"/>
                <a:stretch>
                  <a:fillRect/>
                </a:stretch>
              </p:blipFill>
              <p:spPr>
                <a:xfrm>
                  <a:off x="1996022" y="3446405"/>
                  <a:ext cx="200195"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DC6D0837-B068-F869-A82F-52E5C18C19BC}"/>
                    </a:ext>
                  </a:extLst>
                </p14:cNvPr>
                <p14:cNvContentPartPr/>
                <p14:nvPr/>
              </p14:nvContentPartPr>
              <p14:xfrm>
                <a:off x="1762760" y="3735485"/>
                <a:ext cx="245520" cy="178200"/>
              </p14:xfrm>
            </p:contentPart>
          </mc:Choice>
          <mc:Fallback xmlns="">
            <p:pic>
              <p:nvPicPr>
                <p:cNvPr id="13" name="Ink 12">
                  <a:extLst>
                    <a:ext uri="{FF2B5EF4-FFF2-40B4-BE49-F238E27FC236}">
                      <a16:creationId xmlns:a16="http://schemas.microsoft.com/office/drawing/2014/main" id="{DC6D0837-B068-F869-A82F-52E5C18C19BC}"/>
                    </a:ext>
                  </a:extLst>
                </p:cNvPr>
                <p:cNvPicPr/>
                <p:nvPr/>
              </p:nvPicPr>
              <p:blipFill>
                <a:blip r:embed="rId11"/>
                <a:stretch>
                  <a:fillRect/>
                </a:stretch>
              </p:blipFill>
              <p:spPr>
                <a:xfrm>
                  <a:off x="1753760" y="3726467"/>
                  <a:ext cx="263160" cy="195876"/>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089C5D0F-13E3-F007-0585-848F3433DFC8}"/>
                  </a:ext>
                </a:extLst>
              </p14:cNvPr>
              <p14:cNvContentPartPr/>
              <p14:nvPr/>
            </p14:nvContentPartPr>
            <p14:xfrm>
              <a:off x="1791920" y="4171445"/>
              <a:ext cx="150480" cy="314640"/>
            </p14:xfrm>
          </p:contentPart>
        </mc:Choice>
        <mc:Fallback xmlns="">
          <p:pic>
            <p:nvPicPr>
              <p:cNvPr id="15" name="Ink 14">
                <a:extLst>
                  <a:ext uri="{FF2B5EF4-FFF2-40B4-BE49-F238E27FC236}">
                    <a16:creationId xmlns:a16="http://schemas.microsoft.com/office/drawing/2014/main" id="{089C5D0F-13E3-F007-0585-848F3433DFC8}"/>
                  </a:ext>
                </a:extLst>
              </p:cNvPr>
              <p:cNvPicPr/>
              <p:nvPr/>
            </p:nvPicPr>
            <p:blipFill>
              <a:blip r:embed="rId13"/>
              <a:stretch>
                <a:fillRect/>
              </a:stretch>
            </p:blipFill>
            <p:spPr>
              <a:xfrm>
                <a:off x="1782920" y="4162445"/>
                <a:ext cx="1681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AA6437FD-1C48-CC2E-731D-B5CF42BA9206}"/>
                  </a:ext>
                </a:extLst>
              </p14:cNvPr>
              <p14:cNvContentPartPr/>
              <p14:nvPr/>
            </p14:nvContentPartPr>
            <p14:xfrm>
              <a:off x="2151560" y="4195205"/>
              <a:ext cx="111960" cy="228240"/>
            </p14:xfrm>
          </p:contentPart>
        </mc:Choice>
        <mc:Fallback xmlns="">
          <p:pic>
            <p:nvPicPr>
              <p:cNvPr id="16" name="Ink 15">
                <a:extLst>
                  <a:ext uri="{FF2B5EF4-FFF2-40B4-BE49-F238E27FC236}">
                    <a16:creationId xmlns:a16="http://schemas.microsoft.com/office/drawing/2014/main" id="{AA6437FD-1C48-CC2E-731D-B5CF42BA9206}"/>
                  </a:ext>
                </a:extLst>
              </p:cNvPr>
              <p:cNvPicPr/>
              <p:nvPr/>
            </p:nvPicPr>
            <p:blipFill>
              <a:blip r:embed="rId15"/>
              <a:stretch>
                <a:fillRect/>
              </a:stretch>
            </p:blipFill>
            <p:spPr>
              <a:xfrm>
                <a:off x="2142560" y="4186205"/>
                <a:ext cx="12960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2C376286-1088-9FE6-56E0-EA693B4813E9}"/>
                  </a:ext>
                </a:extLst>
              </p14:cNvPr>
              <p14:cNvContentPartPr/>
              <p14:nvPr/>
            </p14:nvContentPartPr>
            <p14:xfrm>
              <a:off x="2384480" y="4070645"/>
              <a:ext cx="252720" cy="192960"/>
            </p14:xfrm>
          </p:contentPart>
        </mc:Choice>
        <mc:Fallback xmlns="">
          <p:pic>
            <p:nvPicPr>
              <p:cNvPr id="17" name="Ink 16">
                <a:extLst>
                  <a:ext uri="{FF2B5EF4-FFF2-40B4-BE49-F238E27FC236}">
                    <a16:creationId xmlns:a16="http://schemas.microsoft.com/office/drawing/2014/main" id="{2C376286-1088-9FE6-56E0-EA693B4813E9}"/>
                  </a:ext>
                </a:extLst>
              </p:cNvPr>
              <p:cNvPicPr/>
              <p:nvPr/>
            </p:nvPicPr>
            <p:blipFill>
              <a:blip r:embed="rId17"/>
              <a:stretch>
                <a:fillRect/>
              </a:stretch>
            </p:blipFill>
            <p:spPr>
              <a:xfrm>
                <a:off x="2375480" y="4061645"/>
                <a:ext cx="270360" cy="210600"/>
              </a:xfrm>
              <a:prstGeom prst="rect">
                <a:avLst/>
              </a:prstGeom>
            </p:spPr>
          </p:pic>
        </mc:Fallback>
      </mc:AlternateContent>
      <p:pic>
        <p:nvPicPr>
          <p:cNvPr id="6" name="Picture 5">
            <a:extLst>
              <a:ext uri="{FF2B5EF4-FFF2-40B4-BE49-F238E27FC236}">
                <a16:creationId xmlns:a16="http://schemas.microsoft.com/office/drawing/2014/main" id="{41B51566-8F75-7ED1-AD77-A7AAE05D2650}"/>
              </a:ext>
            </a:extLst>
          </p:cNvPr>
          <p:cNvPicPr>
            <a:picLocks noChangeAspect="1"/>
          </p:cNvPicPr>
          <p:nvPr/>
        </p:nvPicPr>
        <p:blipFill rotWithShape="1">
          <a:blip r:embed="rId18">
            <a:extLst>
              <a:ext uri="{28A0092B-C50C-407E-A947-70E740481C1C}">
                <a14:useLocalDpi xmlns:a14="http://schemas.microsoft.com/office/drawing/2010/main" val="0"/>
              </a:ext>
            </a:extLst>
          </a:blip>
          <a:srcRect l="69124" t="83195" r="9538"/>
          <a:stretch/>
        </p:blipFill>
        <p:spPr>
          <a:xfrm rot="21083639">
            <a:off x="10535519" y="4282950"/>
            <a:ext cx="1460912" cy="964473"/>
          </a:xfrm>
          <a:prstGeom prst="rect">
            <a:avLst/>
          </a:prstGeom>
        </p:spPr>
      </p:pic>
      <p:pic>
        <p:nvPicPr>
          <p:cNvPr id="7" name="Picture 6">
            <a:extLst>
              <a:ext uri="{FF2B5EF4-FFF2-40B4-BE49-F238E27FC236}">
                <a16:creationId xmlns:a16="http://schemas.microsoft.com/office/drawing/2014/main" id="{1D81FFCF-DD0C-1016-2229-38240664A27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101403" y="4476038"/>
            <a:ext cx="447205" cy="670806"/>
          </a:xfrm>
          <a:prstGeom prst="rect">
            <a:avLst/>
          </a:prstGeom>
        </p:spPr>
      </p:pic>
      <p:sp>
        <p:nvSpPr>
          <p:cNvPr id="4" name="TextBox 3">
            <a:extLst>
              <a:ext uri="{FF2B5EF4-FFF2-40B4-BE49-F238E27FC236}">
                <a16:creationId xmlns:a16="http://schemas.microsoft.com/office/drawing/2014/main" id="{10C514FC-1547-BF8F-FEDA-A1F382A970F3}"/>
              </a:ext>
            </a:extLst>
          </p:cNvPr>
          <p:cNvSpPr txBox="1"/>
          <p:nvPr/>
        </p:nvSpPr>
        <p:spPr>
          <a:xfrm>
            <a:off x="1007443" y="311693"/>
            <a:ext cx="8282162" cy="1200329"/>
          </a:xfrm>
          <a:prstGeom prst="rect">
            <a:avLst/>
          </a:prstGeom>
          <a:noFill/>
        </p:spPr>
        <p:txBody>
          <a:bodyPr wrap="square" rtlCol="0">
            <a:spAutoFit/>
          </a:bodyPr>
          <a:lstStyle/>
          <a:p>
            <a:r>
              <a:rPr lang="es-ES" sz="3600" b="1" dirty="0"/>
              <a:t>Prevenir la propagación del humo…</a:t>
            </a:r>
            <a:endParaRPr lang="en-GB" sz="3600" b="1" dirty="0"/>
          </a:p>
          <a:p>
            <a:r>
              <a:rPr lang="en-GB" sz="3600" b="1" dirty="0"/>
              <a:t>Preventing smoke spread… </a:t>
            </a:r>
          </a:p>
        </p:txBody>
      </p:sp>
    </p:spTree>
    <p:extLst>
      <p:ext uri="{BB962C8B-B14F-4D97-AF65-F5344CB8AC3E}">
        <p14:creationId xmlns:p14="http://schemas.microsoft.com/office/powerpoint/2010/main" val="39522820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DE788171-1382-D1AF-4D47-1C534615C362}"/>
              </a:ext>
            </a:extLst>
          </p:cNvPr>
          <p:cNvGrpSpPr/>
          <p:nvPr/>
        </p:nvGrpSpPr>
        <p:grpSpPr>
          <a:xfrm>
            <a:off x="6198290" y="2892612"/>
            <a:ext cx="6022061" cy="3965388"/>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grpSp>
          <p:nvGrpSpPr>
            <p:cNvPr id="72" name="Group 71">
              <a:extLst>
                <a:ext uri="{FF2B5EF4-FFF2-40B4-BE49-F238E27FC236}">
                  <a16:creationId xmlns:a16="http://schemas.microsoft.com/office/drawing/2014/main" id="{DD21CB45-E0A1-25A8-EF71-3FDFDB3F128C}"/>
                </a:ext>
              </a:extLst>
            </p:cNvPr>
            <p:cNvGrpSpPr/>
            <p:nvPr/>
          </p:nvGrpSpPr>
          <p:grpSpPr>
            <a:xfrm>
              <a:off x="4340834" y="3236118"/>
              <a:ext cx="3505837" cy="2192196"/>
              <a:chOff x="4340834" y="3236118"/>
              <a:chExt cx="3505837" cy="2192196"/>
            </a:xfrm>
          </p:grpSpPr>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3114" y="4754334"/>
                <a:ext cx="447205" cy="670806"/>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6377" y="4753769"/>
                <a:ext cx="447205" cy="670806"/>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0963" y="4753204"/>
                <a:ext cx="447205" cy="670806"/>
              </a:xfrm>
              <a:prstGeom prst="rect">
                <a:avLst/>
              </a:prstGeom>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0435" y="4286558"/>
                <a:ext cx="761172" cy="1141756"/>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051" y="3961648"/>
                <a:ext cx="802904" cy="1204354"/>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7003" y="3579617"/>
                <a:ext cx="681216" cy="1021822"/>
              </a:xfrm>
              <a:prstGeom prst="rect">
                <a:avLst/>
              </a:prstGeom>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9988" y="4508041"/>
                <a:ext cx="447205" cy="670806"/>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3443" y="4498861"/>
                <a:ext cx="447205" cy="670806"/>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1986" y="4366474"/>
                <a:ext cx="447205" cy="670806"/>
              </a:xfrm>
              <a:prstGeom prst="rect">
                <a:avLst/>
              </a:prstGeom>
            </p:spPr>
          </p:pic>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7968" y="4514635"/>
                <a:ext cx="504361" cy="756540"/>
              </a:xfrm>
              <a:prstGeom prst="rect">
                <a:avLst/>
              </a:prstGeom>
            </p:spPr>
          </p:pic>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7238" y="3873671"/>
                <a:ext cx="470282" cy="705422"/>
              </a:xfrm>
              <a:prstGeom prst="rect">
                <a:avLst/>
              </a:prstGeom>
            </p:spPr>
          </p:pic>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3077" y="4597534"/>
                <a:ext cx="447205" cy="670806"/>
              </a:xfrm>
              <a:prstGeom prst="rect">
                <a:avLst/>
              </a:prstGeom>
            </p:spPr>
          </p:pic>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8528" y="4169246"/>
                <a:ext cx="794752" cy="1192126"/>
              </a:xfrm>
              <a:prstGeom prst="rect">
                <a:avLst/>
              </a:prstGeom>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2285" y="4265724"/>
                <a:ext cx="744845" cy="1117265"/>
              </a:xfrm>
              <a:prstGeom prst="rect">
                <a:avLst/>
              </a:prstGeom>
            </p:spPr>
          </p:pic>
          <p:pic>
            <p:nvPicPr>
              <p:cNvPr id="40" name="Pictur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7004" y="4057864"/>
                <a:ext cx="693475" cy="1040211"/>
              </a:xfrm>
              <a:prstGeom prst="rect">
                <a:avLst/>
              </a:prstGeom>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3950" y="4147296"/>
                <a:ext cx="501183" cy="751774"/>
              </a:xfrm>
              <a:prstGeom prst="rect">
                <a:avLst/>
              </a:prstGeom>
            </p:spPr>
          </p:pic>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7056" y="4019553"/>
                <a:ext cx="459286" cy="688928"/>
              </a:xfrm>
              <a:prstGeom prst="rect">
                <a:avLst/>
              </a:prstGeom>
            </p:spPr>
          </p:pic>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6515" y="4310980"/>
                <a:ext cx="447205" cy="670806"/>
              </a:xfrm>
              <a:prstGeom prst="rect">
                <a:avLst/>
              </a:prstGeom>
            </p:spPr>
          </p:pic>
          <p:pic>
            <p:nvPicPr>
              <p:cNvPr id="44" name="Picture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0801" y="4086488"/>
                <a:ext cx="447205" cy="670806"/>
              </a:xfrm>
              <a:prstGeom prst="rect">
                <a:avLst/>
              </a:prstGeom>
            </p:spPr>
          </p:pic>
          <p:pic>
            <p:nvPicPr>
              <p:cNvPr id="45" name="Picture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1745" y="4611460"/>
                <a:ext cx="447205" cy="670806"/>
              </a:xfrm>
              <a:prstGeom prst="rect">
                <a:avLst/>
              </a:prstGeom>
            </p:spPr>
          </p:pic>
          <p:pic>
            <p:nvPicPr>
              <p:cNvPr id="46" name="Pictur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4262" y="3246211"/>
                <a:ext cx="356375" cy="534562"/>
              </a:xfrm>
              <a:prstGeom prst="rect">
                <a:avLst/>
              </a:prstGeom>
            </p:spPr>
          </p:pic>
          <p:pic>
            <p:nvPicPr>
              <p:cNvPr id="47" name="Picture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7274" y="3865848"/>
                <a:ext cx="495670" cy="743503"/>
              </a:xfrm>
              <a:prstGeom prst="rect">
                <a:avLst/>
              </a:prstGeom>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4404" y="3727149"/>
                <a:ext cx="548327" cy="822488"/>
              </a:xfrm>
              <a:prstGeom prst="rect">
                <a:avLst/>
              </a:prstGeom>
            </p:spPr>
          </p:pic>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9917" y="3322784"/>
                <a:ext cx="447205" cy="670806"/>
              </a:xfrm>
              <a:prstGeom prst="rect">
                <a:avLst/>
              </a:prstGeom>
            </p:spPr>
          </p:pic>
          <p:pic>
            <p:nvPicPr>
              <p:cNvPr id="50" name="Picture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0834" y="3236118"/>
                <a:ext cx="578697" cy="868045"/>
              </a:xfrm>
              <a:prstGeom prst="rect">
                <a:avLst/>
              </a:prstGeom>
            </p:spPr>
          </p:pic>
          <p:pic>
            <p:nvPicPr>
              <p:cNvPr id="51" name="Picture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5429" y="4611459"/>
                <a:ext cx="447205" cy="670806"/>
              </a:xfrm>
              <a:prstGeom prst="rect">
                <a:avLst/>
              </a:prstGeom>
            </p:spPr>
          </p:pic>
          <p:pic>
            <p:nvPicPr>
              <p:cNvPr id="52" name="Picture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2199" y="3408914"/>
                <a:ext cx="447205" cy="670806"/>
              </a:xfrm>
              <a:prstGeom prst="rect">
                <a:avLst/>
              </a:prstGeom>
            </p:spPr>
          </p:pic>
          <p:pic>
            <p:nvPicPr>
              <p:cNvPr id="53" name="Picture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0637" y="4619284"/>
                <a:ext cx="447205" cy="670806"/>
              </a:xfrm>
              <a:prstGeom prst="rect">
                <a:avLst/>
              </a:prstGeom>
            </p:spPr>
          </p:pic>
          <p:grpSp>
            <p:nvGrpSpPr>
              <p:cNvPr id="54" name="Group 53"/>
              <p:cNvGrpSpPr/>
              <p:nvPr/>
            </p:nvGrpSpPr>
            <p:grpSpPr>
              <a:xfrm>
                <a:off x="4411390" y="4314139"/>
                <a:ext cx="3435281" cy="1029098"/>
                <a:chOff x="4513728" y="5311137"/>
                <a:chExt cx="2310398" cy="394949"/>
              </a:xfrm>
            </p:grpSpPr>
            <p:pic>
              <p:nvPicPr>
                <p:cNvPr id="55" name="Picture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68" y="5380562"/>
                  <a:ext cx="171629" cy="257443"/>
                </a:xfrm>
                <a:prstGeom prst="rect">
                  <a:avLst/>
                </a:prstGeom>
              </p:spPr>
            </p:pic>
            <p:pic>
              <p:nvPicPr>
                <p:cNvPr id="56"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9606" y="5448643"/>
                  <a:ext cx="171629" cy="257443"/>
                </a:xfrm>
                <a:prstGeom prst="rect">
                  <a:avLst/>
                </a:prstGeom>
              </p:spPr>
            </p:pic>
            <p:pic>
              <p:nvPicPr>
                <p:cNvPr id="57" name="Picture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2680" y="5395413"/>
                  <a:ext cx="171629" cy="257443"/>
                </a:xfrm>
                <a:prstGeom prst="rect">
                  <a:avLst/>
                </a:prstGeom>
              </p:spPr>
            </p:pic>
            <p:pic>
              <p:nvPicPr>
                <p:cNvPr id="58" name="Picture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2497" y="5377200"/>
                  <a:ext cx="171629" cy="257443"/>
                </a:xfrm>
                <a:prstGeom prst="rect">
                  <a:avLst/>
                </a:prstGeom>
              </p:spPr>
            </p:pic>
            <p:pic>
              <p:nvPicPr>
                <p:cNvPr id="59" name="Picture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5483" y="5412358"/>
                  <a:ext cx="262208" cy="257443"/>
                </a:xfrm>
                <a:prstGeom prst="rect">
                  <a:avLst/>
                </a:prstGeom>
              </p:spPr>
            </p:pic>
            <p:pic>
              <p:nvPicPr>
                <p:cNvPr id="60" name="Picture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6085" y="5352364"/>
                  <a:ext cx="171629" cy="257443"/>
                </a:xfrm>
                <a:prstGeom prst="rect">
                  <a:avLst/>
                </a:prstGeom>
              </p:spPr>
            </p:pic>
            <p:pic>
              <p:nvPicPr>
                <p:cNvPr id="61" name="Picture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8861" y="5437368"/>
                  <a:ext cx="171629" cy="257443"/>
                </a:xfrm>
                <a:prstGeom prst="rect">
                  <a:avLst/>
                </a:prstGeom>
              </p:spPr>
            </p:pic>
            <p:pic>
              <p:nvPicPr>
                <p:cNvPr id="62" name="Picture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5632" y="5430574"/>
                  <a:ext cx="171629" cy="257443"/>
                </a:xfrm>
                <a:prstGeom prst="rect">
                  <a:avLst/>
                </a:prstGeom>
              </p:spPr>
            </p:pic>
            <p:pic>
              <p:nvPicPr>
                <p:cNvPr id="63" name="Picture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2555" y="5329088"/>
                  <a:ext cx="171629" cy="257443"/>
                </a:xfrm>
                <a:prstGeom prst="rect">
                  <a:avLst/>
                </a:prstGeom>
              </p:spPr>
            </p:pic>
            <p:pic>
              <p:nvPicPr>
                <p:cNvPr id="64" name="Picture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4430" y="5448326"/>
                  <a:ext cx="117593" cy="176388"/>
                </a:xfrm>
                <a:prstGeom prst="rect">
                  <a:avLst/>
                </a:prstGeom>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6007" y="5329088"/>
                  <a:ext cx="171629" cy="257443"/>
                </a:xfrm>
                <a:prstGeom prst="rect">
                  <a:avLst/>
                </a:prstGeom>
              </p:spPr>
            </p:pic>
            <p:pic>
              <p:nvPicPr>
                <p:cNvPr id="66" name="Picture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3728" y="5335330"/>
                  <a:ext cx="172796" cy="259192"/>
                </a:xfrm>
                <a:prstGeom prst="rect">
                  <a:avLst/>
                </a:prstGeom>
              </p:spPr>
            </p:pic>
            <p:pic>
              <p:nvPicPr>
                <p:cNvPr id="67" name="Picture 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5336" y="5311137"/>
                  <a:ext cx="171629" cy="257443"/>
                </a:xfrm>
                <a:prstGeom prst="rect">
                  <a:avLst/>
                </a:prstGeom>
              </p:spPr>
            </p:pic>
          </p:grpSp>
        </p:grpSp>
      </p:grpSp>
      <p:sp>
        <p:nvSpPr>
          <p:cNvPr id="3" name="Title 1">
            <a:extLst>
              <a:ext uri="{FF2B5EF4-FFF2-40B4-BE49-F238E27FC236}">
                <a16:creationId xmlns:a16="http://schemas.microsoft.com/office/drawing/2014/main" id="{3A5D6E2D-5DA5-D452-F6B3-9A22A1888C78}"/>
              </a:ext>
            </a:extLst>
          </p:cNvPr>
          <p:cNvSpPr txBox="1">
            <a:spLocks/>
          </p:cNvSpPr>
          <p:nvPr/>
        </p:nvSpPr>
        <p:spPr>
          <a:xfrm>
            <a:off x="2499484" y="966251"/>
            <a:ext cx="1094253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500" b="1" dirty="0" err="1"/>
              <a:t>Concepto</a:t>
            </a:r>
            <a:r>
              <a:rPr lang="en-GB" sz="3500" b="1" dirty="0"/>
              <a:t> de </a:t>
            </a:r>
            <a:r>
              <a:rPr lang="en-GB" sz="3500" b="1" dirty="0" err="1"/>
              <a:t>compartimentación</a:t>
            </a:r>
            <a:endParaRPr lang="en-GB" sz="3500" b="1" dirty="0"/>
          </a:p>
          <a:p>
            <a:endParaRPr lang="en-GB" sz="3500" b="1" dirty="0"/>
          </a:p>
          <a:p>
            <a:r>
              <a:rPr lang="en-GB" sz="3500" b="1" dirty="0"/>
              <a:t>Concept of compartmentation</a:t>
            </a:r>
          </a:p>
          <a:p>
            <a:r>
              <a:rPr lang="en-GB" sz="3500" b="1" dirty="0"/>
              <a:t> </a:t>
            </a:r>
          </a:p>
        </p:txBody>
      </p:sp>
      <p:grpSp>
        <p:nvGrpSpPr>
          <p:cNvPr id="4" name="Group 3">
            <a:extLst>
              <a:ext uri="{FF2B5EF4-FFF2-40B4-BE49-F238E27FC236}">
                <a16:creationId xmlns:a16="http://schemas.microsoft.com/office/drawing/2014/main" id="{3A7390E0-B695-5E4D-FA70-F0045171776F}"/>
              </a:ext>
            </a:extLst>
          </p:cNvPr>
          <p:cNvGrpSpPr/>
          <p:nvPr/>
        </p:nvGrpSpPr>
        <p:grpSpPr>
          <a:xfrm>
            <a:off x="-34621" y="3036047"/>
            <a:ext cx="5538047" cy="3803530"/>
            <a:chOff x="4181259" y="3318869"/>
            <a:chExt cx="5230842" cy="3574076"/>
          </a:xfrm>
        </p:grpSpPr>
        <p:pic>
          <p:nvPicPr>
            <p:cNvPr id="5" name="图片 3">
              <a:extLst>
                <a:ext uri="{FF2B5EF4-FFF2-40B4-BE49-F238E27FC236}">
                  <a16:creationId xmlns:a16="http://schemas.microsoft.com/office/drawing/2014/main" id="{185AE5F6-025C-032A-680E-0FDA5A6C5D4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574" b="80074" l="26758" r="75859"/>
                      </a14:imgEffect>
                    </a14:imgLayer>
                  </a14:imgProps>
                </a:ext>
              </a:extLst>
            </a:blip>
            <a:srcRect l="27234" t="17888" r="24631" b="20203"/>
            <a:stretch/>
          </p:blipFill>
          <p:spPr>
            <a:xfrm>
              <a:off x="4181259" y="3318869"/>
              <a:ext cx="5230842" cy="3574076"/>
            </a:xfrm>
            <a:prstGeom prst="rect">
              <a:avLst/>
            </a:prstGeom>
          </p:spPr>
        </p:pic>
        <p:pic>
          <p:nvPicPr>
            <p:cNvPr id="6" name="Picture 5">
              <a:extLst>
                <a:ext uri="{FF2B5EF4-FFF2-40B4-BE49-F238E27FC236}">
                  <a16:creationId xmlns:a16="http://schemas.microsoft.com/office/drawing/2014/main" id="{775824A1-6B5E-686B-A273-88F57D72E2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766" y="4638317"/>
              <a:ext cx="239982" cy="359973"/>
            </a:xfrm>
            <a:prstGeom prst="rect">
              <a:avLst/>
            </a:prstGeom>
          </p:spPr>
        </p:pic>
        <p:pic>
          <p:nvPicPr>
            <p:cNvPr id="7" name="Picture 6">
              <a:extLst>
                <a:ext uri="{FF2B5EF4-FFF2-40B4-BE49-F238E27FC236}">
                  <a16:creationId xmlns:a16="http://schemas.microsoft.com/office/drawing/2014/main" id="{7E111767-C792-7AA7-AA27-9893E82A5D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1673" y="4620145"/>
              <a:ext cx="239982" cy="359973"/>
            </a:xfrm>
            <a:prstGeom prst="rect">
              <a:avLst/>
            </a:prstGeom>
          </p:spPr>
        </p:pic>
        <p:pic>
          <p:nvPicPr>
            <p:cNvPr id="8" name="Picture 7">
              <a:extLst>
                <a:ext uri="{FF2B5EF4-FFF2-40B4-BE49-F238E27FC236}">
                  <a16:creationId xmlns:a16="http://schemas.microsoft.com/office/drawing/2014/main" id="{13C91A64-A16E-72DB-92F9-1C16558B8A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4811" y="4580492"/>
              <a:ext cx="239982" cy="359973"/>
            </a:xfrm>
            <a:prstGeom prst="rect">
              <a:avLst/>
            </a:prstGeom>
          </p:spPr>
        </p:pic>
        <p:pic>
          <p:nvPicPr>
            <p:cNvPr id="10" name="Picture 9">
              <a:extLst>
                <a:ext uri="{FF2B5EF4-FFF2-40B4-BE49-F238E27FC236}">
                  <a16:creationId xmlns:a16="http://schemas.microsoft.com/office/drawing/2014/main" id="{EDA6326A-5F1B-8BD5-A339-E37DD75C4F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5540" y="4620145"/>
              <a:ext cx="239982" cy="359973"/>
            </a:xfrm>
            <a:prstGeom prst="rect">
              <a:avLst/>
            </a:prstGeom>
          </p:spPr>
        </p:pic>
        <p:pic>
          <p:nvPicPr>
            <p:cNvPr id="11" name="Picture 10">
              <a:extLst>
                <a:ext uri="{FF2B5EF4-FFF2-40B4-BE49-F238E27FC236}">
                  <a16:creationId xmlns:a16="http://schemas.microsoft.com/office/drawing/2014/main" id="{685E9455-3926-D288-B53D-06A27523F9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7570" y="4558553"/>
              <a:ext cx="239982" cy="359973"/>
            </a:xfrm>
            <a:prstGeom prst="rect">
              <a:avLst/>
            </a:prstGeom>
          </p:spPr>
        </p:pic>
        <p:pic>
          <p:nvPicPr>
            <p:cNvPr id="12" name="Picture 11">
              <a:extLst>
                <a:ext uri="{FF2B5EF4-FFF2-40B4-BE49-F238E27FC236}">
                  <a16:creationId xmlns:a16="http://schemas.microsoft.com/office/drawing/2014/main" id="{F42DE32E-F089-7EBE-F4EA-0E3BB0AFB7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7244" y="4558552"/>
              <a:ext cx="239982" cy="359973"/>
            </a:xfrm>
            <a:prstGeom prst="rect">
              <a:avLst/>
            </a:prstGeom>
          </p:spPr>
        </p:pic>
        <p:pic>
          <p:nvPicPr>
            <p:cNvPr id="13" name="Picture 12">
              <a:extLst>
                <a:ext uri="{FF2B5EF4-FFF2-40B4-BE49-F238E27FC236}">
                  <a16:creationId xmlns:a16="http://schemas.microsoft.com/office/drawing/2014/main" id="{82F5A899-AB55-A902-CA92-F7ABA10EE6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0473" y="4521463"/>
              <a:ext cx="239982" cy="359973"/>
            </a:xfrm>
            <a:prstGeom prst="rect">
              <a:avLst/>
            </a:prstGeom>
          </p:spPr>
        </p:pic>
        <p:pic>
          <p:nvPicPr>
            <p:cNvPr id="14" name="Picture 13">
              <a:extLst>
                <a:ext uri="{FF2B5EF4-FFF2-40B4-BE49-F238E27FC236}">
                  <a16:creationId xmlns:a16="http://schemas.microsoft.com/office/drawing/2014/main" id="{8AC2DAF1-056D-0776-B88A-7B7ACD521B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6213" y="4490522"/>
              <a:ext cx="239982" cy="359973"/>
            </a:xfrm>
            <a:prstGeom prst="rect">
              <a:avLst/>
            </a:prstGeom>
          </p:spPr>
        </p:pic>
        <p:pic>
          <p:nvPicPr>
            <p:cNvPr id="15" name="Picture 14">
              <a:extLst>
                <a:ext uri="{FF2B5EF4-FFF2-40B4-BE49-F238E27FC236}">
                  <a16:creationId xmlns:a16="http://schemas.microsoft.com/office/drawing/2014/main" id="{0B86E073-17BE-5905-8459-3D90B406D6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5528" y="4556125"/>
              <a:ext cx="239982" cy="359973"/>
            </a:xfrm>
            <a:prstGeom prst="rect">
              <a:avLst/>
            </a:prstGeom>
          </p:spPr>
        </p:pic>
        <p:grpSp>
          <p:nvGrpSpPr>
            <p:cNvPr id="16" name="Group 15">
              <a:extLst>
                <a:ext uri="{FF2B5EF4-FFF2-40B4-BE49-F238E27FC236}">
                  <a16:creationId xmlns:a16="http://schemas.microsoft.com/office/drawing/2014/main" id="{78FAD057-14B4-AEF4-6363-3307C0FF822E}"/>
                </a:ext>
              </a:extLst>
            </p:cNvPr>
            <p:cNvGrpSpPr/>
            <p:nvPr/>
          </p:nvGrpSpPr>
          <p:grpSpPr>
            <a:xfrm>
              <a:off x="4892783" y="4232761"/>
              <a:ext cx="1044532" cy="756263"/>
              <a:chOff x="3368783" y="4197815"/>
              <a:chExt cx="1044532" cy="756263"/>
            </a:xfrm>
          </p:grpSpPr>
          <p:pic>
            <p:nvPicPr>
              <p:cNvPr id="26" name="Picture 25">
                <a:extLst>
                  <a:ext uri="{FF2B5EF4-FFF2-40B4-BE49-F238E27FC236}">
                    <a16:creationId xmlns:a16="http://schemas.microsoft.com/office/drawing/2014/main" id="{3B3EE82F-562C-A8F6-7129-550B515496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3333" y="4594105"/>
                <a:ext cx="239982" cy="359973"/>
              </a:xfrm>
              <a:prstGeom prst="rect">
                <a:avLst/>
              </a:prstGeom>
            </p:spPr>
          </p:pic>
          <p:pic>
            <p:nvPicPr>
              <p:cNvPr id="68" name="Picture 67">
                <a:extLst>
                  <a:ext uri="{FF2B5EF4-FFF2-40B4-BE49-F238E27FC236}">
                    <a16:creationId xmlns:a16="http://schemas.microsoft.com/office/drawing/2014/main" id="{A641EFA6-A03E-52A1-BA93-1D7C5E7606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1136" y="4501024"/>
                <a:ext cx="239982" cy="359973"/>
              </a:xfrm>
              <a:prstGeom prst="rect">
                <a:avLst/>
              </a:prstGeom>
            </p:spPr>
          </p:pic>
          <p:pic>
            <p:nvPicPr>
              <p:cNvPr id="69" name="Picture 68">
                <a:extLst>
                  <a:ext uri="{FF2B5EF4-FFF2-40B4-BE49-F238E27FC236}">
                    <a16:creationId xmlns:a16="http://schemas.microsoft.com/office/drawing/2014/main" id="{CD2D6AB5-7149-0821-07BE-2A1B7E7BF7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9554" y="4326997"/>
                <a:ext cx="239982" cy="359973"/>
              </a:xfrm>
              <a:prstGeom prst="rect">
                <a:avLst/>
              </a:prstGeom>
            </p:spPr>
          </p:pic>
          <p:pic>
            <p:nvPicPr>
              <p:cNvPr id="70" name="Picture 69">
                <a:extLst>
                  <a:ext uri="{FF2B5EF4-FFF2-40B4-BE49-F238E27FC236}">
                    <a16:creationId xmlns:a16="http://schemas.microsoft.com/office/drawing/2014/main" id="{A2F329F9-A168-FD89-0613-CF00EAAC78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9424" y="4262406"/>
                <a:ext cx="239982" cy="359973"/>
              </a:xfrm>
              <a:prstGeom prst="rect">
                <a:avLst/>
              </a:prstGeom>
            </p:spPr>
          </p:pic>
          <p:pic>
            <p:nvPicPr>
              <p:cNvPr id="71" name="Picture 70">
                <a:extLst>
                  <a:ext uri="{FF2B5EF4-FFF2-40B4-BE49-F238E27FC236}">
                    <a16:creationId xmlns:a16="http://schemas.microsoft.com/office/drawing/2014/main" id="{41D93C0A-9836-D5A9-983F-24DCFB1BC8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8783" y="4197815"/>
                <a:ext cx="239982" cy="359973"/>
              </a:xfrm>
              <a:prstGeom prst="rect">
                <a:avLst/>
              </a:prstGeom>
            </p:spPr>
          </p:pic>
        </p:grpSp>
        <p:grpSp>
          <p:nvGrpSpPr>
            <p:cNvPr id="17" name="Group 16">
              <a:extLst>
                <a:ext uri="{FF2B5EF4-FFF2-40B4-BE49-F238E27FC236}">
                  <a16:creationId xmlns:a16="http://schemas.microsoft.com/office/drawing/2014/main" id="{5663935B-E2B9-EE85-57E3-00DA3AC23E34}"/>
                </a:ext>
              </a:extLst>
            </p:cNvPr>
            <p:cNvGrpSpPr/>
            <p:nvPr/>
          </p:nvGrpSpPr>
          <p:grpSpPr>
            <a:xfrm>
              <a:off x="4865690" y="4213405"/>
              <a:ext cx="2769449" cy="862824"/>
              <a:chOff x="3341689" y="4178460"/>
              <a:chExt cx="2769449" cy="862824"/>
            </a:xfrm>
          </p:grpSpPr>
          <p:cxnSp>
            <p:nvCxnSpPr>
              <p:cNvPr id="18" name="Straight Connector 17">
                <a:extLst>
                  <a:ext uri="{FF2B5EF4-FFF2-40B4-BE49-F238E27FC236}">
                    <a16:creationId xmlns:a16="http://schemas.microsoft.com/office/drawing/2014/main" id="{DF6B7CAD-D1BA-45E8-FCD4-5E0FC454E926}"/>
                  </a:ext>
                </a:extLst>
              </p:cNvPr>
              <p:cNvCxnSpPr/>
              <p:nvPr/>
            </p:nvCxnSpPr>
            <p:spPr>
              <a:xfrm flipH="1">
                <a:off x="4440370" y="4468345"/>
                <a:ext cx="1664620" cy="1779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5DD3BA8-2A9E-6FDC-CFEB-488F3C6035C2}"/>
                  </a:ext>
                </a:extLst>
              </p:cNvPr>
              <p:cNvCxnSpPr/>
              <p:nvPr/>
            </p:nvCxnSpPr>
            <p:spPr>
              <a:xfrm flipH="1">
                <a:off x="4446518" y="4852638"/>
                <a:ext cx="1664620" cy="1779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CAD17F-3539-A17D-06F5-EA57871A0F80}"/>
                  </a:ext>
                </a:extLst>
              </p:cNvPr>
              <p:cNvCxnSpPr/>
              <p:nvPr/>
            </p:nvCxnSpPr>
            <p:spPr>
              <a:xfrm flipH="1" flipV="1">
                <a:off x="3368783" y="4191462"/>
                <a:ext cx="1122587" cy="43706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51FC90-CF45-7BF4-784E-C20EF40D61EE}"/>
                  </a:ext>
                </a:extLst>
              </p:cNvPr>
              <p:cNvCxnSpPr/>
              <p:nvPr/>
            </p:nvCxnSpPr>
            <p:spPr>
              <a:xfrm flipH="1" flipV="1">
                <a:off x="3361453" y="4604219"/>
                <a:ext cx="1122587" cy="43706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B23B2A-6D30-E7D9-D045-2C720C7922E2}"/>
                  </a:ext>
                </a:extLst>
              </p:cNvPr>
              <p:cNvCxnSpPr/>
              <p:nvPr/>
            </p:nvCxnSpPr>
            <p:spPr>
              <a:xfrm flipV="1">
                <a:off x="3341689" y="4178460"/>
                <a:ext cx="11032" cy="44391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18487CD-AA38-2DBA-BA0B-DCEA69A56042}"/>
                  </a:ext>
                </a:extLst>
              </p:cNvPr>
              <p:cNvCxnSpPr/>
              <p:nvPr/>
            </p:nvCxnSpPr>
            <p:spPr>
              <a:xfrm flipV="1">
                <a:off x="4479558" y="4643797"/>
                <a:ext cx="0" cy="38683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ADF47D9-63F9-9421-04D0-0804F71FA4D8}"/>
                  </a:ext>
                </a:extLst>
              </p:cNvPr>
              <p:cNvCxnSpPr/>
              <p:nvPr/>
            </p:nvCxnSpPr>
            <p:spPr>
              <a:xfrm flipV="1">
                <a:off x="6066330" y="4461601"/>
                <a:ext cx="5516" cy="4195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74" name="TextBox 73">
            <a:extLst>
              <a:ext uri="{FF2B5EF4-FFF2-40B4-BE49-F238E27FC236}">
                <a16:creationId xmlns:a16="http://schemas.microsoft.com/office/drawing/2014/main" id="{234985E4-9812-6544-3DF0-9CB8E153672D}"/>
              </a:ext>
            </a:extLst>
          </p:cNvPr>
          <p:cNvSpPr txBox="1"/>
          <p:nvPr/>
        </p:nvSpPr>
        <p:spPr>
          <a:xfrm>
            <a:off x="5373062" y="2688178"/>
            <a:ext cx="1315514" cy="830997"/>
          </a:xfrm>
          <a:prstGeom prst="rect">
            <a:avLst/>
          </a:prstGeom>
          <a:noFill/>
        </p:spPr>
        <p:txBody>
          <a:bodyPr wrap="square" rtlCol="0">
            <a:spAutoFit/>
          </a:bodyPr>
          <a:lstStyle/>
          <a:p>
            <a:r>
              <a:rPr lang="en-GB" sz="4800" b="1" dirty="0"/>
              <a:t>VS</a:t>
            </a:r>
          </a:p>
        </p:txBody>
      </p:sp>
      <p:pic>
        <p:nvPicPr>
          <p:cNvPr id="2" name="Picture 1">
            <a:extLst>
              <a:ext uri="{FF2B5EF4-FFF2-40B4-BE49-F238E27FC236}">
                <a16:creationId xmlns:a16="http://schemas.microsoft.com/office/drawing/2014/main" id="{2AA7F4CA-868B-1564-99FA-064EA2EC3AB2}"/>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627782" y="3897541"/>
            <a:ext cx="1460912" cy="964473"/>
          </a:xfrm>
          <a:prstGeom prst="rect">
            <a:avLst/>
          </a:prstGeom>
        </p:spPr>
      </p:pic>
      <p:pic>
        <p:nvPicPr>
          <p:cNvPr id="75" name="Picture 74">
            <a:extLst>
              <a:ext uri="{FF2B5EF4-FFF2-40B4-BE49-F238E27FC236}">
                <a16:creationId xmlns:a16="http://schemas.microsoft.com/office/drawing/2014/main" id="{68FDCEF4-506C-3F8F-FC3C-40DC36321012}"/>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1849031" y="4037871"/>
            <a:ext cx="1460912" cy="964473"/>
          </a:xfrm>
          <a:prstGeom prst="rect">
            <a:avLst/>
          </a:prstGeom>
        </p:spPr>
      </p:pic>
      <p:pic>
        <p:nvPicPr>
          <p:cNvPr id="76" name="Picture 75">
            <a:extLst>
              <a:ext uri="{FF2B5EF4-FFF2-40B4-BE49-F238E27FC236}">
                <a16:creationId xmlns:a16="http://schemas.microsoft.com/office/drawing/2014/main" id="{48F4234A-4B16-C7AB-7EC9-16525EE01287}"/>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2168060" y="3984736"/>
            <a:ext cx="1460912" cy="964473"/>
          </a:xfrm>
          <a:prstGeom prst="rect">
            <a:avLst/>
          </a:prstGeom>
        </p:spPr>
      </p:pic>
      <p:pic>
        <p:nvPicPr>
          <p:cNvPr id="77" name="Picture 76">
            <a:extLst>
              <a:ext uri="{FF2B5EF4-FFF2-40B4-BE49-F238E27FC236}">
                <a16:creationId xmlns:a16="http://schemas.microsoft.com/office/drawing/2014/main" id="{E5460083-80C6-B5F7-A6F5-C7C8AE39D13F}"/>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8226727" y="4758560"/>
            <a:ext cx="1460912" cy="964473"/>
          </a:xfrm>
          <a:prstGeom prst="rect">
            <a:avLst/>
          </a:prstGeom>
        </p:spPr>
      </p:pic>
      <p:pic>
        <p:nvPicPr>
          <p:cNvPr id="78" name="Picture 77">
            <a:extLst>
              <a:ext uri="{FF2B5EF4-FFF2-40B4-BE49-F238E27FC236}">
                <a16:creationId xmlns:a16="http://schemas.microsoft.com/office/drawing/2014/main" id="{9AB12236-161D-3A26-9039-59B46BECFECC}"/>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9387687" y="4643203"/>
            <a:ext cx="1460912" cy="964473"/>
          </a:xfrm>
          <a:prstGeom prst="rect">
            <a:avLst/>
          </a:prstGeom>
        </p:spPr>
      </p:pic>
      <p:pic>
        <p:nvPicPr>
          <p:cNvPr id="79" name="Picture 78">
            <a:extLst>
              <a:ext uri="{FF2B5EF4-FFF2-40B4-BE49-F238E27FC236}">
                <a16:creationId xmlns:a16="http://schemas.microsoft.com/office/drawing/2014/main" id="{80FAA1C1-C424-2333-DD48-256D0326A64B}"/>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10508262" y="4587308"/>
            <a:ext cx="1460912" cy="964473"/>
          </a:xfrm>
          <a:prstGeom prst="rect">
            <a:avLst/>
          </a:prstGeom>
        </p:spPr>
      </p:pic>
      <p:pic>
        <p:nvPicPr>
          <p:cNvPr id="80" name="Picture 79">
            <a:extLst>
              <a:ext uri="{FF2B5EF4-FFF2-40B4-BE49-F238E27FC236}">
                <a16:creationId xmlns:a16="http://schemas.microsoft.com/office/drawing/2014/main" id="{BFAD317D-7839-00F1-DC8E-ACC6A95A6618}"/>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8332598" y="4363863"/>
            <a:ext cx="1460912" cy="964473"/>
          </a:xfrm>
          <a:prstGeom prst="rect">
            <a:avLst/>
          </a:prstGeom>
        </p:spPr>
      </p:pic>
      <p:pic>
        <p:nvPicPr>
          <p:cNvPr id="81" name="Picture 80">
            <a:extLst>
              <a:ext uri="{FF2B5EF4-FFF2-40B4-BE49-F238E27FC236}">
                <a16:creationId xmlns:a16="http://schemas.microsoft.com/office/drawing/2014/main" id="{21973097-CF0E-D64D-8A45-8F64C0837B3D}"/>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9157827" y="4174557"/>
            <a:ext cx="1460912" cy="964473"/>
          </a:xfrm>
          <a:prstGeom prst="rect">
            <a:avLst/>
          </a:prstGeom>
        </p:spPr>
      </p:pic>
      <p:pic>
        <p:nvPicPr>
          <p:cNvPr id="82" name="Picture 81">
            <a:extLst>
              <a:ext uri="{FF2B5EF4-FFF2-40B4-BE49-F238E27FC236}">
                <a16:creationId xmlns:a16="http://schemas.microsoft.com/office/drawing/2014/main" id="{96A9C262-0238-0479-6272-1DB2C5A4E6C3}"/>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10226538" y="4212713"/>
            <a:ext cx="1460912" cy="964473"/>
          </a:xfrm>
          <a:prstGeom prst="rect">
            <a:avLst/>
          </a:prstGeom>
        </p:spPr>
      </p:pic>
      <p:pic>
        <p:nvPicPr>
          <p:cNvPr id="83" name="Picture 82">
            <a:extLst>
              <a:ext uri="{FF2B5EF4-FFF2-40B4-BE49-F238E27FC236}">
                <a16:creationId xmlns:a16="http://schemas.microsoft.com/office/drawing/2014/main" id="{6B1F684C-579E-7DF7-40F0-550DA3688F81}"/>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10687773" y="3701103"/>
            <a:ext cx="1460912" cy="964473"/>
          </a:xfrm>
          <a:prstGeom prst="rect">
            <a:avLst/>
          </a:prstGeom>
        </p:spPr>
      </p:pic>
      <p:pic>
        <p:nvPicPr>
          <p:cNvPr id="84" name="Picture 83">
            <a:extLst>
              <a:ext uri="{FF2B5EF4-FFF2-40B4-BE49-F238E27FC236}">
                <a16:creationId xmlns:a16="http://schemas.microsoft.com/office/drawing/2014/main" id="{5F678EEE-8CC1-1059-EBDC-C6E46A4DB8E5}"/>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9552820" y="3819873"/>
            <a:ext cx="1460912" cy="964473"/>
          </a:xfrm>
          <a:prstGeom prst="rect">
            <a:avLst/>
          </a:prstGeom>
        </p:spPr>
      </p:pic>
      <p:pic>
        <p:nvPicPr>
          <p:cNvPr id="85" name="Picture 84">
            <a:extLst>
              <a:ext uri="{FF2B5EF4-FFF2-40B4-BE49-F238E27FC236}">
                <a16:creationId xmlns:a16="http://schemas.microsoft.com/office/drawing/2014/main" id="{0E389425-9721-F60D-59FF-421ECFE9FB2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21180459">
            <a:off x="8325178" y="3972444"/>
            <a:ext cx="1460912" cy="964473"/>
          </a:xfrm>
          <a:prstGeom prst="rect">
            <a:avLst/>
          </a:prstGeom>
        </p:spPr>
      </p:pic>
      <p:pic>
        <p:nvPicPr>
          <p:cNvPr id="86" name="Picture 85">
            <a:extLst>
              <a:ext uri="{FF2B5EF4-FFF2-40B4-BE49-F238E27FC236}">
                <a16:creationId xmlns:a16="http://schemas.microsoft.com/office/drawing/2014/main" id="{B78914F0-E238-E9C5-243D-4868F8BBDA5A}"/>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6898037" y="4609808"/>
            <a:ext cx="1460912" cy="964473"/>
          </a:xfrm>
          <a:prstGeom prst="rect">
            <a:avLst/>
          </a:prstGeom>
        </p:spPr>
      </p:pic>
      <p:pic>
        <p:nvPicPr>
          <p:cNvPr id="87" name="Picture 86">
            <a:extLst>
              <a:ext uri="{FF2B5EF4-FFF2-40B4-BE49-F238E27FC236}">
                <a16:creationId xmlns:a16="http://schemas.microsoft.com/office/drawing/2014/main" id="{5723D3FE-8993-8603-9B9B-80841A84C149}"/>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7095534" y="4053204"/>
            <a:ext cx="1460912" cy="964473"/>
          </a:xfrm>
          <a:prstGeom prst="rect">
            <a:avLst/>
          </a:prstGeom>
        </p:spPr>
      </p:pic>
      <p:pic>
        <p:nvPicPr>
          <p:cNvPr id="88" name="Picture 87">
            <a:extLst>
              <a:ext uri="{FF2B5EF4-FFF2-40B4-BE49-F238E27FC236}">
                <a16:creationId xmlns:a16="http://schemas.microsoft.com/office/drawing/2014/main" id="{6C25BF2B-A302-E641-EB72-3AE97061D0FB}"/>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6906958" y="3515125"/>
            <a:ext cx="1460912" cy="964473"/>
          </a:xfrm>
          <a:prstGeom prst="rect">
            <a:avLst/>
          </a:prstGeom>
        </p:spPr>
      </p:pic>
      <p:pic>
        <p:nvPicPr>
          <p:cNvPr id="89" name="Picture 88">
            <a:extLst>
              <a:ext uri="{FF2B5EF4-FFF2-40B4-BE49-F238E27FC236}">
                <a16:creationId xmlns:a16="http://schemas.microsoft.com/office/drawing/2014/main" id="{637252AE-19DC-5D01-7160-0197E95FCE49}"/>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6241903" y="4374885"/>
            <a:ext cx="1460912" cy="964473"/>
          </a:xfrm>
          <a:prstGeom prst="rect">
            <a:avLst/>
          </a:prstGeom>
        </p:spPr>
      </p:pic>
      <p:pic>
        <p:nvPicPr>
          <p:cNvPr id="90" name="Picture 89">
            <a:extLst>
              <a:ext uri="{FF2B5EF4-FFF2-40B4-BE49-F238E27FC236}">
                <a16:creationId xmlns:a16="http://schemas.microsoft.com/office/drawing/2014/main" id="{5CA1C5DD-84A8-7771-E76C-A654EA1DBC0D}"/>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6093135" y="3448285"/>
            <a:ext cx="1460912" cy="964473"/>
          </a:xfrm>
          <a:prstGeom prst="rect">
            <a:avLst/>
          </a:prstGeom>
        </p:spPr>
      </p:pic>
      <p:pic>
        <p:nvPicPr>
          <p:cNvPr id="91" name="Picture 90">
            <a:extLst>
              <a:ext uri="{FF2B5EF4-FFF2-40B4-BE49-F238E27FC236}">
                <a16:creationId xmlns:a16="http://schemas.microsoft.com/office/drawing/2014/main" id="{3A538B74-3DA5-CA53-D654-0200C7A3CAFE}"/>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7039573" y="2812416"/>
            <a:ext cx="1818538" cy="1200573"/>
          </a:xfrm>
          <a:prstGeom prst="rect">
            <a:avLst/>
          </a:prstGeom>
        </p:spPr>
      </p:pic>
      <p:pic>
        <p:nvPicPr>
          <p:cNvPr id="92" name="Picture 91">
            <a:extLst>
              <a:ext uri="{FF2B5EF4-FFF2-40B4-BE49-F238E27FC236}">
                <a16:creationId xmlns:a16="http://schemas.microsoft.com/office/drawing/2014/main" id="{6B2E59B2-FED0-A7C3-6C45-55723B3C0CEC}"/>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7891067" y="2799202"/>
            <a:ext cx="1818538" cy="1200573"/>
          </a:xfrm>
          <a:prstGeom prst="rect">
            <a:avLst/>
          </a:prstGeom>
        </p:spPr>
      </p:pic>
      <p:pic>
        <p:nvPicPr>
          <p:cNvPr id="93" name="Picture 92">
            <a:extLst>
              <a:ext uri="{FF2B5EF4-FFF2-40B4-BE49-F238E27FC236}">
                <a16:creationId xmlns:a16="http://schemas.microsoft.com/office/drawing/2014/main" id="{194D824E-019D-CA73-E978-F6F97CFD2EE1}"/>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8819229" y="2702601"/>
            <a:ext cx="1818538" cy="1200573"/>
          </a:xfrm>
          <a:prstGeom prst="rect">
            <a:avLst/>
          </a:prstGeom>
        </p:spPr>
      </p:pic>
      <p:pic>
        <p:nvPicPr>
          <p:cNvPr id="94" name="Picture 93">
            <a:extLst>
              <a:ext uri="{FF2B5EF4-FFF2-40B4-BE49-F238E27FC236}">
                <a16:creationId xmlns:a16="http://schemas.microsoft.com/office/drawing/2014/main" id="{51D9DE52-45D8-347A-4279-DEFEA5664168}"/>
              </a:ext>
            </a:extLst>
          </p:cNvPr>
          <p:cNvPicPr>
            <a:picLocks noChangeAspect="1"/>
          </p:cNvPicPr>
          <p:nvPr/>
        </p:nvPicPr>
        <p:blipFill rotWithShape="1">
          <a:blip r:embed="rId5">
            <a:extLst>
              <a:ext uri="{28A0092B-C50C-407E-A947-70E740481C1C}">
                <a14:useLocalDpi xmlns:a14="http://schemas.microsoft.com/office/drawing/2010/main" val="0"/>
              </a:ext>
            </a:extLst>
          </a:blip>
          <a:srcRect l="69124" t="83195" r="9538"/>
          <a:stretch/>
        </p:blipFill>
        <p:spPr>
          <a:xfrm rot="1282024">
            <a:off x="9581979" y="2633543"/>
            <a:ext cx="1818538" cy="1200573"/>
          </a:xfrm>
          <a:prstGeom prst="rect">
            <a:avLst/>
          </a:prstGeom>
        </p:spPr>
      </p:pic>
    </p:spTree>
    <p:extLst>
      <p:ext uri="{BB962C8B-B14F-4D97-AF65-F5344CB8AC3E}">
        <p14:creationId xmlns:p14="http://schemas.microsoft.com/office/powerpoint/2010/main" val="28834615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22669" y="128041"/>
            <a:ext cx="7188105" cy="1254220"/>
          </a:xfrm>
        </p:spPr>
        <p:txBody>
          <a:bodyPr/>
          <a:lstStyle/>
          <a:p>
            <a:r>
              <a:rPr lang="en-GB" b="1" dirty="0" err="1"/>
              <a:t>C</a:t>
            </a:r>
            <a:r>
              <a:rPr lang="en-GB" sz="4400" b="1" dirty="0" err="1"/>
              <a:t>ompartimentación</a:t>
            </a:r>
            <a:endParaRPr lang="en-GB" sz="4400" b="1" dirty="0"/>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1022588" y="2232327"/>
            <a:ext cx="7418716" cy="974488"/>
          </a:xfrm>
        </p:spPr>
        <p:txBody>
          <a:bodyPr>
            <a:normAutofit fontScale="70000" lnSpcReduction="20000"/>
          </a:bodyPr>
          <a:lstStyle/>
          <a:p>
            <a:pPr lvl="0"/>
            <a:r>
              <a:rPr lang="en-GB" sz="2400" dirty="0"/>
              <a:t>Compartmentation should isolate each apartment or designated area – making it as safe as a 2 storey house.</a:t>
            </a:r>
          </a:p>
          <a:p>
            <a:pPr lvl="0"/>
            <a:r>
              <a:rPr lang="en-GB" sz="2400" b="1" dirty="0"/>
              <a:t>This prevents flame spread, and smoke spread</a:t>
            </a:r>
            <a:r>
              <a:rPr lang="en-GB" sz="2400" dirty="0"/>
              <a:t>.</a:t>
            </a:r>
          </a:p>
          <a:p>
            <a:pPr marL="0" indent="0">
              <a:buNone/>
            </a:pPr>
            <a:endParaRPr lang="en-GB" dirty="0"/>
          </a:p>
        </p:txBody>
      </p:sp>
      <p:grpSp>
        <p:nvGrpSpPr>
          <p:cNvPr id="31" name="Group 30">
            <a:extLst>
              <a:ext uri="{FF2B5EF4-FFF2-40B4-BE49-F238E27FC236}">
                <a16:creationId xmlns:a16="http://schemas.microsoft.com/office/drawing/2014/main" id="{ADDF44D5-04D3-0020-888A-E5EBBBD153B1}"/>
              </a:ext>
            </a:extLst>
          </p:cNvPr>
          <p:cNvGrpSpPr/>
          <p:nvPr/>
        </p:nvGrpSpPr>
        <p:grpSpPr>
          <a:xfrm>
            <a:off x="661030" y="3283924"/>
            <a:ext cx="5230842" cy="3574076"/>
            <a:chOff x="4181259" y="3318869"/>
            <a:chExt cx="5230842" cy="3574076"/>
          </a:xfrm>
        </p:grpSpPr>
        <p:pic>
          <p:nvPicPr>
            <p:cNvPr id="4" name="图片 3">
              <a:extLst>
                <a:ext uri="{FF2B5EF4-FFF2-40B4-BE49-F238E27FC236}">
                  <a16:creationId xmlns:a16="http://schemas.microsoft.com/office/drawing/2014/main" id="{E8B8B220-4EFC-F07A-E378-7F5959061DF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574" b="80074" l="26758" r="75859"/>
                      </a14:imgEffect>
                    </a14:imgLayer>
                  </a14:imgProps>
                </a:ext>
              </a:extLst>
            </a:blip>
            <a:srcRect l="27234" t="17888" r="24631" b="20203"/>
            <a:stretch/>
          </p:blipFill>
          <p:spPr>
            <a:xfrm>
              <a:off x="4181259" y="3318869"/>
              <a:ext cx="5230842" cy="3574076"/>
            </a:xfrm>
            <a:prstGeom prst="rect">
              <a:avLst/>
            </a:prstGeom>
          </p:spPr>
        </p:pic>
        <p:pic>
          <p:nvPicPr>
            <p:cNvPr id="5" name="Picture 4">
              <a:extLst>
                <a:ext uri="{FF2B5EF4-FFF2-40B4-BE49-F238E27FC236}">
                  <a16:creationId xmlns:a16="http://schemas.microsoft.com/office/drawing/2014/main" id="{DDD810FC-D444-B6AB-5CF7-861803FBB4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766" y="4638317"/>
              <a:ext cx="239982" cy="359973"/>
            </a:xfrm>
            <a:prstGeom prst="rect">
              <a:avLst/>
            </a:prstGeom>
          </p:spPr>
        </p:pic>
        <p:pic>
          <p:nvPicPr>
            <p:cNvPr id="6" name="Picture 5">
              <a:extLst>
                <a:ext uri="{FF2B5EF4-FFF2-40B4-BE49-F238E27FC236}">
                  <a16:creationId xmlns:a16="http://schemas.microsoft.com/office/drawing/2014/main" id="{6329F422-460E-449A-B880-786397D8D0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1673" y="4620145"/>
              <a:ext cx="239982" cy="359973"/>
            </a:xfrm>
            <a:prstGeom prst="rect">
              <a:avLst/>
            </a:prstGeom>
          </p:spPr>
        </p:pic>
        <p:pic>
          <p:nvPicPr>
            <p:cNvPr id="7" name="Picture 6">
              <a:extLst>
                <a:ext uri="{FF2B5EF4-FFF2-40B4-BE49-F238E27FC236}">
                  <a16:creationId xmlns:a16="http://schemas.microsoft.com/office/drawing/2014/main" id="{C6CA88C2-C0A0-CD53-FA4C-2A95A136A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4811" y="4580492"/>
              <a:ext cx="239982" cy="359973"/>
            </a:xfrm>
            <a:prstGeom prst="rect">
              <a:avLst/>
            </a:prstGeom>
          </p:spPr>
        </p:pic>
        <p:pic>
          <p:nvPicPr>
            <p:cNvPr id="8" name="Picture 7">
              <a:extLst>
                <a:ext uri="{FF2B5EF4-FFF2-40B4-BE49-F238E27FC236}">
                  <a16:creationId xmlns:a16="http://schemas.microsoft.com/office/drawing/2014/main" id="{F6BCAE27-4179-C116-C8B2-3815B32E6E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5540" y="4620145"/>
              <a:ext cx="239982" cy="359973"/>
            </a:xfrm>
            <a:prstGeom prst="rect">
              <a:avLst/>
            </a:prstGeom>
          </p:spPr>
        </p:pic>
        <p:pic>
          <p:nvPicPr>
            <p:cNvPr id="10" name="Picture 9">
              <a:extLst>
                <a:ext uri="{FF2B5EF4-FFF2-40B4-BE49-F238E27FC236}">
                  <a16:creationId xmlns:a16="http://schemas.microsoft.com/office/drawing/2014/main" id="{C9F01ED1-BD33-9DAD-DF80-71AEA1575A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7570" y="4558553"/>
              <a:ext cx="239982" cy="359973"/>
            </a:xfrm>
            <a:prstGeom prst="rect">
              <a:avLst/>
            </a:prstGeom>
          </p:spPr>
        </p:pic>
        <p:pic>
          <p:nvPicPr>
            <p:cNvPr id="11" name="Picture 10">
              <a:extLst>
                <a:ext uri="{FF2B5EF4-FFF2-40B4-BE49-F238E27FC236}">
                  <a16:creationId xmlns:a16="http://schemas.microsoft.com/office/drawing/2014/main" id="{79BDC627-1BE1-E912-71AE-EA7AA9CC99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7244" y="4558552"/>
              <a:ext cx="239982" cy="359973"/>
            </a:xfrm>
            <a:prstGeom prst="rect">
              <a:avLst/>
            </a:prstGeom>
          </p:spPr>
        </p:pic>
        <p:pic>
          <p:nvPicPr>
            <p:cNvPr id="12" name="Picture 11">
              <a:extLst>
                <a:ext uri="{FF2B5EF4-FFF2-40B4-BE49-F238E27FC236}">
                  <a16:creationId xmlns:a16="http://schemas.microsoft.com/office/drawing/2014/main" id="{0283AAD8-21F1-2D2E-1562-5C298134AD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0473" y="4521463"/>
              <a:ext cx="239982" cy="359973"/>
            </a:xfrm>
            <a:prstGeom prst="rect">
              <a:avLst/>
            </a:prstGeom>
          </p:spPr>
        </p:pic>
        <p:pic>
          <p:nvPicPr>
            <p:cNvPr id="14" name="Picture 13">
              <a:extLst>
                <a:ext uri="{FF2B5EF4-FFF2-40B4-BE49-F238E27FC236}">
                  <a16:creationId xmlns:a16="http://schemas.microsoft.com/office/drawing/2014/main" id="{BC6B8DEB-4A81-000F-694C-66E038ED0D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6213" y="4490522"/>
              <a:ext cx="239982" cy="359973"/>
            </a:xfrm>
            <a:prstGeom prst="rect">
              <a:avLst/>
            </a:prstGeom>
          </p:spPr>
        </p:pic>
        <p:pic>
          <p:nvPicPr>
            <p:cNvPr id="15" name="Picture 14">
              <a:extLst>
                <a:ext uri="{FF2B5EF4-FFF2-40B4-BE49-F238E27FC236}">
                  <a16:creationId xmlns:a16="http://schemas.microsoft.com/office/drawing/2014/main" id="{C2248513-9CB7-67C3-DAC6-452C5DD009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5528" y="4556125"/>
              <a:ext cx="239982" cy="359973"/>
            </a:xfrm>
            <a:prstGeom prst="rect">
              <a:avLst/>
            </a:prstGeom>
          </p:spPr>
        </p:pic>
        <p:grpSp>
          <p:nvGrpSpPr>
            <p:cNvPr id="16" name="Group 15">
              <a:extLst>
                <a:ext uri="{FF2B5EF4-FFF2-40B4-BE49-F238E27FC236}">
                  <a16:creationId xmlns:a16="http://schemas.microsoft.com/office/drawing/2014/main" id="{C69CAAE6-3DCC-D2AE-BB8C-67F773E98475}"/>
                </a:ext>
              </a:extLst>
            </p:cNvPr>
            <p:cNvGrpSpPr/>
            <p:nvPr/>
          </p:nvGrpSpPr>
          <p:grpSpPr>
            <a:xfrm>
              <a:off x="4892783" y="4232761"/>
              <a:ext cx="1044532" cy="756263"/>
              <a:chOff x="3368783" y="4197815"/>
              <a:chExt cx="1044532" cy="756263"/>
            </a:xfrm>
          </p:grpSpPr>
          <p:pic>
            <p:nvPicPr>
              <p:cNvPr id="17" name="Picture 16">
                <a:extLst>
                  <a:ext uri="{FF2B5EF4-FFF2-40B4-BE49-F238E27FC236}">
                    <a16:creationId xmlns:a16="http://schemas.microsoft.com/office/drawing/2014/main" id="{BB32B6FA-0F86-D8F4-4792-A6C7667BF4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3333" y="4594105"/>
                <a:ext cx="239982" cy="359973"/>
              </a:xfrm>
              <a:prstGeom prst="rect">
                <a:avLst/>
              </a:prstGeom>
            </p:spPr>
          </p:pic>
          <p:pic>
            <p:nvPicPr>
              <p:cNvPr id="19" name="Picture 18">
                <a:extLst>
                  <a:ext uri="{FF2B5EF4-FFF2-40B4-BE49-F238E27FC236}">
                    <a16:creationId xmlns:a16="http://schemas.microsoft.com/office/drawing/2014/main" id="{133B4E75-4DFB-0CD0-8A32-ED164156FF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1136" y="4501024"/>
                <a:ext cx="239982" cy="359973"/>
              </a:xfrm>
              <a:prstGeom prst="rect">
                <a:avLst/>
              </a:prstGeom>
            </p:spPr>
          </p:pic>
          <p:pic>
            <p:nvPicPr>
              <p:cNvPr id="20" name="Picture 19">
                <a:extLst>
                  <a:ext uri="{FF2B5EF4-FFF2-40B4-BE49-F238E27FC236}">
                    <a16:creationId xmlns:a16="http://schemas.microsoft.com/office/drawing/2014/main" id="{BE41304A-14C2-A4FA-4006-902064A78C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9554" y="4326997"/>
                <a:ext cx="239982" cy="359973"/>
              </a:xfrm>
              <a:prstGeom prst="rect">
                <a:avLst/>
              </a:prstGeom>
            </p:spPr>
          </p:pic>
          <p:pic>
            <p:nvPicPr>
              <p:cNvPr id="21" name="Picture 20">
                <a:extLst>
                  <a:ext uri="{FF2B5EF4-FFF2-40B4-BE49-F238E27FC236}">
                    <a16:creationId xmlns:a16="http://schemas.microsoft.com/office/drawing/2014/main" id="{CF7C046A-A1D4-B958-006D-45BCC87E22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9424" y="4262406"/>
                <a:ext cx="239982" cy="359973"/>
              </a:xfrm>
              <a:prstGeom prst="rect">
                <a:avLst/>
              </a:prstGeom>
            </p:spPr>
          </p:pic>
          <p:pic>
            <p:nvPicPr>
              <p:cNvPr id="22" name="Picture 21">
                <a:extLst>
                  <a:ext uri="{FF2B5EF4-FFF2-40B4-BE49-F238E27FC236}">
                    <a16:creationId xmlns:a16="http://schemas.microsoft.com/office/drawing/2014/main" id="{7C61F6B0-5ED8-C3B5-2869-7A2CC563C3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8783" y="4197815"/>
                <a:ext cx="239982" cy="359973"/>
              </a:xfrm>
              <a:prstGeom prst="rect">
                <a:avLst/>
              </a:prstGeom>
            </p:spPr>
          </p:pic>
        </p:grpSp>
        <p:grpSp>
          <p:nvGrpSpPr>
            <p:cNvPr id="23" name="Group 22">
              <a:extLst>
                <a:ext uri="{FF2B5EF4-FFF2-40B4-BE49-F238E27FC236}">
                  <a16:creationId xmlns:a16="http://schemas.microsoft.com/office/drawing/2014/main" id="{BD9B59B0-530F-BB4A-0DDF-5E6E58E79103}"/>
                </a:ext>
              </a:extLst>
            </p:cNvPr>
            <p:cNvGrpSpPr/>
            <p:nvPr/>
          </p:nvGrpSpPr>
          <p:grpSpPr>
            <a:xfrm>
              <a:off x="4865690" y="4213405"/>
              <a:ext cx="2769449" cy="862824"/>
              <a:chOff x="3341689" y="4178460"/>
              <a:chExt cx="2769449" cy="862824"/>
            </a:xfrm>
          </p:grpSpPr>
          <p:cxnSp>
            <p:nvCxnSpPr>
              <p:cNvPr id="24" name="Straight Connector 23">
                <a:extLst>
                  <a:ext uri="{FF2B5EF4-FFF2-40B4-BE49-F238E27FC236}">
                    <a16:creationId xmlns:a16="http://schemas.microsoft.com/office/drawing/2014/main" id="{A2F4C59B-D625-18B2-A885-9941FB9AEA50}"/>
                  </a:ext>
                </a:extLst>
              </p:cNvPr>
              <p:cNvCxnSpPr/>
              <p:nvPr/>
            </p:nvCxnSpPr>
            <p:spPr>
              <a:xfrm flipH="1">
                <a:off x="4440370" y="4468345"/>
                <a:ext cx="1664620" cy="1779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C407E5D-93A9-17CF-E555-C022DBDA081A}"/>
                  </a:ext>
                </a:extLst>
              </p:cNvPr>
              <p:cNvCxnSpPr/>
              <p:nvPr/>
            </p:nvCxnSpPr>
            <p:spPr>
              <a:xfrm flipH="1">
                <a:off x="4446518" y="4852638"/>
                <a:ext cx="1664620" cy="1779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FF7CD4A-4FEE-4866-4BB9-33B37D1CACE3}"/>
                  </a:ext>
                </a:extLst>
              </p:cNvPr>
              <p:cNvCxnSpPr/>
              <p:nvPr/>
            </p:nvCxnSpPr>
            <p:spPr>
              <a:xfrm flipH="1" flipV="1">
                <a:off x="3368783" y="4191462"/>
                <a:ext cx="1122587" cy="43706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05633F2-66B8-8CB9-8F82-C59DEA771CC7}"/>
                  </a:ext>
                </a:extLst>
              </p:cNvPr>
              <p:cNvCxnSpPr/>
              <p:nvPr/>
            </p:nvCxnSpPr>
            <p:spPr>
              <a:xfrm flipH="1" flipV="1">
                <a:off x="3361453" y="4604219"/>
                <a:ext cx="1122587" cy="43706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B703C8B-9C29-AADD-21F3-91B784C43FB0}"/>
                  </a:ext>
                </a:extLst>
              </p:cNvPr>
              <p:cNvCxnSpPr/>
              <p:nvPr/>
            </p:nvCxnSpPr>
            <p:spPr>
              <a:xfrm flipV="1">
                <a:off x="3341689" y="4178460"/>
                <a:ext cx="11032" cy="44391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DCABDB5-F7A2-0776-F6D8-57FEACB50818}"/>
                  </a:ext>
                </a:extLst>
              </p:cNvPr>
              <p:cNvCxnSpPr/>
              <p:nvPr/>
            </p:nvCxnSpPr>
            <p:spPr>
              <a:xfrm flipV="1">
                <a:off x="4479558" y="4643797"/>
                <a:ext cx="0" cy="38683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5990A75-64E4-26A9-E8C8-8B76D3197399}"/>
                  </a:ext>
                </a:extLst>
              </p:cNvPr>
              <p:cNvCxnSpPr/>
              <p:nvPr/>
            </p:nvCxnSpPr>
            <p:spPr>
              <a:xfrm flipV="1">
                <a:off x="6066330" y="4461601"/>
                <a:ext cx="5516" cy="4195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32" name="Picture 31">
            <a:extLst>
              <a:ext uri="{FF2B5EF4-FFF2-40B4-BE49-F238E27FC236}">
                <a16:creationId xmlns:a16="http://schemas.microsoft.com/office/drawing/2014/main" id="{B97C77FE-8047-51FE-7573-7D7B7A961899}"/>
              </a:ext>
            </a:extLst>
          </p:cNvPr>
          <p:cNvPicPr>
            <a:picLocks noChangeAspect="1"/>
          </p:cNvPicPr>
          <p:nvPr/>
        </p:nvPicPr>
        <p:blipFill>
          <a:blip r:embed="rId5"/>
          <a:stretch>
            <a:fillRect/>
          </a:stretch>
        </p:blipFill>
        <p:spPr>
          <a:xfrm>
            <a:off x="7315280" y="128041"/>
            <a:ext cx="4843195" cy="6852954"/>
          </a:xfrm>
          <a:prstGeom prst="rect">
            <a:avLst/>
          </a:prstGeom>
          <a:noFill/>
          <a:ln cap="flat">
            <a:noFill/>
          </a:ln>
        </p:spPr>
      </p:pic>
      <p:pic>
        <p:nvPicPr>
          <p:cNvPr id="9" name="Picture 8">
            <a:extLst>
              <a:ext uri="{FF2B5EF4-FFF2-40B4-BE49-F238E27FC236}">
                <a16:creationId xmlns:a16="http://schemas.microsoft.com/office/drawing/2014/main" id="{0FCB8605-09CA-7221-5748-6B49402E8FC1}"/>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180459">
            <a:off x="2881879" y="4161560"/>
            <a:ext cx="1460912" cy="964473"/>
          </a:xfrm>
          <a:prstGeom prst="rect">
            <a:avLst/>
          </a:prstGeom>
        </p:spPr>
      </p:pic>
      <p:pic>
        <p:nvPicPr>
          <p:cNvPr id="13" name="Picture 12">
            <a:extLst>
              <a:ext uri="{FF2B5EF4-FFF2-40B4-BE49-F238E27FC236}">
                <a16:creationId xmlns:a16="http://schemas.microsoft.com/office/drawing/2014/main" id="{8AFBE08D-4CA7-90B5-AEC1-C613AA97F90F}"/>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21180459">
            <a:off x="2230378" y="4198774"/>
            <a:ext cx="1460912" cy="964473"/>
          </a:xfrm>
          <a:prstGeom prst="rect">
            <a:avLst/>
          </a:prstGeom>
        </p:spPr>
      </p:pic>
      <p:pic>
        <p:nvPicPr>
          <p:cNvPr id="18" name="Picture 17">
            <a:extLst>
              <a:ext uri="{FF2B5EF4-FFF2-40B4-BE49-F238E27FC236}">
                <a16:creationId xmlns:a16="http://schemas.microsoft.com/office/drawing/2014/main" id="{860C58AB-4CC8-020B-7F35-0D5AC2CC9CDC}"/>
              </a:ext>
            </a:extLst>
          </p:cNvPr>
          <p:cNvPicPr>
            <a:picLocks noChangeAspect="1"/>
          </p:cNvPicPr>
          <p:nvPr/>
        </p:nvPicPr>
        <p:blipFill rotWithShape="1">
          <a:blip r:embed="rId6">
            <a:extLst>
              <a:ext uri="{28A0092B-C50C-407E-A947-70E740481C1C}">
                <a14:useLocalDpi xmlns:a14="http://schemas.microsoft.com/office/drawing/2010/main" val="0"/>
              </a:ext>
            </a:extLst>
          </a:blip>
          <a:srcRect l="69124" t="83195" r="9538"/>
          <a:stretch/>
        </p:blipFill>
        <p:spPr>
          <a:xfrm rot="1876682">
            <a:off x="1166878" y="4063311"/>
            <a:ext cx="1460912" cy="964473"/>
          </a:xfrm>
          <a:prstGeom prst="rect">
            <a:avLst/>
          </a:prstGeom>
        </p:spPr>
      </p:pic>
      <p:sp>
        <p:nvSpPr>
          <p:cNvPr id="34" name="TextBox 33">
            <a:extLst>
              <a:ext uri="{FF2B5EF4-FFF2-40B4-BE49-F238E27FC236}">
                <a16:creationId xmlns:a16="http://schemas.microsoft.com/office/drawing/2014/main" id="{334BB8F6-3F0C-7173-17D2-A0B1496AFCE8}"/>
              </a:ext>
            </a:extLst>
          </p:cNvPr>
          <p:cNvSpPr txBox="1"/>
          <p:nvPr/>
        </p:nvSpPr>
        <p:spPr>
          <a:xfrm>
            <a:off x="1022588" y="860121"/>
            <a:ext cx="6095028"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a:t>La </a:t>
            </a:r>
            <a:r>
              <a:rPr lang="en-GB" dirty="0" err="1"/>
              <a:t>compartimentación</a:t>
            </a:r>
            <a:r>
              <a:rPr lang="en-GB" dirty="0"/>
              <a:t> </a:t>
            </a:r>
            <a:r>
              <a:rPr lang="en-GB" dirty="0" err="1"/>
              <a:t>debe</a:t>
            </a:r>
            <a:r>
              <a:rPr lang="en-GB" dirty="0"/>
              <a:t> </a:t>
            </a:r>
            <a:r>
              <a:rPr lang="en-GB" dirty="0" err="1"/>
              <a:t>aislar</a:t>
            </a:r>
            <a:r>
              <a:rPr lang="en-GB" dirty="0"/>
              <a:t> </a:t>
            </a:r>
            <a:r>
              <a:rPr lang="en-GB" dirty="0" err="1"/>
              <a:t>cada</a:t>
            </a:r>
            <a:r>
              <a:rPr lang="en-GB" dirty="0"/>
              <a:t> </a:t>
            </a:r>
            <a:r>
              <a:rPr lang="en-GB" dirty="0" err="1"/>
              <a:t>apartamento</a:t>
            </a:r>
            <a:r>
              <a:rPr lang="en-GB" dirty="0"/>
              <a:t> o </a:t>
            </a:r>
            <a:r>
              <a:rPr lang="en-GB" dirty="0" err="1"/>
              <a:t>área</a:t>
            </a:r>
            <a:r>
              <a:rPr lang="en-GB" dirty="0"/>
              <a:t> </a:t>
            </a:r>
            <a:r>
              <a:rPr lang="en-GB" dirty="0" err="1"/>
              <a:t>designada</a:t>
            </a:r>
            <a:r>
              <a:rPr lang="en-GB" dirty="0"/>
              <a:t>, </a:t>
            </a:r>
            <a:r>
              <a:rPr lang="en-GB" dirty="0" err="1"/>
              <a:t>haciéndolo</a:t>
            </a:r>
            <a:r>
              <a:rPr lang="en-GB" dirty="0"/>
              <a:t> tan </a:t>
            </a:r>
            <a:r>
              <a:rPr lang="en-GB" dirty="0" err="1"/>
              <a:t>seguro</a:t>
            </a:r>
            <a:r>
              <a:rPr lang="en-GB" dirty="0"/>
              <a:t> </a:t>
            </a:r>
            <a:r>
              <a:rPr lang="en-GB" dirty="0" err="1"/>
              <a:t>como</a:t>
            </a:r>
            <a:r>
              <a:rPr lang="en-GB" dirty="0"/>
              <a:t> </a:t>
            </a:r>
            <a:r>
              <a:rPr lang="en-GB" dirty="0" err="1"/>
              <a:t>una</a:t>
            </a:r>
            <a:r>
              <a:rPr lang="en-GB" dirty="0"/>
              <a:t> casa de dos </a:t>
            </a:r>
            <a:r>
              <a:rPr lang="en-GB" dirty="0" err="1"/>
              <a:t>pisos</a:t>
            </a:r>
            <a:r>
              <a:rPr lang="en-GB" dirty="0"/>
              <a:t>. </a:t>
            </a:r>
          </a:p>
          <a:p>
            <a:r>
              <a:rPr lang="en-GB" dirty="0" err="1"/>
              <a:t>Esto</a:t>
            </a:r>
            <a:r>
              <a:rPr lang="en-GB" dirty="0"/>
              <a:t> </a:t>
            </a:r>
            <a:r>
              <a:rPr lang="en-GB" b="1" dirty="0" err="1"/>
              <a:t>previene</a:t>
            </a:r>
            <a:r>
              <a:rPr lang="en-GB" b="1" dirty="0"/>
              <a:t> la </a:t>
            </a:r>
            <a:r>
              <a:rPr lang="en-GB" b="1" dirty="0" err="1"/>
              <a:t>propagación</a:t>
            </a:r>
            <a:r>
              <a:rPr lang="en-GB" b="1" dirty="0"/>
              <a:t> de las llamas </a:t>
            </a:r>
            <a:r>
              <a:rPr lang="en-GB" b="1" u="sng" dirty="0"/>
              <a:t>Y</a:t>
            </a:r>
            <a:r>
              <a:rPr lang="en-GB" b="1" dirty="0"/>
              <a:t> del </a:t>
            </a:r>
            <a:r>
              <a:rPr lang="en-GB" b="1" dirty="0" err="1"/>
              <a:t>humo</a:t>
            </a:r>
            <a:r>
              <a:rPr lang="en-GB" b="1" dirty="0"/>
              <a:t>.</a:t>
            </a:r>
          </a:p>
        </p:txBody>
      </p:sp>
    </p:spTree>
    <p:extLst>
      <p:ext uri="{BB962C8B-B14F-4D97-AF65-F5344CB8AC3E}">
        <p14:creationId xmlns:p14="http://schemas.microsoft.com/office/powerpoint/2010/main" val="4128929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ole of Compartmentalisation &amp; How to do it | Nullifire UK">
            <a:extLst>
              <a:ext uri="{FF2B5EF4-FFF2-40B4-BE49-F238E27FC236}">
                <a16:creationId xmlns:a16="http://schemas.microsoft.com/office/drawing/2014/main" id="{4133892A-5E6F-9C9C-45FE-7E54DD44D6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70" r="18699"/>
          <a:stretch/>
        </p:blipFill>
        <p:spPr bwMode="auto">
          <a:xfrm>
            <a:off x="4694308" y="2780385"/>
            <a:ext cx="7594761" cy="37894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D0786F5-B884-33DC-3877-CE6119CBDF8E}"/>
              </a:ext>
            </a:extLst>
          </p:cNvPr>
          <p:cNvPicPr>
            <a:picLocks noChangeAspect="1"/>
          </p:cNvPicPr>
          <p:nvPr/>
        </p:nvPicPr>
        <p:blipFill>
          <a:blip r:embed="rId3"/>
          <a:stretch>
            <a:fillRect/>
          </a:stretch>
        </p:blipFill>
        <p:spPr>
          <a:xfrm>
            <a:off x="1034499" y="914400"/>
            <a:ext cx="4484655" cy="2247192"/>
          </a:xfrm>
          <a:prstGeom prst="rect">
            <a:avLst/>
          </a:prstGeom>
        </p:spPr>
      </p:pic>
      <p:sp>
        <p:nvSpPr>
          <p:cNvPr id="8" name="Title 1">
            <a:extLst>
              <a:ext uri="{FF2B5EF4-FFF2-40B4-BE49-F238E27FC236}">
                <a16:creationId xmlns:a16="http://schemas.microsoft.com/office/drawing/2014/main" id="{FE3DF795-CB64-3F01-338A-4CC566767D93}"/>
              </a:ext>
            </a:extLst>
          </p:cNvPr>
          <p:cNvSpPr txBox="1">
            <a:spLocks/>
          </p:cNvSpPr>
          <p:nvPr/>
        </p:nvSpPr>
        <p:spPr>
          <a:xfrm>
            <a:off x="1022669" y="128041"/>
            <a:ext cx="7188105" cy="1254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hangingPunct="1"/>
            <a:r>
              <a:rPr lang="en-GB" b="1"/>
              <a:t>Compartimentación</a:t>
            </a:r>
            <a:endParaRPr lang="en-GB" b="1" dirty="0"/>
          </a:p>
        </p:txBody>
      </p:sp>
      <p:sp>
        <p:nvSpPr>
          <p:cNvPr id="3" name="TextBox 2">
            <a:extLst>
              <a:ext uri="{FF2B5EF4-FFF2-40B4-BE49-F238E27FC236}">
                <a16:creationId xmlns:a16="http://schemas.microsoft.com/office/drawing/2014/main" id="{8B91ED81-64B7-4AA4-DB19-26E1EE763CA3}"/>
              </a:ext>
            </a:extLst>
          </p:cNvPr>
          <p:cNvSpPr txBox="1"/>
          <p:nvPr/>
        </p:nvSpPr>
        <p:spPr>
          <a:xfrm>
            <a:off x="1095439" y="3161592"/>
            <a:ext cx="6143048"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err="1"/>
              <a:t>Muros</a:t>
            </a:r>
            <a:r>
              <a:rPr lang="en-GB" dirty="0"/>
              <a:t> </a:t>
            </a:r>
            <a:r>
              <a:rPr lang="en-GB" dirty="0" err="1"/>
              <a:t>cortafuegos</a:t>
            </a:r>
            <a:r>
              <a:rPr lang="en-GB" dirty="0"/>
              <a:t>      </a:t>
            </a:r>
            <a:r>
              <a:rPr lang="en-GB" dirty="0" err="1"/>
              <a:t>pisos</a:t>
            </a:r>
            <a:r>
              <a:rPr lang="en-GB" dirty="0"/>
              <a:t> </a:t>
            </a:r>
            <a:r>
              <a:rPr lang="en-GB" dirty="0" err="1"/>
              <a:t>cortafuegos</a:t>
            </a:r>
            <a:endParaRPr lang="en-GB" dirty="0"/>
          </a:p>
          <a:p>
            <a:endParaRPr lang="en-GB" dirty="0"/>
          </a:p>
          <a:p>
            <a:endParaRPr lang="en-GB" dirty="0"/>
          </a:p>
          <a:p>
            <a:r>
              <a:rPr lang="en-GB" dirty="0"/>
              <a:t>		 </a:t>
            </a:r>
            <a:r>
              <a:rPr lang="en-GB" dirty="0" err="1"/>
              <a:t>compartimentación</a:t>
            </a:r>
            <a:endParaRPr lang="en-GB" dirty="0"/>
          </a:p>
        </p:txBody>
      </p:sp>
      <p:sp>
        <p:nvSpPr>
          <p:cNvPr id="6" name="TextBox 5">
            <a:extLst>
              <a:ext uri="{FF2B5EF4-FFF2-40B4-BE49-F238E27FC236}">
                <a16:creationId xmlns:a16="http://schemas.microsoft.com/office/drawing/2014/main" id="{76E0E12B-401B-EE20-055B-DDE0E2C67823}"/>
              </a:ext>
            </a:extLst>
          </p:cNvPr>
          <p:cNvSpPr txBox="1"/>
          <p:nvPr/>
        </p:nvSpPr>
        <p:spPr>
          <a:xfrm>
            <a:off x="9508013" y="2411053"/>
            <a:ext cx="614453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dirty="0" err="1"/>
              <a:t>pisos</a:t>
            </a:r>
            <a:r>
              <a:rPr lang="en-GB" dirty="0"/>
              <a:t> </a:t>
            </a:r>
            <a:r>
              <a:rPr lang="en-GB" dirty="0" err="1"/>
              <a:t>cortafuegos</a:t>
            </a:r>
            <a:endParaRPr lang="en-GB" dirty="0"/>
          </a:p>
        </p:txBody>
      </p:sp>
    </p:spTree>
    <p:extLst>
      <p:ext uri="{BB962C8B-B14F-4D97-AF65-F5344CB8AC3E}">
        <p14:creationId xmlns:p14="http://schemas.microsoft.com/office/powerpoint/2010/main" val="28118861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ole of Compartmentalisation &amp; How to do it | Nullifire UK">
            <a:extLst>
              <a:ext uri="{FF2B5EF4-FFF2-40B4-BE49-F238E27FC236}">
                <a16:creationId xmlns:a16="http://schemas.microsoft.com/office/drawing/2014/main" id="{4133892A-5E6F-9C9C-45FE-7E54DD44D6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70" r="18699"/>
          <a:stretch/>
        </p:blipFill>
        <p:spPr bwMode="auto">
          <a:xfrm>
            <a:off x="4694308" y="2780385"/>
            <a:ext cx="7594761" cy="37894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D0786F5-B884-33DC-3877-CE6119CBDF8E}"/>
              </a:ext>
            </a:extLst>
          </p:cNvPr>
          <p:cNvPicPr>
            <a:picLocks noChangeAspect="1"/>
          </p:cNvPicPr>
          <p:nvPr/>
        </p:nvPicPr>
        <p:blipFill>
          <a:blip r:embed="rId3"/>
          <a:stretch>
            <a:fillRect/>
          </a:stretch>
        </p:blipFill>
        <p:spPr>
          <a:xfrm>
            <a:off x="1034499" y="914400"/>
            <a:ext cx="4484655" cy="2247192"/>
          </a:xfrm>
          <a:prstGeom prst="rect">
            <a:avLst/>
          </a:prstGeom>
        </p:spPr>
      </p:pic>
      <p:sp>
        <p:nvSpPr>
          <p:cNvPr id="8" name="Title 1">
            <a:extLst>
              <a:ext uri="{FF2B5EF4-FFF2-40B4-BE49-F238E27FC236}">
                <a16:creationId xmlns:a16="http://schemas.microsoft.com/office/drawing/2014/main" id="{FE3DF795-CB64-3F01-338A-4CC566767D93}"/>
              </a:ext>
            </a:extLst>
          </p:cNvPr>
          <p:cNvSpPr txBox="1">
            <a:spLocks/>
          </p:cNvSpPr>
          <p:nvPr/>
        </p:nvSpPr>
        <p:spPr>
          <a:xfrm>
            <a:off x="1022669" y="128041"/>
            <a:ext cx="7188105" cy="1254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hangingPunct="1"/>
            <a:r>
              <a:rPr lang="en-GB" b="1"/>
              <a:t>Compartimentación</a:t>
            </a:r>
            <a:endParaRPr lang="en-GB" b="1" dirty="0"/>
          </a:p>
        </p:txBody>
      </p:sp>
      <p:pic>
        <p:nvPicPr>
          <p:cNvPr id="3" name="Picture 2">
            <a:extLst>
              <a:ext uri="{FF2B5EF4-FFF2-40B4-BE49-F238E27FC236}">
                <a16:creationId xmlns:a16="http://schemas.microsoft.com/office/drawing/2014/main" id="{70CB9A02-9AC6-E01C-F140-405D0B40DB57}"/>
              </a:ext>
            </a:extLst>
          </p:cNvPr>
          <p:cNvPicPr>
            <a:picLocks noChangeAspect="1"/>
          </p:cNvPicPr>
          <p:nvPr/>
        </p:nvPicPr>
        <p:blipFill rotWithShape="1">
          <a:blip r:embed="rId4">
            <a:extLst>
              <a:ext uri="{28A0092B-C50C-407E-A947-70E740481C1C}">
                <a14:useLocalDpi xmlns:a14="http://schemas.microsoft.com/office/drawing/2010/main" val="0"/>
              </a:ext>
            </a:extLst>
          </a:blip>
          <a:srcRect t="28874" b="33513"/>
          <a:stretch/>
        </p:blipFill>
        <p:spPr>
          <a:xfrm>
            <a:off x="2531042" y="676014"/>
            <a:ext cx="7594761" cy="6181986"/>
          </a:xfrm>
          <a:prstGeom prst="rect">
            <a:avLst/>
          </a:prstGeom>
        </p:spPr>
      </p:pic>
      <p:sp>
        <p:nvSpPr>
          <p:cNvPr id="4" name="TextBox 3">
            <a:extLst>
              <a:ext uri="{FF2B5EF4-FFF2-40B4-BE49-F238E27FC236}">
                <a16:creationId xmlns:a16="http://schemas.microsoft.com/office/drawing/2014/main" id="{6A639FC4-514D-B7E7-868D-495FCF582297}"/>
              </a:ext>
            </a:extLst>
          </p:cNvPr>
          <p:cNvSpPr txBox="1"/>
          <p:nvPr/>
        </p:nvSpPr>
        <p:spPr>
          <a:xfrm>
            <a:off x="1031358" y="6211671"/>
            <a:ext cx="1490996"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Photo by: </a:t>
            </a:r>
          </a:p>
          <a:p>
            <a:pPr marL="0" marR="0" indent="0" algn="l" defTabSz="914330" rtl="0" fontAlgn="auto" latinLnBrk="0" hangingPunct="0">
              <a:lnSpc>
                <a:spcPct val="100000"/>
              </a:lnSpc>
              <a:spcBef>
                <a:spcPts val="0"/>
              </a:spcBef>
              <a:spcAft>
                <a:spcPts val="0"/>
              </a:spcAft>
              <a:buClrTx/>
              <a:buSzTx/>
              <a:buFontTx/>
              <a:buNone/>
              <a:tabLst/>
            </a:pPr>
            <a:r>
              <a:rPr lang="en-GB" dirty="0"/>
              <a:t>Tim </a:t>
            </a:r>
            <a:r>
              <a:rPr lang="en-GB" dirty="0" err="1"/>
              <a:t>Krochak</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2850036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25059" y="56698"/>
            <a:ext cx="9114880" cy="1325563"/>
          </a:xfrm>
        </p:spPr>
        <p:txBody>
          <a:bodyPr/>
          <a:lstStyle/>
          <a:p>
            <a:r>
              <a:rPr lang="en-GB" b="1" dirty="0" err="1"/>
              <a:t>Mantener</a:t>
            </a:r>
            <a:r>
              <a:rPr lang="en-GB" b="1" dirty="0"/>
              <a:t> la </a:t>
            </a:r>
            <a:r>
              <a:rPr lang="en-GB" b="1" dirty="0" err="1"/>
              <a:t>compartimentación</a:t>
            </a:r>
            <a:endParaRPr lang="en-GB" b="1" dirty="0"/>
          </a:p>
        </p:txBody>
      </p:sp>
      <p:sp>
        <p:nvSpPr>
          <p:cNvPr id="10" name="TextBox 9">
            <a:extLst>
              <a:ext uri="{FF2B5EF4-FFF2-40B4-BE49-F238E27FC236}">
                <a16:creationId xmlns:a16="http://schemas.microsoft.com/office/drawing/2014/main" id="{E8B41758-65D9-995E-FC98-B773C3DC5BC8}"/>
              </a:ext>
            </a:extLst>
          </p:cNvPr>
          <p:cNvSpPr txBox="1"/>
          <p:nvPr/>
        </p:nvSpPr>
        <p:spPr>
          <a:xfrm>
            <a:off x="1025060" y="1077874"/>
            <a:ext cx="5965216" cy="5909310"/>
          </a:xfrm>
          <a:prstGeom prst="rect">
            <a:avLst/>
          </a:prstGeom>
          <a:noFill/>
        </p:spPr>
        <p:txBody>
          <a:bodyPr wrap="square" rtlCol="0">
            <a:spAutoFit/>
          </a:bodyPr>
          <a:lstStyle/>
          <a:p>
            <a:endParaRPr lang="en-GB" dirty="0"/>
          </a:p>
          <a:p>
            <a:r>
              <a:rPr lang="es-ES" dirty="0"/>
              <a:t>Estos edificios tendrán servicios que interrumpirán la compartimentación:</a:t>
            </a:r>
          </a:p>
          <a:p>
            <a:endParaRPr lang="es-ES" dirty="0"/>
          </a:p>
          <a:p>
            <a:pPr marL="285750" indent="-285750">
              <a:buFont typeface="Arial" panose="020B0604020202020204" pitchFamily="34" charset="0"/>
              <a:buChar char="•"/>
            </a:pPr>
            <a:r>
              <a:rPr lang="es-ES" dirty="0"/>
              <a:t>Tuberías de plomería a través del piso y las paredes.</a:t>
            </a:r>
          </a:p>
          <a:p>
            <a:endParaRPr lang="es-ES" dirty="0"/>
          </a:p>
          <a:p>
            <a:pPr marL="285750" indent="-285750">
              <a:buFont typeface="Arial" panose="020B0604020202020204" pitchFamily="34" charset="0"/>
              <a:buChar char="•"/>
            </a:pPr>
            <a:r>
              <a:rPr lang="es-ES" dirty="0"/>
              <a:t>Cables eléctricos a través de paredes, pisos, techos, etc.</a:t>
            </a:r>
          </a:p>
          <a:p>
            <a:endParaRPr lang="es-ES" dirty="0"/>
          </a:p>
          <a:p>
            <a:r>
              <a:rPr lang="es-ES" b="1" dirty="0"/>
              <a:t>¿Cómo mantenemos la compartimentación cuando la pared tiene agujeros para los servicios?</a:t>
            </a:r>
          </a:p>
          <a:p>
            <a:endParaRPr lang="es-ES" b="1" dirty="0"/>
          </a:p>
          <a:p>
            <a:r>
              <a:rPr lang="en-GB" dirty="0"/>
              <a:t>These buildings will have services that will disrupt compartmentation: </a:t>
            </a:r>
          </a:p>
          <a:p>
            <a:pPr marL="285750" indent="-285750">
              <a:buFont typeface="Arial" panose="020B0604020202020204" pitchFamily="34" charset="0"/>
              <a:buChar char="•"/>
            </a:pPr>
            <a:r>
              <a:rPr lang="en-GB" dirty="0"/>
              <a:t>Plumbing pipes through the floor and walls</a:t>
            </a:r>
          </a:p>
          <a:p>
            <a:pPr marL="285750" indent="-285750">
              <a:buFont typeface="Arial" panose="020B0604020202020204" pitchFamily="34" charset="0"/>
              <a:buChar char="•"/>
            </a:pPr>
            <a:r>
              <a:rPr lang="en-GB" dirty="0"/>
              <a:t>Electric cables through walls, floors, ceilings etc.. </a:t>
            </a:r>
          </a:p>
          <a:p>
            <a:pPr marL="285750" indent="-285750">
              <a:buFont typeface="Arial" panose="020B0604020202020204" pitchFamily="34" charset="0"/>
              <a:buChar char="•"/>
            </a:pPr>
            <a:endParaRPr lang="en-GB" dirty="0"/>
          </a:p>
          <a:p>
            <a:r>
              <a:rPr lang="en-GB" b="1" dirty="0"/>
              <a:t>How do we maintain compartmentation when the wall has holes in for services?</a:t>
            </a:r>
          </a:p>
          <a:p>
            <a:endParaRPr lang="en-GB" b="1" dirty="0"/>
          </a:p>
          <a:p>
            <a:pPr marL="285750" indent="-285750">
              <a:buFont typeface="Arial" panose="020B0604020202020204" pitchFamily="34" charset="0"/>
              <a:buChar char="•"/>
            </a:pPr>
            <a:endParaRPr lang="en-GB" dirty="0"/>
          </a:p>
        </p:txBody>
      </p:sp>
      <p:pic>
        <p:nvPicPr>
          <p:cNvPr id="12" name="Picture 11">
            <a:extLst>
              <a:ext uri="{FF2B5EF4-FFF2-40B4-BE49-F238E27FC236}">
                <a16:creationId xmlns:a16="http://schemas.microsoft.com/office/drawing/2014/main" id="{2DF6D1A2-17A1-2D8E-F017-B29F49B4D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6589" y="-418544"/>
            <a:ext cx="8955278" cy="7507190"/>
          </a:xfrm>
          <a:prstGeom prst="rect">
            <a:avLst/>
          </a:prstGeom>
        </p:spPr>
      </p:pic>
      <p:pic>
        <p:nvPicPr>
          <p:cNvPr id="3" name="Picture 2">
            <a:extLst>
              <a:ext uri="{FF2B5EF4-FFF2-40B4-BE49-F238E27FC236}">
                <a16:creationId xmlns:a16="http://schemas.microsoft.com/office/drawing/2014/main" id="{96E4563E-8B29-8759-390C-EEE03EC6EB7C}"/>
              </a:ext>
            </a:extLst>
          </p:cNvPr>
          <p:cNvPicPr>
            <a:picLocks noChangeAspect="1"/>
          </p:cNvPicPr>
          <p:nvPr/>
        </p:nvPicPr>
        <p:blipFill rotWithShape="1">
          <a:blip r:embed="rId4"/>
          <a:srcRect t="13737" b="6006"/>
          <a:stretch/>
        </p:blipFill>
        <p:spPr>
          <a:xfrm>
            <a:off x="7212160" y="5308038"/>
            <a:ext cx="4655765" cy="1549962"/>
          </a:xfrm>
          <a:prstGeom prst="rect">
            <a:avLst/>
          </a:prstGeom>
        </p:spPr>
      </p:pic>
    </p:spTree>
    <p:extLst>
      <p:ext uri="{BB962C8B-B14F-4D97-AF65-F5344CB8AC3E}">
        <p14:creationId xmlns:p14="http://schemas.microsoft.com/office/powerpoint/2010/main" val="29007429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0" y="0"/>
            <a:ext cx="7886700" cy="1325563"/>
          </a:xfrm>
        </p:spPr>
        <p:txBody>
          <a:bodyPr/>
          <a:lstStyle/>
          <a:p>
            <a:r>
              <a:rPr lang="es-ES" b="1" dirty="0"/>
              <a:t>Compartimentación para edificios de gran altura</a:t>
            </a:r>
            <a:endParaRPr lang="en-GB" b="1" dirty="0"/>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233992" y="1139693"/>
            <a:ext cx="7121977" cy="2870272"/>
          </a:xfrm>
        </p:spPr>
        <p:txBody>
          <a:bodyPr>
            <a:normAutofit/>
          </a:bodyPr>
          <a:lstStyle/>
          <a:p>
            <a:r>
              <a:rPr lang="es-ES" sz="1800" dirty="0"/>
              <a:t>En las estructuras de fachada, si el fuego alcanza el revestimiento externo, una fachada combustible no protegida permitirá que el fuego se propague a otros pisos del edificio de manera externa.</a:t>
            </a:r>
          </a:p>
          <a:p>
            <a:r>
              <a:rPr lang="en-GB" sz="1800" dirty="0"/>
              <a:t>In façade structures, if the fire reaches the external cladding, an unprotected combustible façade will allow the fire to spread to other floors of a building externally.</a:t>
            </a:r>
          </a:p>
          <a:p>
            <a:endParaRPr lang="en-GB" sz="1800" dirty="0"/>
          </a:p>
          <a:p>
            <a:pPr marL="0" indent="0">
              <a:buNone/>
            </a:pPr>
            <a:endParaRPr lang="en-GB" sz="1800" dirty="0"/>
          </a:p>
        </p:txBody>
      </p:sp>
      <p:pic>
        <p:nvPicPr>
          <p:cNvPr id="31" name="Picture 30"/>
          <p:cNvPicPr>
            <a:picLocks noChangeAspect="1"/>
          </p:cNvPicPr>
          <p:nvPr/>
        </p:nvPicPr>
        <p:blipFill rotWithShape="1">
          <a:blip r:embed="rId3"/>
          <a:srcRect l="23607" r="24110"/>
          <a:stretch/>
        </p:blipFill>
        <p:spPr>
          <a:xfrm>
            <a:off x="743713" y="3273201"/>
            <a:ext cx="2872712" cy="3392447"/>
          </a:xfrm>
          <a:prstGeom prst="rect">
            <a:avLst/>
          </a:prstGeom>
        </p:spPr>
      </p:pic>
      <p:pic>
        <p:nvPicPr>
          <p:cNvPr id="4" name="Picture 2" descr="Grenfell Tower: What happened - BBC News">
            <a:extLst>
              <a:ext uri="{FF2B5EF4-FFF2-40B4-BE49-F238E27FC236}">
                <a16:creationId xmlns:a16="http://schemas.microsoft.com/office/drawing/2014/main" id="{BEA0BFAE-400C-3C2E-0939-ECB07C2BF0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6565" y="0"/>
            <a:ext cx="4715435" cy="68657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C4BE668-917A-545A-B84E-E40FFF5162D2}"/>
              </a:ext>
            </a:extLst>
          </p:cNvPr>
          <p:cNvPicPr>
            <a:picLocks noChangeAspect="1"/>
          </p:cNvPicPr>
          <p:nvPr/>
        </p:nvPicPr>
        <p:blipFill rotWithShape="1">
          <a:blip r:embed="rId5"/>
          <a:srcRect l="62368"/>
          <a:stretch/>
        </p:blipFill>
        <p:spPr>
          <a:xfrm>
            <a:off x="3737021" y="3006517"/>
            <a:ext cx="3310670" cy="3947593"/>
          </a:xfrm>
          <a:prstGeom prst="rect">
            <a:avLst/>
          </a:prstGeom>
        </p:spPr>
      </p:pic>
    </p:spTree>
    <p:extLst>
      <p:ext uri="{BB962C8B-B14F-4D97-AF65-F5344CB8AC3E}">
        <p14:creationId xmlns:p14="http://schemas.microsoft.com/office/powerpoint/2010/main" val="27549427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A6D7-69DE-FD3B-343A-B2830A359656}"/>
              </a:ext>
            </a:extLst>
          </p:cNvPr>
          <p:cNvSpPr>
            <a:spLocks noGrp="1"/>
          </p:cNvSpPr>
          <p:nvPr>
            <p:ph type="title"/>
          </p:nvPr>
        </p:nvSpPr>
        <p:spPr>
          <a:xfrm>
            <a:off x="1187127" y="3352164"/>
            <a:ext cx="10515600" cy="2852737"/>
          </a:xfrm>
        </p:spPr>
        <p:txBody>
          <a:bodyPr>
            <a:normAutofit fontScale="90000"/>
          </a:bodyPr>
          <a:lstStyle/>
          <a:p>
            <a:r>
              <a:rPr lang="es-ES" dirty="0"/>
              <a:t>Resolver el problema: Productos y sistemas con resistencia al fuego</a:t>
            </a:r>
            <a:br>
              <a:rPr lang="es-ES" dirty="0"/>
            </a:br>
            <a:br>
              <a:rPr lang="en-GB" dirty="0"/>
            </a:br>
            <a:r>
              <a:rPr lang="en-GB" dirty="0"/>
              <a:t>Solving the problem: </a:t>
            </a:r>
            <a:br>
              <a:rPr lang="en-GB" dirty="0"/>
            </a:br>
            <a:r>
              <a:rPr lang="en-GB" dirty="0"/>
              <a:t>Products and Fire rated systems</a:t>
            </a:r>
            <a:br>
              <a:rPr lang="en-GB" dirty="0"/>
            </a:br>
            <a:endParaRPr lang="en-GB" dirty="0"/>
          </a:p>
        </p:txBody>
      </p:sp>
    </p:spTree>
    <p:extLst>
      <p:ext uri="{BB962C8B-B14F-4D97-AF65-F5344CB8AC3E}">
        <p14:creationId xmlns:p14="http://schemas.microsoft.com/office/powerpoint/2010/main" val="6475791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50310" y="1380860"/>
            <a:ext cx="5371836" cy="3473387"/>
          </a:xfrm>
          <a:prstGeom prst="rect">
            <a:avLst/>
          </a:prstGeom>
        </p:spPr>
        <p:txBody>
          <a:bodyPr vert="horz" wrap="square" lIns="0" tIns="13335" rIns="0" bIns="0" rtlCol="0">
            <a:spAutoFit/>
          </a:bodyPr>
          <a:lstStyle/>
          <a:p>
            <a:pPr marL="12065" marR="5080">
              <a:lnSpc>
                <a:spcPct val="100000"/>
              </a:lnSpc>
              <a:spcBef>
                <a:spcPts val="105"/>
              </a:spcBef>
              <a:tabLst>
                <a:tab pos="236220" algn="l"/>
              </a:tabLst>
            </a:pPr>
            <a:r>
              <a:rPr sz="3200" b="1" dirty="0">
                <a:latin typeface="Arial"/>
                <a:cs typeface="Arial"/>
              </a:rPr>
              <a:t>FIRE</a:t>
            </a:r>
            <a:r>
              <a:rPr sz="3200" b="1" spc="-65" dirty="0">
                <a:latin typeface="Arial"/>
                <a:cs typeface="Arial"/>
              </a:rPr>
              <a:t> </a:t>
            </a:r>
            <a:r>
              <a:rPr sz="3200" b="1" spc="-10" dirty="0">
                <a:latin typeface="Arial"/>
                <a:cs typeface="Arial"/>
              </a:rPr>
              <a:t>RESISTANCE</a:t>
            </a:r>
            <a:endParaRPr lang="en-GB" sz="3200" b="1" spc="-10" dirty="0">
              <a:latin typeface="Arial"/>
              <a:cs typeface="Arial"/>
            </a:endParaRPr>
          </a:p>
          <a:p>
            <a:pPr marL="234950" marR="5080" indent="-222885">
              <a:lnSpc>
                <a:spcPct val="100000"/>
              </a:lnSpc>
              <a:spcBef>
                <a:spcPts val="105"/>
              </a:spcBef>
              <a:buFont typeface="Arial MT"/>
              <a:buChar char="•"/>
              <a:tabLst>
                <a:tab pos="236220" algn="l"/>
              </a:tabLst>
            </a:pPr>
            <a:r>
              <a:rPr sz="3200" b="1" spc="-75" dirty="0">
                <a:latin typeface="Arial"/>
                <a:cs typeface="Arial"/>
              </a:rPr>
              <a:t> </a:t>
            </a:r>
            <a:r>
              <a:rPr sz="3200" dirty="0">
                <a:latin typeface="Arial MT"/>
                <a:cs typeface="Arial MT"/>
              </a:rPr>
              <a:t>That</a:t>
            </a:r>
            <a:r>
              <a:rPr sz="3200" spc="-70" dirty="0">
                <a:latin typeface="Arial MT"/>
                <a:cs typeface="Arial MT"/>
              </a:rPr>
              <a:t> </a:t>
            </a:r>
            <a:r>
              <a:rPr sz="3200" dirty="0">
                <a:latin typeface="Arial MT"/>
                <a:cs typeface="Arial MT"/>
              </a:rPr>
              <a:t>property</a:t>
            </a:r>
            <a:r>
              <a:rPr sz="3200" spc="-70" dirty="0">
                <a:latin typeface="Arial MT"/>
                <a:cs typeface="Arial MT"/>
              </a:rPr>
              <a:t> </a:t>
            </a:r>
            <a:r>
              <a:rPr sz="3200" dirty="0">
                <a:latin typeface="Arial MT"/>
                <a:cs typeface="Arial MT"/>
              </a:rPr>
              <a:t>of</a:t>
            </a:r>
            <a:r>
              <a:rPr sz="3200" spc="-55" dirty="0">
                <a:latin typeface="Arial MT"/>
                <a:cs typeface="Arial MT"/>
              </a:rPr>
              <a:t> </a:t>
            </a:r>
            <a:r>
              <a:rPr sz="3200" dirty="0">
                <a:latin typeface="Arial MT"/>
                <a:cs typeface="Arial MT"/>
              </a:rPr>
              <a:t>materials</a:t>
            </a:r>
            <a:r>
              <a:rPr sz="3200" spc="-55" dirty="0">
                <a:latin typeface="Arial MT"/>
                <a:cs typeface="Arial MT"/>
              </a:rPr>
              <a:t> </a:t>
            </a:r>
            <a:r>
              <a:rPr sz="3200" dirty="0">
                <a:latin typeface="Arial MT"/>
                <a:cs typeface="Arial MT"/>
              </a:rPr>
              <a:t>or</a:t>
            </a:r>
            <a:r>
              <a:rPr sz="3200" spc="-50" dirty="0">
                <a:latin typeface="Arial MT"/>
                <a:cs typeface="Arial MT"/>
              </a:rPr>
              <a:t> </a:t>
            </a:r>
            <a:r>
              <a:rPr sz="3200" spc="-10" dirty="0">
                <a:latin typeface="Arial MT"/>
                <a:cs typeface="Arial MT"/>
              </a:rPr>
              <a:t>their </a:t>
            </a:r>
            <a:r>
              <a:rPr sz="3200" dirty="0">
                <a:latin typeface="Arial MT"/>
                <a:cs typeface="Arial MT"/>
              </a:rPr>
              <a:t>assemblies</a:t>
            </a:r>
            <a:r>
              <a:rPr sz="3200" spc="-55" dirty="0">
                <a:latin typeface="Arial MT"/>
                <a:cs typeface="Arial MT"/>
              </a:rPr>
              <a:t> </a:t>
            </a:r>
            <a:r>
              <a:rPr sz="3200" dirty="0">
                <a:latin typeface="Arial MT"/>
                <a:cs typeface="Arial MT"/>
              </a:rPr>
              <a:t>that</a:t>
            </a:r>
            <a:r>
              <a:rPr sz="3200" spc="-35" dirty="0">
                <a:latin typeface="Arial MT"/>
                <a:cs typeface="Arial MT"/>
              </a:rPr>
              <a:t> </a:t>
            </a:r>
            <a:r>
              <a:rPr sz="3200" dirty="0">
                <a:latin typeface="Arial MT"/>
                <a:cs typeface="Arial MT"/>
              </a:rPr>
              <a:t>prevents</a:t>
            </a:r>
            <a:r>
              <a:rPr sz="3200" spc="-50" dirty="0">
                <a:latin typeface="Arial MT"/>
                <a:cs typeface="Arial MT"/>
              </a:rPr>
              <a:t> </a:t>
            </a:r>
            <a:r>
              <a:rPr sz="3200" dirty="0">
                <a:latin typeface="Arial MT"/>
                <a:cs typeface="Arial MT"/>
              </a:rPr>
              <a:t>or</a:t>
            </a:r>
            <a:r>
              <a:rPr sz="3200" spc="-45" dirty="0">
                <a:latin typeface="Arial MT"/>
                <a:cs typeface="Arial MT"/>
              </a:rPr>
              <a:t> </a:t>
            </a:r>
            <a:r>
              <a:rPr sz="3200" dirty="0">
                <a:latin typeface="Arial MT"/>
                <a:cs typeface="Arial MT"/>
              </a:rPr>
              <a:t>retards</a:t>
            </a:r>
            <a:r>
              <a:rPr sz="3200" spc="-50" dirty="0">
                <a:latin typeface="Arial MT"/>
                <a:cs typeface="Arial MT"/>
              </a:rPr>
              <a:t> </a:t>
            </a:r>
            <a:r>
              <a:rPr sz="3200" dirty="0">
                <a:latin typeface="Arial MT"/>
                <a:cs typeface="Arial MT"/>
              </a:rPr>
              <a:t>the</a:t>
            </a:r>
            <a:r>
              <a:rPr sz="3200" spc="-40" dirty="0">
                <a:latin typeface="Arial MT"/>
                <a:cs typeface="Arial MT"/>
              </a:rPr>
              <a:t> </a:t>
            </a:r>
            <a:r>
              <a:rPr sz="3200" dirty="0">
                <a:latin typeface="Arial MT"/>
                <a:cs typeface="Arial MT"/>
              </a:rPr>
              <a:t>passage</a:t>
            </a:r>
            <a:r>
              <a:rPr sz="3200" spc="-65" dirty="0">
                <a:latin typeface="Arial MT"/>
                <a:cs typeface="Arial MT"/>
              </a:rPr>
              <a:t> </a:t>
            </a:r>
            <a:r>
              <a:rPr sz="3200" spc="-25" dirty="0">
                <a:latin typeface="Arial MT"/>
                <a:cs typeface="Arial MT"/>
              </a:rPr>
              <a:t>of </a:t>
            </a:r>
            <a:r>
              <a:rPr sz="3200" dirty="0">
                <a:latin typeface="Arial MT"/>
                <a:cs typeface="Arial MT"/>
              </a:rPr>
              <a:t>excessive</a:t>
            </a:r>
            <a:r>
              <a:rPr sz="3200" spc="-80" dirty="0">
                <a:latin typeface="Arial MT"/>
                <a:cs typeface="Arial MT"/>
              </a:rPr>
              <a:t> </a:t>
            </a:r>
            <a:r>
              <a:rPr sz="3200" dirty="0">
                <a:latin typeface="Arial MT"/>
                <a:cs typeface="Arial MT"/>
              </a:rPr>
              <a:t>heat,</a:t>
            </a:r>
            <a:r>
              <a:rPr sz="3200" spc="-50" dirty="0">
                <a:latin typeface="Arial MT"/>
                <a:cs typeface="Arial MT"/>
              </a:rPr>
              <a:t> </a:t>
            </a:r>
            <a:r>
              <a:rPr sz="3200" dirty="0">
                <a:latin typeface="Arial MT"/>
                <a:cs typeface="Arial MT"/>
              </a:rPr>
              <a:t>hot</a:t>
            </a:r>
            <a:r>
              <a:rPr sz="3200" spc="-35" dirty="0">
                <a:latin typeface="Arial MT"/>
                <a:cs typeface="Arial MT"/>
              </a:rPr>
              <a:t> </a:t>
            </a:r>
            <a:r>
              <a:rPr sz="3200" dirty="0">
                <a:latin typeface="Arial MT"/>
                <a:cs typeface="Arial MT"/>
              </a:rPr>
              <a:t>gases</a:t>
            </a:r>
            <a:r>
              <a:rPr sz="3200" spc="-45" dirty="0">
                <a:latin typeface="Arial MT"/>
                <a:cs typeface="Arial MT"/>
              </a:rPr>
              <a:t> </a:t>
            </a:r>
            <a:r>
              <a:rPr sz="3200" dirty="0">
                <a:latin typeface="Arial MT"/>
                <a:cs typeface="Arial MT"/>
              </a:rPr>
              <a:t>or</a:t>
            </a:r>
            <a:r>
              <a:rPr sz="3200" spc="-45" dirty="0">
                <a:latin typeface="Arial MT"/>
                <a:cs typeface="Arial MT"/>
              </a:rPr>
              <a:t> </a:t>
            </a:r>
            <a:r>
              <a:rPr sz="3200" dirty="0">
                <a:latin typeface="Arial MT"/>
                <a:cs typeface="Arial MT"/>
              </a:rPr>
              <a:t>flames</a:t>
            </a:r>
            <a:r>
              <a:rPr sz="3200" spc="-40" dirty="0">
                <a:latin typeface="Arial MT"/>
                <a:cs typeface="Arial MT"/>
              </a:rPr>
              <a:t> </a:t>
            </a:r>
            <a:r>
              <a:rPr sz="3200" dirty="0">
                <a:latin typeface="Arial MT"/>
                <a:cs typeface="Arial MT"/>
              </a:rPr>
              <a:t>under</a:t>
            </a:r>
            <a:r>
              <a:rPr sz="3200" spc="-45" dirty="0">
                <a:latin typeface="Arial MT"/>
                <a:cs typeface="Arial MT"/>
              </a:rPr>
              <a:t> </a:t>
            </a:r>
            <a:r>
              <a:rPr sz="3200" dirty="0">
                <a:latin typeface="Arial MT"/>
                <a:cs typeface="Arial MT"/>
              </a:rPr>
              <a:t>conditions</a:t>
            </a:r>
            <a:r>
              <a:rPr sz="3200" spc="-45" dirty="0">
                <a:latin typeface="Arial MT"/>
                <a:cs typeface="Arial MT"/>
              </a:rPr>
              <a:t> </a:t>
            </a:r>
            <a:r>
              <a:rPr sz="3200" spc="-25" dirty="0">
                <a:latin typeface="Arial MT"/>
                <a:cs typeface="Arial MT"/>
              </a:rPr>
              <a:t>of </a:t>
            </a:r>
            <a:r>
              <a:rPr sz="3200" spc="-20" dirty="0">
                <a:latin typeface="Arial MT"/>
                <a:cs typeface="Arial MT"/>
              </a:rPr>
              <a:t>use.</a:t>
            </a:r>
            <a:endParaRPr lang="en-GB" sz="3200" spc="-20" dirty="0">
              <a:latin typeface="Arial MT"/>
              <a:cs typeface="Arial MT"/>
            </a:endParaRPr>
          </a:p>
        </p:txBody>
      </p:sp>
      <p:sp>
        <p:nvSpPr>
          <p:cNvPr id="3" name="object 3"/>
          <p:cNvSpPr txBox="1">
            <a:spLocks noGrp="1"/>
          </p:cNvSpPr>
          <p:nvPr>
            <p:ph type="title"/>
          </p:nvPr>
        </p:nvSpPr>
        <p:spPr>
          <a:xfrm>
            <a:off x="937695" y="89621"/>
            <a:ext cx="10644703" cy="1192927"/>
          </a:xfrm>
          <a:prstGeom prst="rect">
            <a:avLst/>
          </a:prstGeom>
        </p:spPr>
        <p:txBody>
          <a:bodyPr vert="horz" wrap="square" lIns="0" tIns="419390" rIns="0" bIns="0" rtlCol="0">
            <a:spAutoFit/>
          </a:bodyPr>
          <a:lstStyle/>
          <a:p>
            <a:pPr marL="520700">
              <a:lnSpc>
                <a:spcPct val="100000"/>
              </a:lnSpc>
              <a:spcBef>
                <a:spcPts val="100"/>
              </a:spcBef>
            </a:pPr>
            <a:br>
              <a:rPr lang="es-ES" sz="1400" dirty="0">
                <a:effectLst/>
              </a:rPr>
            </a:br>
            <a:r>
              <a:rPr lang="es-ES" sz="3600" dirty="0"/>
              <a:t>Resistencia al fuego (Definición del IBC, Capítulo 2))</a:t>
            </a:r>
          </a:p>
        </p:txBody>
      </p:sp>
      <p:pic>
        <p:nvPicPr>
          <p:cNvPr id="4" name="object 4"/>
          <p:cNvPicPr/>
          <p:nvPr/>
        </p:nvPicPr>
        <p:blipFill>
          <a:blip r:embed="rId2" cstate="print"/>
          <a:stretch>
            <a:fillRect/>
          </a:stretch>
        </p:blipFill>
        <p:spPr>
          <a:xfrm>
            <a:off x="10525397" y="163077"/>
            <a:ext cx="1337844" cy="1689205"/>
          </a:xfrm>
          <a:prstGeom prst="rect">
            <a:avLst/>
          </a:prstGeom>
        </p:spPr>
      </p:pic>
      <p:sp>
        <p:nvSpPr>
          <p:cNvPr id="5" name="object 5"/>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75</a:t>
            </a:fld>
            <a:endParaRPr spc="-25" dirty="0"/>
          </a:p>
        </p:txBody>
      </p:sp>
      <p:sp>
        <p:nvSpPr>
          <p:cNvPr id="7" name="TextBox 6">
            <a:extLst>
              <a:ext uri="{FF2B5EF4-FFF2-40B4-BE49-F238E27FC236}">
                <a16:creationId xmlns:a16="http://schemas.microsoft.com/office/drawing/2014/main" id="{8A2C07BC-4962-0D2D-201E-92096346E582}"/>
              </a:ext>
            </a:extLst>
          </p:cNvPr>
          <p:cNvSpPr txBox="1"/>
          <p:nvPr/>
        </p:nvSpPr>
        <p:spPr>
          <a:xfrm>
            <a:off x="1107084" y="1659285"/>
            <a:ext cx="5152963"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2065" marR="5080">
              <a:spcBef>
                <a:spcPts val="105"/>
              </a:spcBef>
              <a:tabLst>
                <a:tab pos="236220" algn="l"/>
              </a:tabLst>
            </a:pPr>
            <a:r>
              <a:rPr lang="es-ES" sz="3200" dirty="0">
                <a:effectLst/>
              </a:rPr>
              <a:t>Propiedad de los materiales o sus ensamblajes que previene o retrasa el paso de calor excesivo, gases calientes o llamas bajo condiciones de uso.</a:t>
            </a:r>
            <a:endParaRPr lang="en-GB" sz="3200" b="1" dirty="0">
              <a:latin typeface="Arial"/>
              <a:cs typeface="Arial"/>
            </a:endParaRPr>
          </a:p>
        </p:txBody>
      </p:sp>
      <p:sp>
        <p:nvSpPr>
          <p:cNvPr id="9" name="TextBox 8">
            <a:extLst>
              <a:ext uri="{FF2B5EF4-FFF2-40B4-BE49-F238E27FC236}">
                <a16:creationId xmlns:a16="http://schemas.microsoft.com/office/drawing/2014/main" id="{47032969-1136-5BEE-F9DE-068797CC99E4}"/>
              </a:ext>
            </a:extLst>
          </p:cNvPr>
          <p:cNvSpPr txBox="1"/>
          <p:nvPr/>
        </p:nvSpPr>
        <p:spPr>
          <a:xfrm>
            <a:off x="4730974" y="5914220"/>
            <a:ext cx="7610777" cy="6591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2065" marR="5080">
              <a:spcBef>
                <a:spcPts val="105"/>
              </a:spcBef>
              <a:tabLst>
                <a:tab pos="236220" algn="l"/>
              </a:tabLst>
            </a:pPr>
            <a:r>
              <a:rPr lang="es-ES" sz="1800" dirty="0">
                <a:effectLst/>
              </a:rPr>
              <a:t>¿Cómo se logra esto? </a:t>
            </a:r>
          </a:p>
          <a:p>
            <a:pPr marL="12065" marR="5080">
              <a:spcBef>
                <a:spcPts val="105"/>
              </a:spcBef>
              <a:tabLst>
                <a:tab pos="236220" algn="l"/>
              </a:tabLst>
            </a:pPr>
            <a:r>
              <a:rPr lang="es-ES" sz="1800" spc="-20" dirty="0" err="1">
                <a:latin typeface="Arial MT"/>
                <a:cs typeface="Arial MT"/>
              </a:rPr>
              <a:t>How</a:t>
            </a:r>
            <a:r>
              <a:rPr lang="es-ES" sz="1800" spc="-20" dirty="0">
                <a:latin typeface="Arial MT"/>
                <a:cs typeface="Arial MT"/>
              </a:rPr>
              <a:t> do </a:t>
            </a:r>
            <a:r>
              <a:rPr lang="es-ES" sz="1800" spc="-20" dirty="0" err="1">
                <a:latin typeface="Arial MT"/>
                <a:cs typeface="Arial MT"/>
              </a:rPr>
              <a:t>we</a:t>
            </a:r>
            <a:r>
              <a:rPr lang="es-ES" sz="1800" spc="-20" dirty="0">
                <a:latin typeface="Arial MT"/>
                <a:cs typeface="Arial MT"/>
              </a:rPr>
              <a:t> </a:t>
            </a:r>
            <a:r>
              <a:rPr lang="es-ES" sz="1800" spc="-20" dirty="0" err="1">
                <a:latin typeface="Arial MT"/>
                <a:cs typeface="Arial MT"/>
              </a:rPr>
              <a:t>achieve</a:t>
            </a:r>
            <a:r>
              <a:rPr lang="es-ES" sz="1800" spc="-20" dirty="0">
                <a:latin typeface="Arial MT"/>
                <a:cs typeface="Arial MT"/>
              </a:rPr>
              <a:t> </a:t>
            </a:r>
            <a:r>
              <a:rPr lang="es-ES" sz="1800" spc="-20" dirty="0" err="1">
                <a:latin typeface="Arial MT"/>
                <a:cs typeface="Arial MT"/>
              </a:rPr>
              <a:t>this</a:t>
            </a:r>
            <a:r>
              <a:rPr lang="es-ES" sz="1800" spc="-20" dirty="0">
                <a:latin typeface="Arial MT"/>
                <a:cs typeface="Arial MT"/>
              </a:rPr>
              <a:t>?</a:t>
            </a:r>
            <a:endParaRPr lang="es-ES" sz="1800" dirty="0">
              <a:latin typeface="Arial MT"/>
              <a:cs typeface="Arial MT"/>
            </a:endParaRPr>
          </a:p>
        </p:txBody>
      </p:sp>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EA5B7BB-18FC-E6E8-3315-8E5151B1C2B0}"/>
              </a:ext>
            </a:extLst>
          </p:cNvPr>
          <p:cNvGrpSpPr/>
          <p:nvPr/>
        </p:nvGrpSpPr>
        <p:grpSpPr>
          <a:xfrm>
            <a:off x="110837" y="1052945"/>
            <a:ext cx="12162075" cy="5236144"/>
            <a:chOff x="1290084" y="1842237"/>
            <a:chExt cx="9525232" cy="3475595"/>
          </a:xfrm>
        </p:grpSpPr>
        <p:sp>
          <p:nvSpPr>
            <p:cNvPr id="48" name="Rectangle 47"/>
            <p:cNvSpPr/>
            <p:nvPr/>
          </p:nvSpPr>
          <p:spPr>
            <a:xfrm>
              <a:off x="1998284" y="3032186"/>
              <a:ext cx="2088232" cy="360040"/>
            </a:xfrm>
            <a:prstGeom prst="rect">
              <a:avLst/>
            </a:prstGeom>
            <a:solidFill>
              <a:srgbClr val="333300"/>
            </a:solidFill>
            <a:ln w="25400" cap="flat" cmpd="sng" algn="ctr">
              <a:noFill/>
              <a:prstDash val="solid"/>
            </a:ln>
            <a:effectLst/>
          </p:spPr>
          <p:txBody>
            <a:bodyPr rtlCol="0" anchor="ctr"/>
            <a:lstStyle/>
            <a:p>
              <a:pPr algn="ctr">
                <a:defRPr/>
              </a:pPr>
              <a:r>
                <a:rPr lang="en-GB" kern="0" dirty="0">
                  <a:solidFill>
                    <a:srgbClr val="EEF0F0"/>
                  </a:solidFill>
                  <a:latin typeface="Calibri"/>
                </a:rPr>
                <a:t>Material + M(OH)</a:t>
              </a:r>
              <a:r>
                <a:rPr lang="en-GB" kern="0" baseline="-25000" dirty="0">
                  <a:solidFill>
                    <a:srgbClr val="EEF0F0"/>
                  </a:solidFill>
                  <a:latin typeface="Calibri"/>
                </a:rPr>
                <a:t>n</a:t>
              </a:r>
              <a:endParaRPr lang="en-GB" kern="0" dirty="0">
                <a:solidFill>
                  <a:srgbClr val="EEF0F0"/>
                </a:solidFill>
                <a:latin typeface="Calibri"/>
              </a:endParaRPr>
            </a:p>
          </p:txBody>
        </p:sp>
        <p:cxnSp>
          <p:nvCxnSpPr>
            <p:cNvPr id="49" name="Straight Arrow Connector 48"/>
            <p:cNvCxnSpPr/>
            <p:nvPr/>
          </p:nvCxnSpPr>
          <p:spPr>
            <a:xfrm>
              <a:off x="3438444" y="2211573"/>
              <a:ext cx="0" cy="360040"/>
            </a:xfrm>
            <a:prstGeom prst="straightConnector1">
              <a:avLst/>
            </a:prstGeom>
            <a:noFill/>
            <a:ln w="9525" cap="flat" cmpd="sng" algn="ctr">
              <a:solidFill>
                <a:srgbClr val="FF0000"/>
              </a:solidFill>
              <a:prstDash val="solid"/>
              <a:tailEnd type="arrow"/>
            </a:ln>
            <a:effectLst/>
          </p:spPr>
        </p:cxnSp>
        <p:cxnSp>
          <p:nvCxnSpPr>
            <p:cNvPr id="50" name="Straight Arrow Connector 49"/>
            <p:cNvCxnSpPr/>
            <p:nvPr/>
          </p:nvCxnSpPr>
          <p:spPr>
            <a:xfrm>
              <a:off x="2150684" y="2211573"/>
              <a:ext cx="0" cy="360040"/>
            </a:xfrm>
            <a:prstGeom prst="straightConnector1">
              <a:avLst/>
            </a:prstGeom>
            <a:noFill/>
            <a:ln w="9525" cap="flat" cmpd="sng" algn="ctr">
              <a:solidFill>
                <a:srgbClr val="FF0000"/>
              </a:solidFill>
              <a:prstDash val="solid"/>
              <a:tailEnd type="arrow"/>
            </a:ln>
            <a:effectLst/>
          </p:spPr>
        </p:cxnSp>
        <p:cxnSp>
          <p:nvCxnSpPr>
            <p:cNvPr id="51" name="Straight Arrow Connector 50"/>
            <p:cNvCxnSpPr/>
            <p:nvPr/>
          </p:nvCxnSpPr>
          <p:spPr>
            <a:xfrm>
              <a:off x="3006396" y="2211573"/>
              <a:ext cx="0" cy="360040"/>
            </a:xfrm>
            <a:prstGeom prst="straightConnector1">
              <a:avLst/>
            </a:prstGeom>
            <a:noFill/>
            <a:ln w="9525" cap="flat" cmpd="sng" algn="ctr">
              <a:solidFill>
                <a:srgbClr val="FF0000"/>
              </a:solidFill>
              <a:prstDash val="solid"/>
              <a:tailEnd type="arrow"/>
            </a:ln>
            <a:effectLst/>
          </p:spPr>
        </p:cxnSp>
        <p:cxnSp>
          <p:nvCxnSpPr>
            <p:cNvPr id="52" name="Straight Arrow Connector 51"/>
            <p:cNvCxnSpPr/>
            <p:nvPr/>
          </p:nvCxnSpPr>
          <p:spPr>
            <a:xfrm>
              <a:off x="2574348" y="2211573"/>
              <a:ext cx="0" cy="360040"/>
            </a:xfrm>
            <a:prstGeom prst="straightConnector1">
              <a:avLst/>
            </a:prstGeom>
            <a:noFill/>
            <a:ln w="9525" cap="flat" cmpd="sng" algn="ctr">
              <a:solidFill>
                <a:srgbClr val="FF0000"/>
              </a:solidFill>
              <a:prstDash val="solid"/>
              <a:tailEnd type="arrow"/>
            </a:ln>
            <a:effectLst/>
          </p:spPr>
        </p:cxnSp>
        <p:cxnSp>
          <p:nvCxnSpPr>
            <p:cNvPr id="53" name="Straight Arrow Connector 52"/>
            <p:cNvCxnSpPr/>
            <p:nvPr/>
          </p:nvCxnSpPr>
          <p:spPr>
            <a:xfrm>
              <a:off x="3870492" y="2211573"/>
              <a:ext cx="0" cy="360040"/>
            </a:xfrm>
            <a:prstGeom prst="straightConnector1">
              <a:avLst/>
            </a:prstGeom>
            <a:noFill/>
            <a:ln w="9525" cap="flat" cmpd="sng" algn="ctr">
              <a:solidFill>
                <a:srgbClr val="FF0000"/>
              </a:solidFill>
              <a:prstDash val="solid"/>
              <a:tailEnd type="arrow"/>
            </a:ln>
            <a:effectLst/>
          </p:spPr>
        </p:cxnSp>
        <p:sp>
          <p:nvSpPr>
            <p:cNvPr id="54" name="TextBox 53"/>
            <p:cNvSpPr txBox="1"/>
            <p:nvPr/>
          </p:nvSpPr>
          <p:spPr>
            <a:xfrm>
              <a:off x="2660292" y="1842241"/>
              <a:ext cx="968209" cy="245152"/>
            </a:xfrm>
            <a:prstGeom prst="rect">
              <a:avLst/>
            </a:prstGeom>
            <a:noFill/>
          </p:spPr>
          <p:txBody>
            <a:bodyPr wrap="none" rtlCol="0">
              <a:spAutoFit/>
            </a:bodyPr>
            <a:lstStyle/>
            <a:p>
              <a:pPr>
                <a:defRPr/>
              </a:pPr>
              <a:r>
                <a:rPr lang="en-GB" b="1" kern="0" dirty="0" err="1">
                  <a:solidFill>
                    <a:srgbClr val="FF0000"/>
                  </a:solidFill>
                  <a:latin typeface="Calibri"/>
                </a:rPr>
                <a:t>Calor</a:t>
              </a:r>
              <a:r>
                <a:rPr lang="en-GB" b="1" kern="0" dirty="0">
                  <a:solidFill>
                    <a:srgbClr val="FF0000"/>
                  </a:solidFill>
                  <a:latin typeface="Calibri"/>
                </a:rPr>
                <a:t>/Heat</a:t>
              </a:r>
            </a:p>
          </p:txBody>
        </p:sp>
        <p:sp>
          <p:nvSpPr>
            <p:cNvPr id="55" name="Rectangle 54"/>
            <p:cNvSpPr/>
            <p:nvPr/>
          </p:nvSpPr>
          <p:spPr>
            <a:xfrm>
              <a:off x="5022620" y="3032186"/>
              <a:ext cx="2088232" cy="360040"/>
            </a:xfrm>
            <a:prstGeom prst="rect">
              <a:avLst/>
            </a:prstGeom>
            <a:solidFill>
              <a:srgbClr val="333300"/>
            </a:solidFill>
            <a:ln w="25400" cap="flat" cmpd="sng" algn="ctr">
              <a:noFill/>
              <a:prstDash val="solid"/>
            </a:ln>
            <a:effectLst/>
          </p:spPr>
          <p:txBody>
            <a:bodyPr rtlCol="0" anchor="ctr"/>
            <a:lstStyle/>
            <a:p>
              <a:pPr algn="ctr">
                <a:defRPr/>
              </a:pPr>
              <a:r>
                <a:rPr lang="en-GB" kern="0" dirty="0">
                  <a:solidFill>
                    <a:srgbClr val="EEF0F0"/>
                  </a:solidFill>
                  <a:latin typeface="Calibri"/>
                </a:rPr>
                <a:t>Material + M(OH)</a:t>
              </a:r>
              <a:r>
                <a:rPr lang="en-GB" kern="0" baseline="-25000" dirty="0">
                  <a:solidFill>
                    <a:srgbClr val="EEF0F0"/>
                  </a:solidFill>
                  <a:latin typeface="Calibri"/>
                </a:rPr>
                <a:t>n</a:t>
              </a:r>
              <a:endParaRPr lang="en-GB" kern="0" dirty="0">
                <a:solidFill>
                  <a:srgbClr val="EEF0F0"/>
                </a:solidFill>
                <a:latin typeface="Calibri"/>
              </a:endParaRPr>
            </a:p>
          </p:txBody>
        </p:sp>
        <p:cxnSp>
          <p:nvCxnSpPr>
            <p:cNvPr id="56" name="Straight Arrow Connector 55"/>
            <p:cNvCxnSpPr/>
            <p:nvPr/>
          </p:nvCxnSpPr>
          <p:spPr>
            <a:xfrm>
              <a:off x="6462780" y="2211569"/>
              <a:ext cx="0" cy="360040"/>
            </a:xfrm>
            <a:prstGeom prst="straightConnector1">
              <a:avLst/>
            </a:prstGeom>
            <a:noFill/>
            <a:ln w="9525" cap="flat" cmpd="sng" algn="ctr">
              <a:solidFill>
                <a:srgbClr val="FF0000"/>
              </a:solidFill>
              <a:prstDash val="solid"/>
              <a:tailEnd type="arrow"/>
            </a:ln>
            <a:effectLst/>
          </p:spPr>
        </p:cxnSp>
        <p:cxnSp>
          <p:nvCxnSpPr>
            <p:cNvPr id="57" name="Straight Arrow Connector 56"/>
            <p:cNvCxnSpPr/>
            <p:nvPr/>
          </p:nvCxnSpPr>
          <p:spPr>
            <a:xfrm>
              <a:off x="5094628" y="2211569"/>
              <a:ext cx="0" cy="360040"/>
            </a:xfrm>
            <a:prstGeom prst="straightConnector1">
              <a:avLst/>
            </a:prstGeom>
            <a:noFill/>
            <a:ln w="9525" cap="flat" cmpd="sng" algn="ctr">
              <a:solidFill>
                <a:srgbClr val="FF0000"/>
              </a:solidFill>
              <a:prstDash val="solid"/>
              <a:tailEnd type="arrow"/>
            </a:ln>
            <a:effectLst/>
          </p:spPr>
        </p:cxnSp>
        <p:cxnSp>
          <p:nvCxnSpPr>
            <p:cNvPr id="58" name="Straight Arrow Connector 57"/>
            <p:cNvCxnSpPr/>
            <p:nvPr/>
          </p:nvCxnSpPr>
          <p:spPr>
            <a:xfrm>
              <a:off x="6030732" y="2211569"/>
              <a:ext cx="0" cy="360040"/>
            </a:xfrm>
            <a:prstGeom prst="straightConnector1">
              <a:avLst/>
            </a:prstGeom>
            <a:noFill/>
            <a:ln w="9525" cap="flat" cmpd="sng" algn="ctr">
              <a:solidFill>
                <a:srgbClr val="FF0000"/>
              </a:solidFill>
              <a:prstDash val="solid"/>
              <a:tailEnd type="arrow"/>
            </a:ln>
            <a:effectLst/>
          </p:spPr>
        </p:cxnSp>
        <p:cxnSp>
          <p:nvCxnSpPr>
            <p:cNvPr id="59" name="Straight Arrow Connector 58"/>
            <p:cNvCxnSpPr/>
            <p:nvPr/>
          </p:nvCxnSpPr>
          <p:spPr>
            <a:xfrm>
              <a:off x="5598684" y="2211569"/>
              <a:ext cx="0" cy="360040"/>
            </a:xfrm>
            <a:prstGeom prst="straightConnector1">
              <a:avLst/>
            </a:prstGeom>
            <a:noFill/>
            <a:ln w="9525" cap="flat" cmpd="sng" algn="ctr">
              <a:solidFill>
                <a:srgbClr val="FF0000"/>
              </a:solidFill>
              <a:prstDash val="solid"/>
              <a:tailEnd type="arrow"/>
            </a:ln>
            <a:effectLst/>
          </p:spPr>
        </p:cxnSp>
        <p:cxnSp>
          <p:nvCxnSpPr>
            <p:cNvPr id="60" name="Straight Arrow Connector 59"/>
            <p:cNvCxnSpPr/>
            <p:nvPr/>
          </p:nvCxnSpPr>
          <p:spPr>
            <a:xfrm>
              <a:off x="6894828" y="2211569"/>
              <a:ext cx="0" cy="360040"/>
            </a:xfrm>
            <a:prstGeom prst="straightConnector1">
              <a:avLst/>
            </a:prstGeom>
            <a:noFill/>
            <a:ln w="9525" cap="flat" cmpd="sng" algn="ctr">
              <a:solidFill>
                <a:srgbClr val="FF0000"/>
              </a:solidFill>
              <a:prstDash val="solid"/>
              <a:tailEnd type="arrow"/>
            </a:ln>
            <a:effectLst/>
          </p:spPr>
        </p:cxnSp>
        <p:sp>
          <p:nvSpPr>
            <p:cNvPr id="61" name="TextBox 60"/>
            <p:cNvSpPr txBox="1"/>
            <p:nvPr/>
          </p:nvSpPr>
          <p:spPr>
            <a:xfrm>
              <a:off x="5684628" y="1842237"/>
              <a:ext cx="639919" cy="369332"/>
            </a:xfrm>
            <a:prstGeom prst="rect">
              <a:avLst/>
            </a:prstGeom>
            <a:noFill/>
          </p:spPr>
          <p:txBody>
            <a:bodyPr wrap="none" rtlCol="0">
              <a:spAutoFit/>
            </a:bodyPr>
            <a:lstStyle/>
            <a:p>
              <a:pPr>
                <a:defRPr/>
              </a:pPr>
              <a:r>
                <a:rPr lang="en-GB" b="1" kern="0" dirty="0">
                  <a:solidFill>
                    <a:srgbClr val="FF0000"/>
                  </a:solidFill>
                  <a:latin typeface="Calibri"/>
                </a:rPr>
                <a:t>Heat</a:t>
              </a:r>
            </a:p>
          </p:txBody>
        </p:sp>
        <p:sp>
          <p:nvSpPr>
            <p:cNvPr id="62" name="Rectangle 61"/>
            <p:cNvSpPr/>
            <p:nvPr/>
          </p:nvSpPr>
          <p:spPr>
            <a:xfrm>
              <a:off x="7974948" y="3041916"/>
              <a:ext cx="2088232" cy="360040"/>
            </a:xfrm>
            <a:prstGeom prst="rect">
              <a:avLst/>
            </a:prstGeom>
            <a:solidFill>
              <a:srgbClr val="333300"/>
            </a:solidFill>
            <a:ln w="25400" cap="flat" cmpd="sng" algn="ctr">
              <a:noFill/>
              <a:prstDash val="solid"/>
            </a:ln>
            <a:effectLst/>
          </p:spPr>
          <p:txBody>
            <a:bodyPr rtlCol="0" anchor="ctr"/>
            <a:lstStyle/>
            <a:p>
              <a:pPr algn="ctr">
                <a:defRPr/>
              </a:pPr>
              <a:r>
                <a:rPr lang="en-GB" kern="0" dirty="0">
                  <a:solidFill>
                    <a:srgbClr val="EEF0F0"/>
                  </a:solidFill>
                  <a:latin typeface="Calibri"/>
                </a:rPr>
                <a:t>Material + M(OH)</a:t>
              </a:r>
              <a:r>
                <a:rPr lang="en-GB" kern="0" baseline="-25000" dirty="0">
                  <a:solidFill>
                    <a:srgbClr val="EEF0F0"/>
                  </a:solidFill>
                  <a:latin typeface="Calibri"/>
                </a:rPr>
                <a:t>n</a:t>
              </a:r>
              <a:endParaRPr lang="en-GB" kern="0" dirty="0">
                <a:solidFill>
                  <a:srgbClr val="EEF0F0"/>
                </a:solidFill>
                <a:latin typeface="Calibri"/>
              </a:endParaRPr>
            </a:p>
          </p:txBody>
        </p:sp>
        <p:cxnSp>
          <p:nvCxnSpPr>
            <p:cNvPr id="63" name="Straight Arrow Connector 62"/>
            <p:cNvCxnSpPr/>
            <p:nvPr/>
          </p:nvCxnSpPr>
          <p:spPr>
            <a:xfrm>
              <a:off x="9415108" y="2221307"/>
              <a:ext cx="0" cy="360040"/>
            </a:xfrm>
            <a:prstGeom prst="straightConnector1">
              <a:avLst/>
            </a:prstGeom>
            <a:noFill/>
            <a:ln w="9525" cap="flat" cmpd="sng" algn="ctr">
              <a:solidFill>
                <a:srgbClr val="FF0000"/>
              </a:solidFill>
              <a:prstDash val="solid"/>
              <a:tailEnd type="arrow"/>
            </a:ln>
            <a:effectLst/>
          </p:spPr>
        </p:cxnSp>
        <p:cxnSp>
          <p:nvCxnSpPr>
            <p:cNvPr id="64" name="Straight Arrow Connector 63"/>
            <p:cNvCxnSpPr/>
            <p:nvPr/>
          </p:nvCxnSpPr>
          <p:spPr>
            <a:xfrm>
              <a:off x="8127348" y="2221307"/>
              <a:ext cx="0" cy="360040"/>
            </a:xfrm>
            <a:prstGeom prst="straightConnector1">
              <a:avLst/>
            </a:prstGeom>
            <a:noFill/>
            <a:ln w="9525" cap="flat" cmpd="sng" algn="ctr">
              <a:solidFill>
                <a:srgbClr val="FF0000"/>
              </a:solidFill>
              <a:prstDash val="solid"/>
              <a:tailEnd type="arrow"/>
            </a:ln>
            <a:effectLst/>
          </p:spPr>
        </p:cxnSp>
        <p:cxnSp>
          <p:nvCxnSpPr>
            <p:cNvPr id="65" name="Straight Arrow Connector 64"/>
            <p:cNvCxnSpPr/>
            <p:nvPr/>
          </p:nvCxnSpPr>
          <p:spPr>
            <a:xfrm>
              <a:off x="8983060" y="2221307"/>
              <a:ext cx="0" cy="360040"/>
            </a:xfrm>
            <a:prstGeom prst="straightConnector1">
              <a:avLst/>
            </a:prstGeom>
            <a:noFill/>
            <a:ln w="9525" cap="flat" cmpd="sng" algn="ctr">
              <a:solidFill>
                <a:srgbClr val="FF0000"/>
              </a:solidFill>
              <a:prstDash val="solid"/>
              <a:tailEnd type="arrow"/>
            </a:ln>
            <a:effectLst/>
          </p:spPr>
        </p:cxnSp>
        <p:cxnSp>
          <p:nvCxnSpPr>
            <p:cNvPr id="66" name="Straight Arrow Connector 65"/>
            <p:cNvCxnSpPr/>
            <p:nvPr/>
          </p:nvCxnSpPr>
          <p:spPr>
            <a:xfrm>
              <a:off x="8551012" y="2221307"/>
              <a:ext cx="0" cy="360040"/>
            </a:xfrm>
            <a:prstGeom prst="straightConnector1">
              <a:avLst/>
            </a:prstGeom>
            <a:noFill/>
            <a:ln w="9525" cap="flat" cmpd="sng" algn="ctr">
              <a:solidFill>
                <a:srgbClr val="FF0000"/>
              </a:solidFill>
              <a:prstDash val="solid"/>
              <a:tailEnd type="arrow"/>
            </a:ln>
            <a:effectLst/>
          </p:spPr>
        </p:cxnSp>
        <p:cxnSp>
          <p:nvCxnSpPr>
            <p:cNvPr id="67" name="Straight Arrow Connector 66"/>
            <p:cNvCxnSpPr/>
            <p:nvPr/>
          </p:nvCxnSpPr>
          <p:spPr>
            <a:xfrm>
              <a:off x="9847156" y="2221307"/>
              <a:ext cx="0" cy="360040"/>
            </a:xfrm>
            <a:prstGeom prst="straightConnector1">
              <a:avLst/>
            </a:prstGeom>
            <a:noFill/>
            <a:ln w="9525" cap="flat" cmpd="sng" algn="ctr">
              <a:solidFill>
                <a:srgbClr val="FF0000"/>
              </a:solidFill>
              <a:prstDash val="solid"/>
              <a:tailEnd type="arrow"/>
            </a:ln>
            <a:effectLst/>
          </p:spPr>
        </p:cxnSp>
        <p:sp>
          <p:nvSpPr>
            <p:cNvPr id="68" name="TextBox 67"/>
            <p:cNvSpPr txBox="1"/>
            <p:nvPr/>
          </p:nvSpPr>
          <p:spPr>
            <a:xfrm>
              <a:off x="8636956" y="1851975"/>
              <a:ext cx="639919" cy="369332"/>
            </a:xfrm>
            <a:prstGeom prst="rect">
              <a:avLst/>
            </a:prstGeom>
            <a:noFill/>
          </p:spPr>
          <p:txBody>
            <a:bodyPr wrap="none" rtlCol="0">
              <a:spAutoFit/>
            </a:bodyPr>
            <a:lstStyle/>
            <a:p>
              <a:pPr>
                <a:defRPr/>
              </a:pPr>
              <a:r>
                <a:rPr lang="en-GB" b="1" kern="0" dirty="0">
                  <a:solidFill>
                    <a:srgbClr val="FF0000"/>
                  </a:solidFill>
                  <a:latin typeface="Calibri"/>
                </a:rPr>
                <a:t>Heat</a:t>
              </a:r>
            </a:p>
          </p:txBody>
        </p:sp>
        <p:sp>
          <p:nvSpPr>
            <p:cNvPr id="69" name="Right Arrow 68"/>
            <p:cNvSpPr/>
            <p:nvPr/>
          </p:nvSpPr>
          <p:spPr>
            <a:xfrm>
              <a:off x="4302540" y="3131926"/>
              <a:ext cx="576064" cy="180020"/>
            </a:xfrm>
            <a:prstGeom prst="rightArrow">
              <a:avLst/>
            </a:prstGeom>
            <a:solidFill>
              <a:schemeClr val="tx1"/>
            </a:solidFill>
            <a:ln w="25400" cap="flat" cmpd="sng" algn="ctr">
              <a:noFill/>
              <a:prstDash val="solid"/>
            </a:ln>
            <a:effectLst/>
          </p:spPr>
          <p:txBody>
            <a:bodyPr rtlCol="0" anchor="ctr"/>
            <a:lstStyle/>
            <a:p>
              <a:pPr algn="ctr">
                <a:defRPr/>
              </a:pPr>
              <a:endParaRPr lang="en-GB" kern="0">
                <a:latin typeface="Calibri"/>
              </a:endParaRPr>
            </a:p>
          </p:txBody>
        </p:sp>
        <p:sp>
          <p:nvSpPr>
            <p:cNvPr id="70" name="Right Arrow 69"/>
            <p:cNvSpPr/>
            <p:nvPr/>
          </p:nvSpPr>
          <p:spPr>
            <a:xfrm>
              <a:off x="7254868" y="3131926"/>
              <a:ext cx="576064" cy="180020"/>
            </a:xfrm>
            <a:prstGeom prst="rightArrow">
              <a:avLst/>
            </a:prstGeom>
            <a:solidFill>
              <a:schemeClr val="tx1"/>
            </a:solidFill>
            <a:ln w="25400" cap="flat" cmpd="sng" algn="ctr">
              <a:noFill/>
              <a:prstDash val="solid"/>
            </a:ln>
            <a:effectLst/>
          </p:spPr>
          <p:txBody>
            <a:bodyPr rtlCol="0" anchor="ctr"/>
            <a:lstStyle/>
            <a:p>
              <a:pPr algn="ctr">
                <a:defRPr/>
              </a:pPr>
              <a:endParaRPr lang="en-GB" kern="0">
                <a:solidFill>
                  <a:srgbClr val="EEF0F0"/>
                </a:solidFill>
                <a:latin typeface="Calibri"/>
              </a:endParaRPr>
            </a:p>
          </p:txBody>
        </p:sp>
        <p:cxnSp>
          <p:nvCxnSpPr>
            <p:cNvPr id="71" name="Straight Arrow Connector 70"/>
            <p:cNvCxnSpPr/>
            <p:nvPr/>
          </p:nvCxnSpPr>
          <p:spPr>
            <a:xfrm flipV="1">
              <a:off x="5238644" y="2825892"/>
              <a:ext cx="0" cy="206294"/>
            </a:xfrm>
            <a:prstGeom prst="straightConnector1">
              <a:avLst/>
            </a:prstGeom>
            <a:noFill/>
            <a:ln w="9525" cap="flat" cmpd="sng" algn="ctr">
              <a:solidFill>
                <a:srgbClr val="99FF33"/>
              </a:solidFill>
              <a:prstDash val="solid"/>
              <a:tailEnd type="arrow"/>
            </a:ln>
            <a:effectLst/>
          </p:spPr>
        </p:cxnSp>
        <p:cxnSp>
          <p:nvCxnSpPr>
            <p:cNvPr id="72" name="Straight Arrow Connector 71"/>
            <p:cNvCxnSpPr/>
            <p:nvPr/>
          </p:nvCxnSpPr>
          <p:spPr>
            <a:xfrm flipV="1">
              <a:off x="5850333" y="2816162"/>
              <a:ext cx="0" cy="206294"/>
            </a:xfrm>
            <a:prstGeom prst="straightConnector1">
              <a:avLst/>
            </a:prstGeom>
            <a:noFill/>
            <a:ln w="9525" cap="flat" cmpd="sng" algn="ctr">
              <a:solidFill>
                <a:srgbClr val="99FF33"/>
              </a:solidFill>
              <a:prstDash val="solid"/>
              <a:tailEnd type="arrow"/>
            </a:ln>
            <a:effectLst/>
          </p:spPr>
        </p:cxnSp>
        <p:cxnSp>
          <p:nvCxnSpPr>
            <p:cNvPr id="73" name="Straight Arrow Connector 72"/>
            <p:cNvCxnSpPr/>
            <p:nvPr/>
          </p:nvCxnSpPr>
          <p:spPr>
            <a:xfrm flipV="1">
              <a:off x="5575343" y="2822335"/>
              <a:ext cx="0" cy="206294"/>
            </a:xfrm>
            <a:prstGeom prst="straightConnector1">
              <a:avLst/>
            </a:prstGeom>
            <a:noFill/>
            <a:ln w="9525" cap="flat" cmpd="sng" algn="ctr">
              <a:solidFill>
                <a:srgbClr val="99FF33"/>
              </a:solidFill>
              <a:prstDash val="solid"/>
              <a:tailEnd type="arrow"/>
            </a:ln>
            <a:effectLst/>
          </p:spPr>
        </p:cxnSp>
        <p:cxnSp>
          <p:nvCxnSpPr>
            <p:cNvPr id="74" name="Straight Arrow Connector 73"/>
            <p:cNvCxnSpPr/>
            <p:nvPr/>
          </p:nvCxnSpPr>
          <p:spPr>
            <a:xfrm flipV="1">
              <a:off x="6211131" y="2816162"/>
              <a:ext cx="0" cy="206294"/>
            </a:xfrm>
            <a:prstGeom prst="straightConnector1">
              <a:avLst/>
            </a:prstGeom>
            <a:noFill/>
            <a:ln w="9525" cap="flat" cmpd="sng" algn="ctr">
              <a:solidFill>
                <a:srgbClr val="99FF33"/>
              </a:solidFill>
              <a:prstDash val="solid"/>
              <a:tailEnd type="arrow"/>
            </a:ln>
            <a:effectLst/>
          </p:spPr>
        </p:cxnSp>
        <p:cxnSp>
          <p:nvCxnSpPr>
            <p:cNvPr id="75" name="Straight Arrow Connector 74"/>
            <p:cNvCxnSpPr/>
            <p:nvPr/>
          </p:nvCxnSpPr>
          <p:spPr>
            <a:xfrm flipV="1">
              <a:off x="6822820" y="2816162"/>
              <a:ext cx="0" cy="206294"/>
            </a:xfrm>
            <a:prstGeom prst="straightConnector1">
              <a:avLst/>
            </a:prstGeom>
            <a:noFill/>
            <a:ln w="9525" cap="flat" cmpd="sng" algn="ctr">
              <a:solidFill>
                <a:srgbClr val="99FF33"/>
              </a:solidFill>
              <a:prstDash val="solid"/>
              <a:tailEnd type="arrow"/>
            </a:ln>
            <a:effectLst/>
          </p:spPr>
        </p:cxnSp>
        <p:cxnSp>
          <p:nvCxnSpPr>
            <p:cNvPr id="76" name="Straight Arrow Connector 75"/>
            <p:cNvCxnSpPr/>
            <p:nvPr/>
          </p:nvCxnSpPr>
          <p:spPr>
            <a:xfrm flipV="1">
              <a:off x="5111520" y="2825892"/>
              <a:ext cx="0" cy="196564"/>
            </a:xfrm>
            <a:prstGeom prst="straightConnector1">
              <a:avLst/>
            </a:prstGeom>
            <a:noFill/>
            <a:ln w="9525" cap="flat" cmpd="sng" algn="ctr">
              <a:solidFill>
                <a:srgbClr val="0070C0"/>
              </a:solidFill>
              <a:prstDash val="solid"/>
              <a:tailEnd type="arrow"/>
            </a:ln>
            <a:effectLst/>
          </p:spPr>
        </p:cxnSp>
        <p:cxnSp>
          <p:nvCxnSpPr>
            <p:cNvPr id="77" name="Straight Arrow Connector 76"/>
            <p:cNvCxnSpPr/>
            <p:nvPr/>
          </p:nvCxnSpPr>
          <p:spPr>
            <a:xfrm flipV="1">
              <a:off x="5430918" y="2825892"/>
              <a:ext cx="0" cy="196564"/>
            </a:xfrm>
            <a:prstGeom prst="straightConnector1">
              <a:avLst/>
            </a:prstGeom>
            <a:noFill/>
            <a:ln w="9525" cap="flat" cmpd="sng" algn="ctr">
              <a:solidFill>
                <a:srgbClr val="0070C0"/>
              </a:solidFill>
              <a:prstDash val="solid"/>
              <a:tailEnd type="arrow"/>
            </a:ln>
            <a:effectLst/>
          </p:spPr>
        </p:cxnSp>
        <p:cxnSp>
          <p:nvCxnSpPr>
            <p:cNvPr id="78" name="Straight Arrow Connector 77"/>
            <p:cNvCxnSpPr/>
            <p:nvPr/>
          </p:nvCxnSpPr>
          <p:spPr>
            <a:xfrm flipV="1">
              <a:off x="5696502" y="2821027"/>
              <a:ext cx="0" cy="196564"/>
            </a:xfrm>
            <a:prstGeom prst="straightConnector1">
              <a:avLst/>
            </a:prstGeom>
            <a:noFill/>
            <a:ln w="9525" cap="flat" cmpd="sng" algn="ctr">
              <a:solidFill>
                <a:srgbClr val="0070C0"/>
              </a:solidFill>
              <a:prstDash val="solid"/>
              <a:tailEnd type="arrow"/>
            </a:ln>
            <a:effectLst/>
          </p:spPr>
        </p:cxnSp>
        <p:cxnSp>
          <p:nvCxnSpPr>
            <p:cNvPr id="79" name="Straight Arrow Connector 78"/>
            <p:cNvCxnSpPr/>
            <p:nvPr/>
          </p:nvCxnSpPr>
          <p:spPr>
            <a:xfrm flipV="1">
              <a:off x="6010506" y="2815623"/>
              <a:ext cx="0" cy="196564"/>
            </a:xfrm>
            <a:prstGeom prst="straightConnector1">
              <a:avLst/>
            </a:prstGeom>
            <a:noFill/>
            <a:ln w="9525" cap="flat" cmpd="sng" algn="ctr">
              <a:solidFill>
                <a:srgbClr val="0070C0"/>
              </a:solidFill>
              <a:prstDash val="solid"/>
              <a:tailEnd type="arrow"/>
            </a:ln>
            <a:effectLst/>
          </p:spPr>
        </p:cxnSp>
        <p:cxnSp>
          <p:nvCxnSpPr>
            <p:cNvPr id="80" name="Straight Arrow Connector 79"/>
            <p:cNvCxnSpPr/>
            <p:nvPr/>
          </p:nvCxnSpPr>
          <p:spPr>
            <a:xfrm flipV="1">
              <a:off x="6374679" y="2816162"/>
              <a:ext cx="0" cy="196564"/>
            </a:xfrm>
            <a:prstGeom prst="straightConnector1">
              <a:avLst/>
            </a:prstGeom>
            <a:noFill/>
            <a:ln w="9525" cap="flat" cmpd="sng" algn="ctr">
              <a:solidFill>
                <a:srgbClr val="0070C0"/>
              </a:solidFill>
              <a:prstDash val="solid"/>
              <a:tailEnd type="arrow"/>
            </a:ln>
            <a:effectLst/>
          </p:spPr>
        </p:cxnSp>
        <p:cxnSp>
          <p:nvCxnSpPr>
            <p:cNvPr id="81" name="Straight Arrow Connector 80"/>
            <p:cNvCxnSpPr/>
            <p:nvPr/>
          </p:nvCxnSpPr>
          <p:spPr>
            <a:xfrm flipV="1">
              <a:off x="6678804" y="2824402"/>
              <a:ext cx="0" cy="196564"/>
            </a:xfrm>
            <a:prstGeom prst="straightConnector1">
              <a:avLst/>
            </a:prstGeom>
            <a:noFill/>
            <a:ln w="9525" cap="flat" cmpd="sng" algn="ctr">
              <a:solidFill>
                <a:srgbClr val="0070C0"/>
              </a:solidFill>
              <a:prstDash val="solid"/>
              <a:tailEnd type="arrow"/>
            </a:ln>
            <a:effectLst/>
          </p:spPr>
        </p:cxnSp>
        <p:cxnSp>
          <p:nvCxnSpPr>
            <p:cNvPr id="82" name="Straight Arrow Connector 81"/>
            <p:cNvCxnSpPr/>
            <p:nvPr/>
          </p:nvCxnSpPr>
          <p:spPr>
            <a:xfrm flipV="1">
              <a:off x="7038844" y="2804071"/>
              <a:ext cx="0" cy="196564"/>
            </a:xfrm>
            <a:prstGeom prst="straightConnector1">
              <a:avLst/>
            </a:prstGeom>
            <a:noFill/>
            <a:ln w="9525" cap="flat" cmpd="sng" algn="ctr">
              <a:solidFill>
                <a:srgbClr val="0070C0"/>
              </a:solidFill>
              <a:prstDash val="solid"/>
              <a:tailEnd type="arrow"/>
            </a:ln>
            <a:effectLst/>
          </p:spPr>
        </p:cxnSp>
        <p:sp>
          <p:nvSpPr>
            <p:cNvPr id="83" name="TextBox 82"/>
            <p:cNvSpPr txBox="1"/>
            <p:nvPr/>
          </p:nvSpPr>
          <p:spPr>
            <a:xfrm>
              <a:off x="6073898" y="2530516"/>
              <a:ext cx="516244" cy="245151"/>
            </a:xfrm>
            <a:prstGeom prst="rect">
              <a:avLst/>
            </a:prstGeom>
            <a:noFill/>
          </p:spPr>
          <p:txBody>
            <a:bodyPr wrap="none" rtlCol="0">
              <a:spAutoFit/>
            </a:bodyPr>
            <a:lstStyle/>
            <a:p>
              <a:pPr>
                <a:defRPr/>
              </a:pPr>
              <a:r>
                <a:rPr lang="en-GB" kern="0" dirty="0">
                  <a:solidFill>
                    <a:srgbClr val="0070C0"/>
                  </a:solidFill>
                  <a:latin typeface="Calibri"/>
                </a:rPr>
                <a:t>Agua</a:t>
              </a:r>
            </a:p>
          </p:txBody>
        </p:sp>
        <p:sp>
          <p:nvSpPr>
            <p:cNvPr id="84" name="TextBox 83"/>
            <p:cNvSpPr txBox="1"/>
            <p:nvPr/>
          </p:nvSpPr>
          <p:spPr>
            <a:xfrm>
              <a:off x="5000977" y="2538007"/>
              <a:ext cx="1182893" cy="245151"/>
            </a:xfrm>
            <a:prstGeom prst="rect">
              <a:avLst/>
            </a:prstGeom>
            <a:noFill/>
            <a:ln>
              <a:noFill/>
            </a:ln>
          </p:spPr>
          <p:txBody>
            <a:bodyPr wrap="none" rtlCol="0">
              <a:spAutoFit/>
            </a:bodyPr>
            <a:lstStyle/>
            <a:p>
              <a:pPr>
                <a:defRPr/>
              </a:pPr>
              <a:r>
                <a:rPr lang="en-GB" kern="0" dirty="0">
                  <a:solidFill>
                    <a:srgbClr val="99FF33"/>
                  </a:solidFill>
                  <a:latin typeface="Calibri"/>
                </a:rPr>
                <a:t>combustible +</a:t>
              </a:r>
            </a:p>
          </p:txBody>
        </p:sp>
        <p:cxnSp>
          <p:nvCxnSpPr>
            <p:cNvPr id="85" name="Straight Connector 84"/>
            <p:cNvCxnSpPr/>
            <p:nvPr/>
          </p:nvCxnSpPr>
          <p:spPr>
            <a:xfrm>
              <a:off x="5022620" y="3032186"/>
              <a:ext cx="2088232" cy="0"/>
            </a:xfrm>
            <a:prstGeom prst="line">
              <a:avLst/>
            </a:prstGeom>
            <a:noFill/>
            <a:ln w="28575" cap="flat" cmpd="sng" algn="ctr">
              <a:solidFill>
                <a:srgbClr val="99FF33"/>
              </a:solidFill>
              <a:prstDash val="solid"/>
            </a:ln>
            <a:effectLst/>
          </p:spPr>
        </p:cxnSp>
        <p:cxnSp>
          <p:nvCxnSpPr>
            <p:cNvPr id="86" name="Straight Connector 85"/>
            <p:cNvCxnSpPr/>
            <p:nvPr/>
          </p:nvCxnSpPr>
          <p:spPr>
            <a:xfrm>
              <a:off x="7974948" y="3060236"/>
              <a:ext cx="2088232" cy="0"/>
            </a:xfrm>
            <a:prstGeom prst="line">
              <a:avLst/>
            </a:prstGeom>
            <a:noFill/>
            <a:ln w="57150" cap="flat" cmpd="sng" algn="ctr">
              <a:solidFill>
                <a:srgbClr val="EEF0F0">
                  <a:lumMod val="75000"/>
                </a:srgbClr>
              </a:solidFill>
              <a:prstDash val="solid"/>
            </a:ln>
            <a:effectLst/>
          </p:spPr>
        </p:cxnSp>
        <p:sp>
          <p:nvSpPr>
            <p:cNvPr id="87" name="TextBox 86"/>
            <p:cNvSpPr txBox="1"/>
            <p:nvPr/>
          </p:nvSpPr>
          <p:spPr>
            <a:xfrm>
              <a:off x="8911790" y="2619405"/>
              <a:ext cx="1903526" cy="429015"/>
            </a:xfrm>
            <a:prstGeom prst="rect">
              <a:avLst/>
            </a:prstGeom>
            <a:noFill/>
          </p:spPr>
          <p:txBody>
            <a:bodyPr wrap="none" rtlCol="0">
              <a:spAutoFit/>
            </a:bodyPr>
            <a:lstStyle/>
            <a:p>
              <a:pPr>
                <a:defRPr/>
              </a:pPr>
              <a:r>
                <a:rPr lang="en-GB" kern="0" dirty="0" err="1">
                  <a:solidFill>
                    <a:srgbClr val="EEF0F0">
                      <a:lumMod val="50000"/>
                    </a:srgbClr>
                  </a:solidFill>
                  <a:latin typeface="Calibri"/>
                </a:rPr>
                <a:t>Capa</a:t>
              </a:r>
              <a:r>
                <a:rPr lang="en-GB" kern="0" dirty="0">
                  <a:solidFill>
                    <a:srgbClr val="EEF0F0">
                      <a:lumMod val="50000"/>
                    </a:srgbClr>
                  </a:solidFill>
                  <a:latin typeface="Calibri"/>
                </a:rPr>
                <a:t> de </a:t>
              </a:r>
              <a:r>
                <a:rPr lang="en-GB" kern="0" dirty="0" err="1">
                  <a:solidFill>
                    <a:srgbClr val="EEF0F0">
                      <a:lumMod val="50000"/>
                    </a:srgbClr>
                  </a:solidFill>
                  <a:latin typeface="Calibri"/>
                </a:rPr>
                <a:t>óxido</a:t>
              </a:r>
              <a:r>
                <a:rPr lang="en-GB" kern="0" dirty="0">
                  <a:solidFill>
                    <a:srgbClr val="EEF0F0">
                      <a:lumMod val="50000"/>
                    </a:srgbClr>
                  </a:solidFill>
                  <a:latin typeface="Calibri"/>
                </a:rPr>
                <a:t> </a:t>
              </a:r>
              <a:r>
                <a:rPr lang="en-GB" kern="0" dirty="0" err="1">
                  <a:solidFill>
                    <a:srgbClr val="EEF0F0">
                      <a:lumMod val="50000"/>
                    </a:srgbClr>
                  </a:solidFill>
                  <a:latin typeface="Calibri"/>
                </a:rPr>
                <a:t>metálico</a:t>
              </a:r>
              <a:r>
                <a:rPr lang="en-GB" kern="0" dirty="0">
                  <a:solidFill>
                    <a:srgbClr val="EEF0F0">
                      <a:lumMod val="50000"/>
                    </a:srgbClr>
                  </a:solidFill>
                  <a:latin typeface="Calibri"/>
                </a:rPr>
                <a:t> </a:t>
              </a:r>
            </a:p>
            <a:p>
              <a:pPr>
                <a:defRPr/>
              </a:pPr>
              <a:r>
                <a:rPr lang="en-GB" kern="0" dirty="0">
                  <a:solidFill>
                    <a:srgbClr val="EEF0F0">
                      <a:lumMod val="50000"/>
                    </a:srgbClr>
                  </a:solidFill>
                  <a:latin typeface="Calibri"/>
                </a:rPr>
                <a:t>Metal oxide layer </a:t>
              </a:r>
            </a:p>
          </p:txBody>
        </p:sp>
        <p:cxnSp>
          <p:nvCxnSpPr>
            <p:cNvPr id="88" name="Straight Arrow Connector 87"/>
            <p:cNvCxnSpPr/>
            <p:nvPr/>
          </p:nvCxnSpPr>
          <p:spPr>
            <a:xfrm flipH="1">
              <a:off x="8839044" y="2902354"/>
              <a:ext cx="144016" cy="129833"/>
            </a:xfrm>
            <a:prstGeom prst="straightConnector1">
              <a:avLst/>
            </a:prstGeom>
            <a:noFill/>
            <a:ln w="9525" cap="flat" cmpd="sng" algn="ctr">
              <a:solidFill>
                <a:srgbClr val="EEF0F0">
                  <a:lumMod val="75000"/>
                </a:srgbClr>
              </a:solidFill>
              <a:prstDash val="solid"/>
              <a:tailEnd type="arrow"/>
            </a:ln>
            <a:effectLst/>
          </p:spPr>
        </p:cxnSp>
        <p:sp>
          <p:nvSpPr>
            <p:cNvPr id="92" name="TextBox 91"/>
            <p:cNvSpPr txBox="1"/>
            <p:nvPr/>
          </p:nvSpPr>
          <p:spPr>
            <a:xfrm>
              <a:off x="1998284" y="3591310"/>
              <a:ext cx="2153500" cy="265581"/>
            </a:xfrm>
            <a:prstGeom prst="rect">
              <a:avLst/>
            </a:prstGeom>
            <a:noFill/>
            <a:ln>
              <a:noFill/>
            </a:ln>
          </p:spPr>
          <p:txBody>
            <a:bodyPr wrap="square" rtlCol="0">
              <a:spAutoFit/>
            </a:bodyPr>
            <a:lstStyle/>
            <a:p>
              <a:pPr>
                <a:defRPr/>
              </a:pPr>
              <a:r>
                <a:rPr lang="en-GB" sz="2000" kern="0" dirty="0">
                  <a:solidFill>
                    <a:schemeClr val="tx2">
                      <a:lumMod val="90000"/>
                    </a:schemeClr>
                  </a:solidFill>
                  <a:latin typeface="Calibri"/>
                </a:rPr>
                <a:t>M(OH)</a:t>
              </a:r>
              <a:r>
                <a:rPr lang="en-GB" sz="2000" kern="0" baseline="-25000" dirty="0">
                  <a:solidFill>
                    <a:schemeClr val="tx2">
                      <a:lumMod val="90000"/>
                    </a:schemeClr>
                  </a:solidFill>
                  <a:latin typeface="Calibri"/>
                </a:rPr>
                <a:t>n</a:t>
              </a:r>
              <a:r>
                <a:rPr lang="en-GB" sz="2000" kern="0" dirty="0">
                  <a:solidFill>
                    <a:schemeClr val="tx2">
                      <a:lumMod val="90000"/>
                    </a:schemeClr>
                  </a:solidFill>
                  <a:latin typeface="Calibri"/>
                </a:rPr>
                <a:t> </a:t>
              </a:r>
              <a:r>
                <a:rPr lang="en-GB" sz="2000" kern="0" dirty="0" err="1">
                  <a:solidFill>
                    <a:schemeClr val="tx2">
                      <a:lumMod val="90000"/>
                    </a:schemeClr>
                  </a:solidFill>
                  <a:latin typeface="Calibri"/>
                </a:rPr>
                <a:t>absorbe</a:t>
              </a:r>
              <a:r>
                <a:rPr lang="en-GB" sz="2000" kern="0" dirty="0">
                  <a:solidFill>
                    <a:schemeClr val="tx2">
                      <a:lumMod val="90000"/>
                    </a:schemeClr>
                  </a:solidFill>
                  <a:latin typeface="Calibri"/>
                </a:rPr>
                <a:t> </a:t>
              </a:r>
              <a:r>
                <a:rPr lang="en-GB" sz="2000" kern="0" dirty="0" err="1">
                  <a:solidFill>
                    <a:schemeClr val="tx2">
                      <a:lumMod val="90000"/>
                    </a:schemeClr>
                  </a:solidFill>
                  <a:latin typeface="Calibri"/>
                </a:rPr>
                <a:t>calor</a:t>
              </a:r>
              <a:r>
                <a:rPr lang="en-GB" sz="2000" kern="0" dirty="0">
                  <a:solidFill>
                    <a:schemeClr val="tx2">
                      <a:lumMod val="90000"/>
                    </a:schemeClr>
                  </a:solidFill>
                  <a:latin typeface="Calibri"/>
                </a:rPr>
                <a:t> </a:t>
              </a:r>
            </a:p>
          </p:txBody>
        </p:sp>
        <p:sp>
          <p:nvSpPr>
            <p:cNvPr id="93" name="TextBox 92"/>
            <p:cNvSpPr txBox="1"/>
            <p:nvPr/>
          </p:nvSpPr>
          <p:spPr>
            <a:xfrm>
              <a:off x="4489762" y="3568948"/>
              <a:ext cx="3341170" cy="1287045"/>
            </a:xfrm>
            <a:prstGeom prst="rect">
              <a:avLst/>
            </a:prstGeom>
            <a:noFill/>
            <a:ln>
              <a:noFill/>
            </a:ln>
          </p:spPr>
          <p:txBody>
            <a:bodyPr wrap="square" rtlCol="0">
              <a:spAutoFit/>
            </a:bodyPr>
            <a:lstStyle/>
            <a:p>
              <a:pPr defTabSz="901700">
                <a:defRPr/>
              </a:pPr>
              <a:r>
                <a:rPr lang="en-GB" sz="2000" kern="0" dirty="0">
                  <a:latin typeface="Calibri"/>
                </a:rPr>
                <a:t>Material se </a:t>
              </a:r>
              <a:r>
                <a:rPr lang="en-GB" sz="2000" kern="0" dirty="0" err="1">
                  <a:latin typeface="Calibri"/>
                </a:rPr>
                <a:t>descompone</a:t>
              </a:r>
              <a:r>
                <a:rPr lang="en-GB" sz="2000" kern="0" dirty="0">
                  <a:latin typeface="Calibri"/>
                </a:rPr>
                <a:t> a combustible </a:t>
              </a:r>
            </a:p>
            <a:p>
              <a:pPr defTabSz="901700">
                <a:defRPr/>
              </a:pPr>
              <a:r>
                <a:rPr lang="en-GB" sz="2000" kern="0" dirty="0">
                  <a:latin typeface="Calibri"/>
                </a:rPr>
                <a:t>(Material decomposes to fuel)</a:t>
              </a:r>
              <a:br>
                <a:rPr lang="en-GB" sz="2000" kern="0" dirty="0">
                  <a:latin typeface="Calibri"/>
                </a:rPr>
              </a:br>
              <a:r>
                <a:rPr lang="en-GB" sz="1400" kern="0" dirty="0">
                  <a:latin typeface="Calibri"/>
                </a:rPr>
                <a:t>	heat</a:t>
              </a:r>
              <a:r>
                <a:rPr lang="en-GB" sz="2000" kern="0" dirty="0">
                  <a:latin typeface="Calibri"/>
                </a:rPr>
                <a:t>	</a:t>
              </a:r>
            </a:p>
            <a:p>
              <a:pPr>
                <a:defRPr/>
              </a:pPr>
              <a:r>
                <a:rPr lang="en-GB" sz="2000" kern="0" dirty="0">
                  <a:latin typeface="Calibri"/>
                </a:rPr>
                <a:t>M(OH)</a:t>
              </a:r>
              <a:r>
                <a:rPr lang="en-GB" sz="2000" kern="0" baseline="-25000" dirty="0">
                  <a:latin typeface="Calibri"/>
                </a:rPr>
                <a:t>n</a:t>
              </a:r>
              <a:r>
                <a:rPr lang="en-GB" sz="2000" kern="0" dirty="0">
                  <a:latin typeface="Calibri"/>
                </a:rPr>
                <a:t>   </a:t>
              </a:r>
              <a:r>
                <a:rPr lang="en-GB" sz="2000" kern="0" dirty="0">
                  <a:latin typeface="Calibri"/>
                  <a:sym typeface="Wingdings" panose="05000000000000000000" pitchFamily="2" charset="2"/>
                </a:rPr>
                <a:t> MO + H</a:t>
              </a:r>
              <a:r>
                <a:rPr lang="en-GB" sz="2000" kern="0" baseline="-25000" dirty="0">
                  <a:latin typeface="Calibri"/>
                  <a:sym typeface="Wingdings" panose="05000000000000000000" pitchFamily="2" charset="2"/>
                </a:rPr>
                <a:t>2</a:t>
              </a:r>
              <a:r>
                <a:rPr lang="en-GB" sz="2000" kern="0" dirty="0">
                  <a:latin typeface="Calibri"/>
                  <a:sym typeface="Wingdings" panose="05000000000000000000" pitchFamily="2" charset="2"/>
                </a:rPr>
                <a:t>O(g)</a:t>
              </a:r>
            </a:p>
            <a:p>
              <a:pPr marL="342900" indent="-342900">
                <a:buFont typeface="Arial" panose="020B0604020202020204" pitchFamily="34" charset="0"/>
                <a:buChar char="•"/>
                <a:defRPr/>
              </a:pPr>
              <a:r>
                <a:rPr lang="en-GB" sz="2000" b="1" kern="0" dirty="0" err="1">
                  <a:latin typeface="Calibri"/>
                  <a:sym typeface="Wingdings" panose="05000000000000000000" pitchFamily="2" charset="2"/>
                </a:rPr>
                <a:t>Calor</a:t>
              </a:r>
              <a:r>
                <a:rPr lang="en-GB" sz="2000" b="1" kern="0" dirty="0">
                  <a:latin typeface="Calibri"/>
                  <a:sym typeface="Wingdings" panose="05000000000000000000" pitchFamily="2" charset="2"/>
                </a:rPr>
                <a:t> </a:t>
              </a:r>
              <a:r>
                <a:rPr lang="en-GB" sz="2000" b="1" kern="0" dirty="0" err="1">
                  <a:latin typeface="Calibri"/>
                  <a:sym typeface="Wingdings" panose="05000000000000000000" pitchFamily="2" charset="2"/>
                </a:rPr>
                <a:t>absorbido</a:t>
              </a:r>
              <a:r>
                <a:rPr lang="en-GB" sz="2000" b="1" dirty="0">
                  <a:latin typeface="Calibri"/>
                  <a:sym typeface="Wingdings" panose="05000000000000000000" pitchFamily="2" charset="2"/>
                </a:rPr>
                <a:t>/</a:t>
              </a:r>
              <a:r>
                <a:rPr lang="en-GB" sz="2000" b="1" kern="0" dirty="0">
                  <a:latin typeface="Calibri"/>
                  <a:sym typeface="Wingdings" panose="05000000000000000000" pitchFamily="2" charset="2"/>
                </a:rPr>
                <a:t>Heat absorbed </a:t>
              </a:r>
            </a:p>
            <a:p>
              <a:pPr marL="342900" indent="-342900">
                <a:buFont typeface="Arial" panose="020B0604020202020204" pitchFamily="34" charset="0"/>
                <a:buChar char="•"/>
                <a:defRPr/>
              </a:pPr>
              <a:r>
                <a:rPr lang="en-GB" sz="2000" kern="0" dirty="0">
                  <a:latin typeface="Calibri"/>
                  <a:sym typeface="Wingdings" panose="05000000000000000000" pitchFamily="2" charset="2"/>
                </a:rPr>
                <a:t>Agua </a:t>
              </a:r>
              <a:r>
                <a:rPr lang="en-GB" sz="2000" kern="0" dirty="0" err="1">
                  <a:latin typeface="Calibri"/>
                  <a:sym typeface="Wingdings" panose="05000000000000000000" pitchFamily="2" charset="2"/>
                </a:rPr>
                <a:t>liberada</a:t>
              </a:r>
              <a:r>
                <a:rPr lang="en-GB" sz="2000" dirty="0">
                  <a:latin typeface="Calibri"/>
                  <a:sym typeface="Wingdings" panose="05000000000000000000" pitchFamily="2" charset="2"/>
                </a:rPr>
                <a:t>/</a:t>
              </a:r>
              <a:r>
                <a:rPr lang="en-GB" sz="2000" kern="0" dirty="0">
                  <a:latin typeface="Calibri"/>
                  <a:sym typeface="Wingdings" panose="05000000000000000000" pitchFamily="2" charset="2"/>
                </a:rPr>
                <a:t>Water released</a:t>
              </a:r>
              <a:endParaRPr lang="en-GB" sz="2000" kern="0" dirty="0">
                <a:latin typeface="Calibri"/>
              </a:endParaRPr>
            </a:p>
          </p:txBody>
        </p:sp>
        <p:sp>
          <p:nvSpPr>
            <p:cNvPr id="94" name="TextBox 93"/>
            <p:cNvSpPr txBox="1"/>
            <p:nvPr/>
          </p:nvSpPr>
          <p:spPr>
            <a:xfrm>
              <a:off x="7972698" y="3622202"/>
              <a:ext cx="2227724" cy="1695630"/>
            </a:xfrm>
            <a:prstGeom prst="rect">
              <a:avLst/>
            </a:prstGeom>
            <a:noFill/>
            <a:ln>
              <a:noFill/>
            </a:ln>
          </p:spPr>
          <p:txBody>
            <a:bodyPr wrap="square" rtlCol="0">
              <a:spAutoFit/>
            </a:bodyPr>
            <a:lstStyle/>
            <a:p>
              <a:pPr>
                <a:defRPr/>
              </a:pPr>
              <a:r>
                <a:rPr lang="en-GB" sz="2000" kern="0" dirty="0" err="1">
                  <a:solidFill>
                    <a:schemeClr val="tx2">
                      <a:lumMod val="90000"/>
                    </a:schemeClr>
                  </a:solidFill>
                  <a:latin typeface="Calibri"/>
                </a:rPr>
                <a:t>Capa</a:t>
              </a:r>
              <a:r>
                <a:rPr lang="en-GB" sz="2000" kern="0" dirty="0">
                  <a:solidFill>
                    <a:schemeClr val="tx2">
                      <a:lumMod val="90000"/>
                    </a:schemeClr>
                  </a:solidFill>
                  <a:latin typeface="Calibri"/>
                </a:rPr>
                <a:t> de </a:t>
              </a:r>
              <a:r>
                <a:rPr lang="en-GB" sz="2000" kern="0" dirty="0" err="1">
                  <a:solidFill>
                    <a:schemeClr val="tx2">
                      <a:lumMod val="90000"/>
                    </a:schemeClr>
                  </a:solidFill>
                  <a:latin typeface="Calibri"/>
                </a:rPr>
                <a:t>óxido</a:t>
              </a:r>
              <a:r>
                <a:rPr lang="en-GB" sz="2000" kern="0" dirty="0">
                  <a:solidFill>
                    <a:schemeClr val="tx2">
                      <a:lumMod val="90000"/>
                    </a:schemeClr>
                  </a:solidFill>
                  <a:latin typeface="Calibri"/>
                </a:rPr>
                <a:t> </a:t>
              </a:r>
              <a:r>
                <a:rPr lang="en-GB" sz="2000" kern="0" dirty="0" err="1">
                  <a:solidFill>
                    <a:schemeClr val="tx2">
                      <a:lumMod val="90000"/>
                    </a:schemeClr>
                  </a:solidFill>
                  <a:latin typeface="Calibri"/>
                </a:rPr>
                <a:t>metálico</a:t>
              </a:r>
              <a:r>
                <a:rPr lang="en-GB" sz="2000" kern="0" dirty="0">
                  <a:solidFill>
                    <a:schemeClr val="tx2">
                      <a:lumMod val="90000"/>
                    </a:schemeClr>
                  </a:solidFill>
                  <a:latin typeface="Calibri"/>
                </a:rPr>
                <a:t>/ Layer of MO on surface:</a:t>
              </a:r>
            </a:p>
            <a:p>
              <a:pPr marL="342900" indent="-342900">
                <a:buFont typeface="Arial" panose="020B0604020202020204" pitchFamily="34" charset="0"/>
                <a:buChar char="•"/>
                <a:defRPr/>
              </a:pPr>
              <a:r>
                <a:rPr lang="en-GB" sz="2000" b="1" kern="0" dirty="0">
                  <a:solidFill>
                    <a:schemeClr val="tx2">
                      <a:lumMod val="90000"/>
                    </a:schemeClr>
                  </a:solidFill>
                  <a:latin typeface="Calibri"/>
                </a:rPr>
                <a:t>Escudo de </a:t>
              </a:r>
              <a:r>
                <a:rPr lang="en-GB" sz="2000" b="1" kern="0" dirty="0" err="1">
                  <a:solidFill>
                    <a:schemeClr val="tx2">
                      <a:lumMod val="90000"/>
                    </a:schemeClr>
                  </a:solidFill>
                  <a:latin typeface="Calibri"/>
                </a:rPr>
                <a:t>radiación</a:t>
              </a:r>
              <a:r>
                <a:rPr lang="en-GB" sz="2000" b="1" kern="0" dirty="0">
                  <a:solidFill>
                    <a:schemeClr val="tx2">
                      <a:lumMod val="90000"/>
                    </a:schemeClr>
                  </a:solidFill>
                  <a:latin typeface="Calibri"/>
                </a:rPr>
                <a:t> Radiation shield</a:t>
              </a:r>
            </a:p>
            <a:p>
              <a:pPr marL="342900" indent="-342900">
                <a:buFont typeface="Arial" panose="020B0604020202020204" pitchFamily="34" charset="0"/>
                <a:buChar char="•"/>
                <a:defRPr/>
              </a:pPr>
              <a:r>
                <a:rPr lang="es-ES" sz="2000" kern="0" dirty="0">
                  <a:solidFill>
                    <a:schemeClr val="tx2">
                      <a:lumMod val="90000"/>
                    </a:schemeClr>
                  </a:solidFill>
                  <a:latin typeface="Calibri"/>
                </a:rPr>
                <a:t>Barrera continua a combustible y oxígeno /</a:t>
              </a:r>
              <a:r>
                <a:rPr lang="en-GB" sz="2000" kern="0" dirty="0">
                  <a:solidFill>
                    <a:schemeClr val="tx2">
                      <a:lumMod val="90000"/>
                    </a:schemeClr>
                  </a:solidFill>
                  <a:latin typeface="Calibri"/>
                </a:rPr>
                <a:t>Continuous barrier to fuel and oxygen</a:t>
              </a:r>
            </a:p>
          </p:txBody>
        </p:sp>
        <p:cxnSp>
          <p:nvCxnSpPr>
            <p:cNvPr id="96" name="Straight Connector 95"/>
            <p:cNvCxnSpPr/>
            <p:nvPr/>
          </p:nvCxnSpPr>
          <p:spPr bwMode="auto">
            <a:xfrm>
              <a:off x="1290084" y="2530516"/>
              <a:ext cx="3588520" cy="501670"/>
            </a:xfrm>
            <a:prstGeom prst="line">
              <a:avLst/>
            </a:prstGeom>
            <a:noFill/>
            <a:ln w="9525" cap="flat" cmpd="sng" algn="ctr">
              <a:noFill/>
              <a:prstDash val="solid"/>
              <a:round/>
              <a:headEnd type="none" w="med" len="med"/>
              <a:tailEnd type="none" w="med" len="med"/>
            </a:ln>
            <a:effectLst/>
          </p:spPr>
        </p:cxnSp>
        <p:cxnSp>
          <p:nvCxnSpPr>
            <p:cNvPr id="89" name="Straight Arrow Connector 88"/>
            <p:cNvCxnSpPr/>
            <p:nvPr/>
          </p:nvCxnSpPr>
          <p:spPr>
            <a:xfrm flipV="1">
              <a:off x="6531044" y="2812042"/>
              <a:ext cx="0" cy="206294"/>
            </a:xfrm>
            <a:prstGeom prst="straightConnector1">
              <a:avLst/>
            </a:prstGeom>
            <a:noFill/>
            <a:ln w="9525" cap="flat" cmpd="sng" algn="ctr">
              <a:solidFill>
                <a:srgbClr val="99FF33"/>
              </a:solidFill>
              <a:prstDash val="solid"/>
              <a:tailEnd type="arrow"/>
            </a:ln>
            <a:effectLst/>
          </p:spPr>
        </p:cxnSp>
      </p:grpSp>
      <p:sp>
        <p:nvSpPr>
          <p:cNvPr id="6" name="Title 5">
            <a:extLst>
              <a:ext uri="{FF2B5EF4-FFF2-40B4-BE49-F238E27FC236}">
                <a16:creationId xmlns:a16="http://schemas.microsoft.com/office/drawing/2014/main" id="{FAB5C098-1B5D-E5A3-7B4A-FD852F5A41EA}"/>
              </a:ext>
            </a:extLst>
          </p:cNvPr>
          <p:cNvSpPr>
            <a:spLocks noGrp="1"/>
          </p:cNvSpPr>
          <p:nvPr>
            <p:ph type="title"/>
          </p:nvPr>
        </p:nvSpPr>
        <p:spPr>
          <a:xfrm>
            <a:off x="1071521" y="134533"/>
            <a:ext cx="10515600" cy="501671"/>
          </a:xfrm>
        </p:spPr>
        <p:txBody>
          <a:bodyPr>
            <a:normAutofit fontScale="90000"/>
          </a:bodyPr>
          <a:lstStyle/>
          <a:p>
            <a:r>
              <a:rPr lang="en-GB" dirty="0" err="1"/>
              <a:t>Materiales</a:t>
            </a:r>
            <a:r>
              <a:rPr lang="en-GB" dirty="0"/>
              <a:t> </a:t>
            </a:r>
            <a:r>
              <a:rPr lang="en-GB" dirty="0" err="1"/>
              <a:t>Endotérmicos</a:t>
            </a:r>
            <a:br>
              <a:rPr lang="en-GB" dirty="0"/>
            </a:br>
            <a:r>
              <a:rPr lang="en-GB" dirty="0"/>
              <a:t>Endothermic materials</a:t>
            </a:r>
            <a:endParaRPr lang="en-GB" dirty="0">
              <a:highlight>
                <a:srgbClr val="FFFF00"/>
              </a:highlight>
            </a:endParaRPr>
          </a:p>
        </p:txBody>
      </p:sp>
      <p:pic>
        <p:nvPicPr>
          <p:cNvPr id="8" name="Picture 2" descr="Fire-stopping - Promat Indonesia">
            <a:extLst>
              <a:ext uri="{FF2B5EF4-FFF2-40B4-BE49-F238E27FC236}">
                <a16:creationId xmlns:a16="http://schemas.microsoft.com/office/drawing/2014/main" id="{C09E962E-A3E5-0F77-E8CE-16AA5DB1F4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792" r="21199"/>
          <a:stretch/>
        </p:blipFill>
        <p:spPr bwMode="auto">
          <a:xfrm>
            <a:off x="165294" y="4085612"/>
            <a:ext cx="3240278" cy="27109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FEA2F30-595D-3D37-1A3D-469769F84059}"/>
              </a:ext>
            </a:extLst>
          </p:cNvPr>
          <p:cNvSpPr txBox="1"/>
          <p:nvPr/>
        </p:nvSpPr>
        <p:spPr>
          <a:xfrm>
            <a:off x="2696695" y="6150196"/>
            <a:ext cx="6225822" cy="646331"/>
          </a:xfrm>
          <a:prstGeom prst="rect">
            <a:avLst/>
          </a:prstGeom>
          <a:noFill/>
        </p:spPr>
        <p:txBody>
          <a:bodyPr wrap="square" rtlCol="0">
            <a:spAutoFit/>
          </a:bodyPr>
          <a:lstStyle/>
          <a:p>
            <a:r>
              <a:rPr lang="en-GB" b="1" dirty="0"/>
              <a:t>M(OH)</a:t>
            </a:r>
            <a:r>
              <a:rPr lang="en-GB" b="1" baseline="-25000" dirty="0"/>
              <a:t>n </a:t>
            </a:r>
            <a:r>
              <a:rPr lang="en-GB" b="1" dirty="0"/>
              <a:t>– </a:t>
            </a:r>
            <a:r>
              <a:rPr lang="es-ES" b="1" dirty="0"/>
              <a:t>un aditivo endotérmico común en productos/ </a:t>
            </a:r>
            <a:r>
              <a:rPr lang="en-GB" b="1" dirty="0"/>
              <a:t>a common endothermic additive in products. </a:t>
            </a:r>
          </a:p>
        </p:txBody>
      </p:sp>
    </p:spTree>
    <p:extLst>
      <p:ext uri="{BB962C8B-B14F-4D97-AF65-F5344CB8AC3E}">
        <p14:creationId xmlns:p14="http://schemas.microsoft.com/office/powerpoint/2010/main" val="35733123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524000" y="0"/>
            <a:ext cx="9144000" cy="6858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sz="4400">
              <a:solidFill>
                <a:srgbClr val="E2205C"/>
              </a:solidFill>
              <a:latin typeface="Frutiger 55 Roman" pitchFamily="34" charset="0"/>
              <a:cs typeface="Arial" pitchFamily="34" charset="0"/>
            </a:endParaRPr>
          </a:p>
        </p:txBody>
      </p:sp>
      <p:cxnSp>
        <p:nvCxnSpPr>
          <p:cNvPr id="7" name="Straight Connector 6"/>
          <p:cNvCxnSpPr/>
          <p:nvPr/>
        </p:nvCxnSpPr>
        <p:spPr>
          <a:xfrm>
            <a:off x="8661400" y="389471"/>
            <a:ext cx="12700" cy="539750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851900" y="389471"/>
            <a:ext cx="12700" cy="539750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751535" y="388259"/>
            <a:ext cx="12700" cy="5397500"/>
          </a:xfrm>
          <a:prstGeom prst="line">
            <a:avLst/>
          </a:prstGeom>
          <a:ln w="1524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338460" y="310257"/>
            <a:ext cx="1228990" cy="923330"/>
          </a:xfrm>
          <a:prstGeom prst="rect">
            <a:avLst/>
          </a:prstGeom>
          <a:noFill/>
        </p:spPr>
        <p:txBody>
          <a:bodyPr wrap="square" rtlCol="0">
            <a:spAutoFit/>
          </a:bodyPr>
          <a:lstStyle/>
          <a:p>
            <a:pPr>
              <a:defRPr/>
            </a:pPr>
            <a:r>
              <a:rPr lang="en-GB" dirty="0">
                <a:solidFill>
                  <a:prstClr val="black"/>
                </a:solidFill>
                <a:latin typeface="Calibri" panose="020F0502020204030204"/>
              </a:rPr>
              <a:t>Cara del panel/ Panel face</a:t>
            </a:r>
          </a:p>
        </p:txBody>
      </p:sp>
      <p:cxnSp>
        <p:nvCxnSpPr>
          <p:cNvPr id="16" name="Straight Arrow Connector 15"/>
          <p:cNvCxnSpPr/>
          <p:nvPr/>
        </p:nvCxnSpPr>
        <p:spPr>
          <a:xfrm>
            <a:off x="7742161" y="1197846"/>
            <a:ext cx="880522" cy="317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031021" y="764339"/>
            <a:ext cx="862266"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9125640" y="680634"/>
            <a:ext cx="2306081" cy="646331"/>
          </a:xfrm>
          <a:prstGeom prst="rect">
            <a:avLst/>
          </a:prstGeom>
          <a:noFill/>
        </p:spPr>
        <p:txBody>
          <a:bodyPr wrap="square" rtlCol="0">
            <a:spAutoFit/>
          </a:bodyPr>
          <a:lstStyle/>
          <a:p>
            <a:pPr>
              <a:defRPr/>
            </a:pPr>
            <a:r>
              <a:rPr lang="en-GB" dirty="0" err="1">
                <a:solidFill>
                  <a:prstClr val="black"/>
                </a:solidFill>
                <a:latin typeface="Calibri" panose="020F0502020204030204"/>
              </a:rPr>
              <a:t>Núcleo</a:t>
            </a:r>
            <a:r>
              <a:rPr lang="en-GB" dirty="0">
                <a:solidFill>
                  <a:prstClr val="black"/>
                </a:solidFill>
                <a:latin typeface="Calibri" panose="020F0502020204030204"/>
              </a:rPr>
              <a:t> del panel/ Panel core </a:t>
            </a:r>
          </a:p>
        </p:txBody>
      </p:sp>
      <p:cxnSp>
        <p:nvCxnSpPr>
          <p:cNvPr id="21" name="Straight Arrow Connector 20"/>
          <p:cNvCxnSpPr>
            <a:cxnSpLocks/>
            <a:stCxn id="19" idx="1"/>
          </p:cNvCxnSpPr>
          <p:nvPr/>
        </p:nvCxnSpPr>
        <p:spPr>
          <a:xfrm flipH="1">
            <a:off x="8761927" y="1003800"/>
            <a:ext cx="363713" cy="450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181683" y="398651"/>
            <a:ext cx="0" cy="5388321"/>
          </a:xfrm>
          <a:prstGeom prst="line">
            <a:avLst/>
          </a:prstGeom>
          <a:ln w="952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7167738" y="2618598"/>
            <a:ext cx="170965" cy="1038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626670" y="398651"/>
            <a:ext cx="4545203" cy="5414075"/>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solidFill>
                  <a:prstClr val="black"/>
                </a:solidFill>
              </a:rPr>
              <a:t>Insulation foam</a:t>
            </a:r>
          </a:p>
        </p:txBody>
      </p:sp>
      <p:sp>
        <p:nvSpPr>
          <p:cNvPr id="27" name="Rectangle 26"/>
          <p:cNvSpPr/>
          <p:nvPr/>
        </p:nvSpPr>
        <p:spPr>
          <a:xfrm>
            <a:off x="1759608" y="388259"/>
            <a:ext cx="859316" cy="53975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dirty="0">
              <a:solidFill>
                <a:prstClr val="white"/>
              </a:solidFill>
            </a:endParaRPr>
          </a:p>
        </p:txBody>
      </p:sp>
      <p:sp>
        <p:nvSpPr>
          <p:cNvPr id="28" name="TextBox 27"/>
          <p:cNvSpPr txBox="1"/>
          <p:nvPr/>
        </p:nvSpPr>
        <p:spPr>
          <a:xfrm>
            <a:off x="2038066" y="6090136"/>
            <a:ext cx="2613352" cy="646331"/>
          </a:xfrm>
          <a:prstGeom prst="rect">
            <a:avLst/>
          </a:prstGeom>
          <a:noFill/>
        </p:spPr>
        <p:txBody>
          <a:bodyPr wrap="square" rtlCol="0">
            <a:spAutoFit/>
          </a:bodyPr>
          <a:lstStyle/>
          <a:p>
            <a:pPr>
              <a:defRPr/>
            </a:pPr>
            <a:r>
              <a:rPr lang="en-GB" dirty="0">
                <a:solidFill>
                  <a:prstClr val="black"/>
                </a:solidFill>
                <a:latin typeface="Calibri" panose="020F0502020204030204"/>
              </a:rPr>
              <a:t>Pared de </a:t>
            </a:r>
            <a:r>
              <a:rPr lang="en-GB" dirty="0" err="1">
                <a:solidFill>
                  <a:prstClr val="black"/>
                </a:solidFill>
                <a:latin typeface="Calibri" panose="020F0502020204030204"/>
              </a:rPr>
              <a:t>concreto</a:t>
            </a:r>
            <a:r>
              <a:rPr lang="en-GB" dirty="0">
                <a:solidFill>
                  <a:prstClr val="black"/>
                </a:solidFill>
                <a:latin typeface="Calibri" panose="020F0502020204030204"/>
              </a:rPr>
              <a:t>/Concrete wall</a:t>
            </a:r>
          </a:p>
        </p:txBody>
      </p:sp>
      <p:cxnSp>
        <p:nvCxnSpPr>
          <p:cNvPr id="30" name="Straight Arrow Connector 29"/>
          <p:cNvCxnSpPr/>
          <p:nvPr/>
        </p:nvCxnSpPr>
        <p:spPr>
          <a:xfrm flipH="1" flipV="1">
            <a:off x="2257337" y="5453560"/>
            <a:ext cx="312649" cy="716096"/>
          </a:xfrm>
          <a:prstGeom prst="straightConnector1">
            <a:avLst/>
          </a:prstGeom>
          <a:ln>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ight Brace 30"/>
          <p:cNvSpPr/>
          <p:nvPr/>
        </p:nvSpPr>
        <p:spPr>
          <a:xfrm rot="5400000">
            <a:off x="4767257" y="3686915"/>
            <a:ext cx="264027" cy="4545203"/>
          </a:xfrm>
          <a:prstGeom prst="rightBrace">
            <a:avLst>
              <a:gd name="adj1" fmla="val 8333"/>
              <a:gd name="adj2" fmla="val 4970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prstClr val="black"/>
              </a:solidFill>
            </a:endParaRPr>
          </a:p>
        </p:txBody>
      </p:sp>
      <p:sp>
        <p:nvSpPr>
          <p:cNvPr id="32" name="TextBox 31"/>
          <p:cNvSpPr txBox="1"/>
          <p:nvPr/>
        </p:nvSpPr>
        <p:spPr>
          <a:xfrm>
            <a:off x="3778766" y="6032628"/>
            <a:ext cx="3281668" cy="369332"/>
          </a:xfrm>
          <a:prstGeom prst="rect">
            <a:avLst/>
          </a:prstGeom>
          <a:noFill/>
        </p:spPr>
        <p:txBody>
          <a:bodyPr wrap="none" rtlCol="0">
            <a:spAutoFit/>
          </a:bodyPr>
          <a:lstStyle/>
          <a:p>
            <a:pPr>
              <a:defRPr/>
            </a:pPr>
            <a:r>
              <a:rPr lang="en-GB" dirty="0" err="1">
                <a:solidFill>
                  <a:prstClr val="black"/>
                </a:solidFill>
                <a:latin typeface="Calibri" panose="020F0502020204030204"/>
              </a:rPr>
              <a:t>Aislamiento</a:t>
            </a:r>
            <a:r>
              <a:rPr lang="en-GB" dirty="0">
                <a:solidFill>
                  <a:prstClr val="black"/>
                </a:solidFill>
                <a:latin typeface="Calibri" panose="020F0502020204030204"/>
              </a:rPr>
              <a:t>/Insulation (160 mm)</a:t>
            </a:r>
          </a:p>
        </p:txBody>
      </p:sp>
      <p:cxnSp>
        <p:nvCxnSpPr>
          <p:cNvPr id="13" name="Straight Connector 12"/>
          <p:cNvCxnSpPr>
            <a:stCxn id="26" idx="0"/>
            <a:endCxn id="26" idx="2"/>
          </p:cNvCxnSpPr>
          <p:nvPr/>
        </p:nvCxnSpPr>
        <p:spPr>
          <a:xfrm>
            <a:off x="4899271" y="398651"/>
            <a:ext cx="0" cy="5414075"/>
          </a:xfrm>
          <a:prstGeom prst="line">
            <a:avLst/>
          </a:prstGeom>
        </p:spPr>
        <p:style>
          <a:lnRef idx="1">
            <a:schemeClr val="accent1"/>
          </a:lnRef>
          <a:fillRef idx="0">
            <a:schemeClr val="accent1"/>
          </a:fillRef>
          <a:effectRef idx="0">
            <a:schemeClr val="accent1"/>
          </a:effectRef>
          <a:fontRef idx="minor">
            <a:schemeClr val="tx1"/>
          </a:fontRef>
        </p:style>
      </p:cxnSp>
      <p:sp>
        <p:nvSpPr>
          <p:cNvPr id="33" name="Right Brace 32"/>
          <p:cNvSpPr/>
          <p:nvPr/>
        </p:nvSpPr>
        <p:spPr>
          <a:xfrm rot="5400000">
            <a:off x="7846313" y="5354569"/>
            <a:ext cx="157292" cy="1472882"/>
          </a:xfrm>
          <a:prstGeom prst="rightBrace">
            <a:avLst>
              <a:gd name="adj1" fmla="val 8333"/>
              <a:gd name="adj2" fmla="val 49708"/>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a:solidFill>
                <a:prstClr val="black"/>
              </a:solidFill>
            </a:endParaRPr>
          </a:p>
        </p:txBody>
      </p:sp>
      <p:sp>
        <p:nvSpPr>
          <p:cNvPr id="34" name="TextBox 33"/>
          <p:cNvSpPr txBox="1"/>
          <p:nvPr/>
        </p:nvSpPr>
        <p:spPr>
          <a:xfrm>
            <a:off x="6351734" y="6288316"/>
            <a:ext cx="3299301" cy="369332"/>
          </a:xfrm>
          <a:prstGeom prst="rect">
            <a:avLst/>
          </a:prstGeom>
          <a:noFill/>
        </p:spPr>
        <p:txBody>
          <a:bodyPr wrap="none" rtlCol="0">
            <a:spAutoFit/>
          </a:bodyPr>
          <a:lstStyle/>
          <a:p>
            <a:pPr>
              <a:defRPr/>
            </a:pPr>
            <a:r>
              <a:rPr lang="en-GB" dirty="0">
                <a:solidFill>
                  <a:prstClr val="black"/>
                </a:solidFill>
                <a:latin typeface="Calibri" panose="020F0502020204030204"/>
              </a:rPr>
              <a:t>Espacio de </a:t>
            </a:r>
            <a:r>
              <a:rPr lang="en-GB" dirty="0" err="1">
                <a:solidFill>
                  <a:prstClr val="black"/>
                </a:solidFill>
                <a:latin typeface="Calibri" panose="020F0502020204030204"/>
              </a:rPr>
              <a:t>aire</a:t>
            </a:r>
            <a:r>
              <a:rPr lang="en-GB" dirty="0">
                <a:solidFill>
                  <a:prstClr val="black"/>
                </a:solidFill>
                <a:latin typeface="Calibri" panose="020F0502020204030204"/>
              </a:rPr>
              <a:t>/ Air gap (50 mm) </a:t>
            </a:r>
          </a:p>
        </p:txBody>
      </p:sp>
      <p:sp>
        <p:nvSpPr>
          <p:cNvPr id="35" name="Right Brace 34"/>
          <p:cNvSpPr/>
          <p:nvPr/>
        </p:nvSpPr>
        <p:spPr>
          <a:xfrm rot="5400000">
            <a:off x="8716940" y="5800396"/>
            <a:ext cx="120807" cy="231887"/>
          </a:xfrm>
          <a:prstGeom prst="rightBrace">
            <a:avLst>
              <a:gd name="adj1" fmla="val 8333"/>
              <a:gd name="adj2" fmla="val 4970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GB" dirty="0">
              <a:solidFill>
                <a:prstClr val="black"/>
              </a:solidFill>
            </a:endParaRPr>
          </a:p>
        </p:txBody>
      </p:sp>
      <p:sp>
        <p:nvSpPr>
          <p:cNvPr id="36" name="TextBox 35"/>
          <p:cNvSpPr txBox="1"/>
          <p:nvPr/>
        </p:nvSpPr>
        <p:spPr>
          <a:xfrm>
            <a:off x="8595783" y="5956369"/>
            <a:ext cx="3482043" cy="369332"/>
          </a:xfrm>
          <a:prstGeom prst="rect">
            <a:avLst/>
          </a:prstGeom>
          <a:noFill/>
        </p:spPr>
        <p:txBody>
          <a:bodyPr wrap="none" rtlCol="0">
            <a:spAutoFit/>
          </a:bodyPr>
          <a:lstStyle/>
          <a:p>
            <a:pPr>
              <a:defRPr/>
            </a:pPr>
            <a:r>
              <a:rPr lang="en-GB" dirty="0">
                <a:solidFill>
                  <a:prstClr val="black"/>
                </a:solidFill>
                <a:latin typeface="Calibri" panose="020F0502020204030204"/>
              </a:rPr>
              <a:t>Panel </a:t>
            </a:r>
            <a:r>
              <a:rPr lang="en-GB" dirty="0" err="1">
                <a:solidFill>
                  <a:prstClr val="black"/>
                </a:solidFill>
                <a:latin typeface="Calibri" panose="020F0502020204030204"/>
              </a:rPr>
              <a:t>compuesto</a:t>
            </a:r>
            <a:r>
              <a:rPr lang="en-GB" dirty="0">
                <a:solidFill>
                  <a:prstClr val="black"/>
                </a:solidFill>
                <a:latin typeface="Calibri" panose="020F0502020204030204"/>
              </a:rPr>
              <a:t>/Composite panel</a:t>
            </a:r>
          </a:p>
        </p:txBody>
      </p:sp>
      <p:sp>
        <p:nvSpPr>
          <p:cNvPr id="37" name="TextBox 36"/>
          <p:cNvSpPr txBox="1"/>
          <p:nvPr/>
        </p:nvSpPr>
        <p:spPr>
          <a:xfrm>
            <a:off x="9379028" y="3349336"/>
            <a:ext cx="979755" cy="369332"/>
          </a:xfrm>
          <a:prstGeom prst="rect">
            <a:avLst/>
          </a:prstGeom>
          <a:noFill/>
        </p:spPr>
        <p:txBody>
          <a:bodyPr wrap="none" rtlCol="0">
            <a:spAutoFit/>
          </a:bodyPr>
          <a:lstStyle/>
          <a:p>
            <a:pPr>
              <a:defRPr/>
            </a:pPr>
            <a:r>
              <a:rPr lang="en-GB" dirty="0"/>
              <a:t>Exterior</a:t>
            </a:r>
            <a:endParaRPr lang="en-GB" dirty="0">
              <a:solidFill>
                <a:prstClr val="black"/>
              </a:solidFill>
              <a:latin typeface="Calibri" panose="020F0502020204030204"/>
            </a:endParaRPr>
          </a:p>
        </p:txBody>
      </p:sp>
      <p:sp>
        <p:nvSpPr>
          <p:cNvPr id="2" name="TextBox 1"/>
          <p:cNvSpPr txBox="1"/>
          <p:nvPr/>
        </p:nvSpPr>
        <p:spPr>
          <a:xfrm>
            <a:off x="7310524" y="2227086"/>
            <a:ext cx="1235029" cy="1200329"/>
          </a:xfrm>
          <a:prstGeom prst="rect">
            <a:avLst/>
          </a:prstGeom>
          <a:noFill/>
        </p:spPr>
        <p:txBody>
          <a:bodyPr wrap="square" rtlCol="0">
            <a:spAutoFit/>
          </a:bodyPr>
          <a:lstStyle/>
          <a:p>
            <a:pPr>
              <a:defRPr/>
            </a:pPr>
            <a:r>
              <a:rPr lang="en-GB" dirty="0" err="1">
                <a:solidFill>
                  <a:prstClr val="black"/>
                </a:solidFill>
                <a:latin typeface="Calibri" panose="020F0502020204030204"/>
              </a:rPr>
              <a:t>Lámina</a:t>
            </a:r>
            <a:r>
              <a:rPr lang="en-GB" dirty="0">
                <a:solidFill>
                  <a:prstClr val="black"/>
                </a:solidFill>
                <a:latin typeface="Calibri" panose="020F0502020204030204"/>
              </a:rPr>
              <a:t> de </a:t>
            </a:r>
            <a:r>
              <a:rPr lang="en-GB" dirty="0" err="1">
                <a:solidFill>
                  <a:prstClr val="black"/>
                </a:solidFill>
                <a:latin typeface="Calibri" panose="020F0502020204030204"/>
              </a:rPr>
              <a:t>aluminio</a:t>
            </a:r>
            <a:r>
              <a:rPr lang="en-GB" dirty="0">
                <a:solidFill>
                  <a:prstClr val="black"/>
                </a:solidFill>
                <a:latin typeface="Calibri" panose="020F0502020204030204"/>
              </a:rPr>
              <a:t>/</a:t>
            </a:r>
          </a:p>
          <a:p>
            <a:pPr>
              <a:defRPr/>
            </a:pPr>
            <a:r>
              <a:rPr lang="en-GB" dirty="0">
                <a:solidFill>
                  <a:prstClr val="black"/>
                </a:solidFill>
                <a:latin typeface="Calibri" panose="020F0502020204030204"/>
              </a:rPr>
              <a:t>Aluminium foil</a:t>
            </a:r>
          </a:p>
        </p:txBody>
      </p:sp>
      <p:grpSp>
        <p:nvGrpSpPr>
          <p:cNvPr id="15" name="Group 14"/>
          <p:cNvGrpSpPr/>
          <p:nvPr/>
        </p:nvGrpSpPr>
        <p:grpSpPr>
          <a:xfrm>
            <a:off x="2655974" y="3327307"/>
            <a:ext cx="5949128" cy="1815746"/>
            <a:chOff x="-596318" y="3993737"/>
            <a:chExt cx="7672603" cy="1815746"/>
          </a:xfrm>
        </p:grpSpPr>
        <p:cxnSp>
          <p:nvCxnSpPr>
            <p:cNvPr id="17" name="Straight Arrow Connector 16"/>
            <p:cNvCxnSpPr>
              <a:endCxn id="9" idx="0"/>
            </p:cNvCxnSpPr>
            <p:nvPr/>
          </p:nvCxnSpPr>
          <p:spPr>
            <a:xfrm>
              <a:off x="6187428" y="4413374"/>
              <a:ext cx="1" cy="210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596318" y="3993737"/>
              <a:ext cx="7672603" cy="1815746"/>
              <a:chOff x="-596318" y="3993737"/>
              <a:chExt cx="7672603" cy="1815746"/>
            </a:xfrm>
          </p:grpSpPr>
          <p:sp>
            <p:nvSpPr>
              <p:cNvPr id="12" name="TextBox 11"/>
              <p:cNvSpPr txBox="1"/>
              <p:nvPr/>
            </p:nvSpPr>
            <p:spPr>
              <a:xfrm>
                <a:off x="3821693" y="3993737"/>
                <a:ext cx="3254592" cy="646331"/>
              </a:xfrm>
              <a:prstGeom prst="rect">
                <a:avLst/>
              </a:prstGeom>
              <a:noFill/>
            </p:spPr>
            <p:txBody>
              <a:bodyPr wrap="square" rtlCol="0">
                <a:spAutoFit/>
              </a:bodyPr>
              <a:lstStyle/>
              <a:p>
                <a:pPr algn="r">
                  <a:defRPr/>
                </a:pPr>
                <a:r>
                  <a:rPr lang="en-GB" dirty="0" err="1">
                    <a:solidFill>
                      <a:prstClr val="black"/>
                    </a:solidFill>
                    <a:latin typeface="Calibri" panose="020F0502020204030204"/>
                  </a:rPr>
                  <a:t>Sello</a:t>
                </a:r>
                <a:r>
                  <a:rPr lang="en-GB" dirty="0">
                    <a:solidFill>
                      <a:prstClr val="black"/>
                    </a:solidFill>
                    <a:latin typeface="Calibri" panose="020F0502020204030204"/>
                  </a:rPr>
                  <a:t> </a:t>
                </a:r>
                <a:r>
                  <a:rPr lang="en-GB" dirty="0" err="1">
                    <a:solidFill>
                      <a:prstClr val="black"/>
                    </a:solidFill>
                    <a:latin typeface="Calibri" panose="020F0502020204030204"/>
                  </a:rPr>
                  <a:t>intumescente</a:t>
                </a:r>
                <a:r>
                  <a:rPr lang="en-GB" dirty="0">
                    <a:solidFill>
                      <a:prstClr val="black"/>
                    </a:solidFill>
                    <a:latin typeface="Calibri" panose="020F0502020204030204"/>
                  </a:rPr>
                  <a:t> Intumescent seal</a:t>
                </a:r>
              </a:p>
            </p:txBody>
          </p:sp>
          <p:sp>
            <p:nvSpPr>
              <p:cNvPr id="3" name="Rectangle 2"/>
              <p:cNvSpPr/>
              <p:nvPr/>
            </p:nvSpPr>
            <p:spPr>
              <a:xfrm>
                <a:off x="-596318" y="4623955"/>
                <a:ext cx="6722861" cy="1185528"/>
              </a:xfrm>
              <a:prstGeom prst="rect">
                <a:avLst/>
              </a:prstGeom>
              <a:pattFill prst="wave">
                <a:fgClr>
                  <a:srgbClr val="CC6600"/>
                </a:fgClr>
                <a:bgClr>
                  <a:schemeClr val="tx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ES" dirty="0">
                    <a:solidFill>
                      <a:prstClr val="black"/>
                    </a:solidFill>
                  </a:rPr>
                  <a:t>Aislamiento cortafuego de lana de piedra/ </a:t>
                </a:r>
              </a:p>
              <a:p>
                <a:pPr algn="ctr">
                  <a:defRPr/>
                </a:pPr>
                <a:r>
                  <a:rPr lang="en-GB" dirty="0">
                    <a:solidFill>
                      <a:prstClr val="black"/>
                    </a:solidFill>
                  </a:rPr>
                  <a:t>Stone wool fire-stopping insulation</a:t>
                </a:r>
              </a:p>
            </p:txBody>
          </p:sp>
          <p:sp>
            <p:nvSpPr>
              <p:cNvPr id="9" name="Rectangle 8"/>
              <p:cNvSpPr/>
              <p:nvPr/>
            </p:nvSpPr>
            <p:spPr>
              <a:xfrm>
                <a:off x="6139647" y="4623955"/>
                <a:ext cx="95563" cy="117064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prstClr val="white"/>
                  </a:solidFill>
                </a:endParaRPr>
              </a:p>
            </p:txBody>
          </p:sp>
        </p:grpSp>
      </p:grpSp>
      <p:sp>
        <p:nvSpPr>
          <p:cNvPr id="5" name="Rectangle 4"/>
          <p:cNvSpPr/>
          <p:nvPr/>
        </p:nvSpPr>
        <p:spPr>
          <a:xfrm>
            <a:off x="3350214" y="771922"/>
            <a:ext cx="3643762" cy="1200329"/>
          </a:xfrm>
          <a:prstGeom prst="rect">
            <a:avLst/>
          </a:prstGeom>
          <a:solidFill>
            <a:schemeClr val="accent5">
              <a:lumMod val="50000"/>
            </a:schemeClr>
          </a:solidFill>
        </p:spPr>
        <p:txBody>
          <a:bodyPr wrap="square">
            <a:spAutoFit/>
          </a:bodyPr>
          <a:lstStyle/>
          <a:p>
            <a:r>
              <a:rPr lang="es-ES" sz="2400" dirty="0">
                <a:solidFill>
                  <a:srgbClr val="FFC000"/>
                </a:solidFill>
              </a:rPr>
              <a:t>seño de un sistema de revestimiento/ </a:t>
            </a:r>
            <a:r>
              <a:rPr lang="en-GB" sz="2400" dirty="0">
                <a:solidFill>
                  <a:srgbClr val="FFC000"/>
                </a:solidFill>
              </a:rPr>
              <a:t>a cladding system design</a:t>
            </a:r>
          </a:p>
        </p:txBody>
      </p:sp>
      <p:sp>
        <p:nvSpPr>
          <p:cNvPr id="10" name="Rectangle 9"/>
          <p:cNvSpPr/>
          <p:nvPr/>
        </p:nvSpPr>
        <p:spPr>
          <a:xfrm>
            <a:off x="7884979" y="3966195"/>
            <a:ext cx="807787" cy="1161804"/>
          </a:xfrm>
          <a:prstGeom prst="rect">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0" scaled="1"/>
            <a:tileRect/>
          </a:gra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200" dirty="0" err="1">
                <a:solidFill>
                  <a:prstClr val="black"/>
                </a:solidFill>
              </a:rPr>
              <a:t>tamaño</a:t>
            </a:r>
            <a:r>
              <a:rPr lang="en-GB" sz="1200" dirty="0">
                <a:solidFill>
                  <a:prstClr val="black"/>
                </a:solidFill>
              </a:rPr>
              <a:t> al </a:t>
            </a:r>
            <a:r>
              <a:rPr lang="en-GB" sz="1200" dirty="0" err="1">
                <a:solidFill>
                  <a:prstClr val="black"/>
                </a:solidFill>
              </a:rPr>
              <a:t>activarse</a:t>
            </a:r>
            <a:r>
              <a:rPr lang="en-GB" sz="1200" dirty="0">
                <a:solidFill>
                  <a:prstClr val="black"/>
                </a:solidFill>
              </a:rPr>
              <a:t>/Size when activated</a:t>
            </a:r>
          </a:p>
        </p:txBody>
      </p:sp>
      <p:sp>
        <p:nvSpPr>
          <p:cNvPr id="20" name="TextBox 19">
            <a:extLst>
              <a:ext uri="{FF2B5EF4-FFF2-40B4-BE49-F238E27FC236}">
                <a16:creationId xmlns:a16="http://schemas.microsoft.com/office/drawing/2014/main" id="{6A0A563C-2084-ECD8-BDDD-CFBF4A15BF72}"/>
              </a:ext>
            </a:extLst>
          </p:cNvPr>
          <p:cNvSpPr txBox="1"/>
          <p:nvPr/>
        </p:nvSpPr>
        <p:spPr>
          <a:xfrm>
            <a:off x="96016" y="-121300"/>
            <a:ext cx="5950289" cy="646331"/>
          </a:xfrm>
          <a:prstGeom prst="rect">
            <a:avLst/>
          </a:prstGeom>
          <a:noFill/>
        </p:spPr>
        <p:txBody>
          <a:bodyPr wrap="square" rtlCol="0">
            <a:spAutoFit/>
          </a:bodyPr>
          <a:lstStyle/>
          <a:p>
            <a:r>
              <a:rPr lang="en-GB" sz="3600" dirty="0" err="1">
                <a:effectLst/>
              </a:rPr>
              <a:t>Materiales</a:t>
            </a:r>
            <a:r>
              <a:rPr lang="en-GB" sz="3600" dirty="0">
                <a:effectLst/>
              </a:rPr>
              <a:t> </a:t>
            </a:r>
            <a:r>
              <a:rPr lang="en-GB" sz="3600" dirty="0" err="1">
                <a:effectLst/>
              </a:rPr>
              <a:t>Intumescentes</a:t>
            </a:r>
            <a:endParaRPr lang="en-GB" sz="3600" dirty="0">
              <a:effectLst/>
            </a:endParaRPr>
          </a:p>
        </p:txBody>
      </p:sp>
    </p:spTree>
    <p:extLst>
      <p:ext uri="{BB962C8B-B14F-4D97-AF65-F5344CB8AC3E}">
        <p14:creationId xmlns:p14="http://schemas.microsoft.com/office/powerpoint/2010/main" val="345126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7F99-29C3-9770-7992-66544B498A2E}"/>
              </a:ext>
            </a:extLst>
          </p:cNvPr>
          <p:cNvSpPr>
            <a:spLocks noGrp="1"/>
          </p:cNvSpPr>
          <p:nvPr>
            <p:ph type="title"/>
          </p:nvPr>
        </p:nvSpPr>
        <p:spPr>
          <a:xfrm>
            <a:off x="1788176" y="120428"/>
            <a:ext cx="9644851" cy="3219296"/>
          </a:xfrm>
        </p:spPr>
        <p:txBody>
          <a:bodyPr>
            <a:normAutofit/>
          </a:bodyPr>
          <a:lstStyle/>
          <a:p>
            <a:r>
              <a:rPr lang="es-ES" dirty="0"/>
              <a:t>¡Y muchos otros tipos de productos, todos con diferentes aplicaciones!</a:t>
            </a:r>
            <a:br>
              <a:rPr lang="es-ES" dirty="0"/>
            </a:br>
            <a:br>
              <a:rPr lang="es-ES" dirty="0"/>
            </a:br>
            <a:r>
              <a:rPr lang="en-GB" dirty="0"/>
              <a:t>And many other types of products, all with different applications!</a:t>
            </a:r>
            <a:br>
              <a:rPr lang="en-GB" dirty="0"/>
            </a:br>
            <a:endParaRPr lang="en-GB" dirty="0"/>
          </a:p>
        </p:txBody>
      </p:sp>
      <p:pic>
        <p:nvPicPr>
          <p:cNvPr id="4" name="Picture 3">
            <a:extLst>
              <a:ext uri="{FF2B5EF4-FFF2-40B4-BE49-F238E27FC236}">
                <a16:creationId xmlns:a16="http://schemas.microsoft.com/office/drawing/2014/main" id="{8E615BB2-BB54-DEEE-F27E-EF7225FC6B16}"/>
              </a:ext>
            </a:extLst>
          </p:cNvPr>
          <p:cNvPicPr>
            <a:picLocks noChangeAspect="1"/>
          </p:cNvPicPr>
          <p:nvPr/>
        </p:nvPicPr>
        <p:blipFill>
          <a:blip r:embed="rId2"/>
          <a:stretch>
            <a:fillRect/>
          </a:stretch>
        </p:blipFill>
        <p:spPr>
          <a:xfrm>
            <a:off x="4707767" y="3673436"/>
            <a:ext cx="3758841" cy="2999555"/>
          </a:xfrm>
          <a:prstGeom prst="rect">
            <a:avLst/>
          </a:prstGeom>
        </p:spPr>
      </p:pic>
      <p:pic>
        <p:nvPicPr>
          <p:cNvPr id="2052" name="Picture 4" descr="Fire Sleeve | Diameter 89mm | Buy At Intumescent.com">
            <a:extLst>
              <a:ext uri="{FF2B5EF4-FFF2-40B4-BE49-F238E27FC236}">
                <a16:creationId xmlns:a16="http://schemas.microsoft.com/office/drawing/2014/main" id="{BFBEDF5B-9CEE-22BE-A527-2F41298A320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286" b="21661"/>
          <a:stretch/>
        </p:blipFill>
        <p:spPr bwMode="auto">
          <a:xfrm>
            <a:off x="8363071" y="1999172"/>
            <a:ext cx="3828929" cy="24525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F291395-2098-5F43-D3AD-D354E37D4E1C}"/>
              </a:ext>
            </a:extLst>
          </p:cNvPr>
          <p:cNvPicPr>
            <a:picLocks noChangeAspect="1"/>
          </p:cNvPicPr>
          <p:nvPr/>
        </p:nvPicPr>
        <p:blipFill>
          <a:blip r:embed="rId4"/>
          <a:stretch>
            <a:fillRect/>
          </a:stretch>
        </p:blipFill>
        <p:spPr>
          <a:xfrm>
            <a:off x="1179572" y="2222646"/>
            <a:ext cx="3613918" cy="3613918"/>
          </a:xfrm>
          <a:prstGeom prst="rect">
            <a:avLst/>
          </a:prstGeom>
        </p:spPr>
      </p:pic>
      <p:pic>
        <p:nvPicPr>
          <p:cNvPr id="2054" name="Picture 6" descr="Fire protection sleeve SES buy product online | RECA Online-Shop">
            <a:extLst>
              <a:ext uri="{FF2B5EF4-FFF2-40B4-BE49-F238E27FC236}">
                <a16:creationId xmlns:a16="http://schemas.microsoft.com/office/drawing/2014/main" id="{122841C2-3058-1CDD-DD03-C30412F660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8930"/>
          <a:stretch/>
        </p:blipFill>
        <p:spPr bwMode="auto">
          <a:xfrm>
            <a:off x="9400265" y="4420159"/>
            <a:ext cx="2791735" cy="226327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4279F-6C96-1F4A-E094-E08B305EAE28}"/>
              </a:ext>
            </a:extLst>
          </p:cNvPr>
          <p:cNvPicPr>
            <a:picLocks noChangeAspect="1"/>
          </p:cNvPicPr>
          <p:nvPr/>
        </p:nvPicPr>
        <p:blipFill>
          <a:blip r:embed="rId6"/>
          <a:stretch>
            <a:fillRect/>
          </a:stretch>
        </p:blipFill>
        <p:spPr>
          <a:xfrm>
            <a:off x="817988" y="5105121"/>
            <a:ext cx="3841062" cy="1632451"/>
          </a:xfrm>
          <a:prstGeom prst="rect">
            <a:avLst/>
          </a:prstGeom>
        </p:spPr>
      </p:pic>
    </p:spTree>
    <p:extLst>
      <p:ext uri="{BB962C8B-B14F-4D97-AF65-F5344CB8AC3E}">
        <p14:creationId xmlns:p14="http://schemas.microsoft.com/office/powerpoint/2010/main" val="653552114"/>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43491" y="198470"/>
            <a:ext cx="10359613" cy="1325563"/>
          </a:xfrm>
        </p:spPr>
        <p:txBody>
          <a:bodyPr/>
          <a:lstStyle/>
          <a:p>
            <a:r>
              <a:rPr lang="en-GB" b="1" dirty="0" err="1"/>
              <a:t>Productos</a:t>
            </a:r>
            <a:r>
              <a:rPr lang="en-GB" b="1" dirty="0"/>
              <a:t> y </a:t>
            </a:r>
            <a:r>
              <a:rPr lang="en-GB" b="1" dirty="0" err="1"/>
              <a:t>sistemas</a:t>
            </a:r>
            <a:r>
              <a:rPr lang="en-GB" b="1" dirty="0"/>
              <a:t> </a:t>
            </a:r>
            <a:r>
              <a:rPr lang="en-GB" b="1" dirty="0" err="1"/>
              <a:t>clasificados</a:t>
            </a:r>
            <a:endParaRPr lang="en-GB" b="1" dirty="0"/>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1109823" y="2583422"/>
            <a:ext cx="10749579" cy="2588559"/>
          </a:xfrm>
        </p:spPr>
        <p:txBody>
          <a:bodyPr>
            <a:noAutofit/>
          </a:bodyPr>
          <a:lstStyle/>
          <a:p>
            <a:pPr>
              <a:lnSpc>
                <a:spcPct val="107000"/>
              </a:lnSpc>
              <a:spcAft>
                <a:spcPts val="800"/>
              </a:spcAft>
            </a:pP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R</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atings quantify a </a:t>
            </a:r>
            <a:r>
              <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system’s performance </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against fire, heat, smoke, and movement</a:t>
            </a:r>
            <a:r>
              <a:rPr lang="en-GB" sz="1800"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 </a:t>
            </a:r>
          </a:p>
          <a:p>
            <a:pPr>
              <a:lnSpc>
                <a:spcPct val="107000"/>
              </a:lnSpc>
              <a:spcAft>
                <a:spcPts val="800"/>
              </a:spcAft>
            </a:pP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A product CAN NOT have a rating. Only a SYSTEM can get rated. </a:t>
            </a:r>
            <a:endParaRPr lang="en-GB" sz="1800" kern="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endParaRPr lang="en-GB" sz="1800" dirty="0"/>
          </a:p>
        </p:txBody>
      </p:sp>
      <p:sp>
        <p:nvSpPr>
          <p:cNvPr id="6" name="TextBox 5">
            <a:extLst>
              <a:ext uri="{FF2B5EF4-FFF2-40B4-BE49-F238E27FC236}">
                <a16:creationId xmlns:a16="http://schemas.microsoft.com/office/drawing/2014/main" id="{41BFFD71-B3DA-1AA5-A76C-6BF97D20BFFF}"/>
              </a:ext>
            </a:extLst>
          </p:cNvPr>
          <p:cNvSpPr txBox="1"/>
          <p:nvPr/>
        </p:nvSpPr>
        <p:spPr>
          <a:xfrm>
            <a:off x="967726" y="1049730"/>
            <a:ext cx="11033774"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dirty="0"/>
              <a:t>Las </a:t>
            </a:r>
            <a:r>
              <a:rPr lang="en-GB" b="1" dirty="0" err="1"/>
              <a:t>clasificaciones</a:t>
            </a:r>
            <a:r>
              <a:rPr lang="en-GB" b="1" dirty="0"/>
              <a:t> </a:t>
            </a:r>
            <a:r>
              <a:rPr lang="en-GB" b="1" dirty="0" err="1"/>
              <a:t>cuantifican</a:t>
            </a:r>
            <a:r>
              <a:rPr lang="en-GB" b="1" dirty="0"/>
              <a:t> </a:t>
            </a:r>
            <a:r>
              <a:rPr lang="en-GB" b="1" dirty="0" err="1"/>
              <a:t>el</a:t>
            </a:r>
            <a:r>
              <a:rPr lang="en-GB" b="1" dirty="0"/>
              <a:t> </a:t>
            </a:r>
            <a:r>
              <a:rPr lang="en-GB" b="1" dirty="0" err="1"/>
              <a:t>rendimiento</a:t>
            </a:r>
            <a:r>
              <a:rPr lang="en-GB" b="1" dirty="0"/>
              <a:t> de un </a:t>
            </a:r>
            <a:r>
              <a:rPr lang="en-GB" b="1" dirty="0" err="1"/>
              <a:t>sistema</a:t>
            </a:r>
            <a:r>
              <a:rPr lang="en-GB" b="1" dirty="0"/>
              <a:t> contra </a:t>
            </a:r>
            <a:r>
              <a:rPr lang="en-GB" b="1" dirty="0" err="1"/>
              <a:t>fuego</a:t>
            </a:r>
            <a:r>
              <a:rPr lang="en-GB" b="1" dirty="0"/>
              <a:t>, </a:t>
            </a:r>
            <a:r>
              <a:rPr lang="en-GB" b="1" dirty="0" err="1"/>
              <a:t>calor</a:t>
            </a:r>
            <a:r>
              <a:rPr lang="en-GB" b="1" dirty="0"/>
              <a:t>, </a:t>
            </a:r>
            <a:r>
              <a:rPr lang="en-GB" b="1" dirty="0" err="1"/>
              <a:t>humo</a:t>
            </a:r>
            <a:r>
              <a:rPr lang="en-GB" b="1" dirty="0"/>
              <a:t> y </a:t>
            </a:r>
            <a:r>
              <a:rPr lang="en-GB" b="1" dirty="0" err="1"/>
              <a:t>movimiento</a:t>
            </a:r>
            <a:r>
              <a:rPr lang="en-GB" b="1" dirty="0"/>
              <a:t>.  </a:t>
            </a:r>
          </a:p>
          <a:p>
            <a:endParaRPr lang="en-GB" b="1" dirty="0"/>
          </a:p>
          <a:p>
            <a:r>
              <a:rPr lang="en-GB" dirty="0"/>
              <a:t>Un </a:t>
            </a:r>
            <a:r>
              <a:rPr lang="en-GB" dirty="0" err="1"/>
              <a:t>producto</a:t>
            </a:r>
            <a:r>
              <a:rPr lang="en-GB" dirty="0"/>
              <a:t> NO </a:t>
            </a:r>
            <a:r>
              <a:rPr lang="en-GB" dirty="0" err="1"/>
              <a:t>puede</a:t>
            </a:r>
            <a:r>
              <a:rPr lang="en-GB" dirty="0"/>
              <a:t> </a:t>
            </a:r>
            <a:r>
              <a:rPr lang="en-GB" dirty="0" err="1"/>
              <a:t>tener</a:t>
            </a:r>
            <a:r>
              <a:rPr lang="en-GB" dirty="0"/>
              <a:t> </a:t>
            </a:r>
            <a:r>
              <a:rPr lang="en-GB" dirty="0" err="1"/>
              <a:t>una</a:t>
            </a:r>
            <a:r>
              <a:rPr lang="en-GB" dirty="0"/>
              <a:t> </a:t>
            </a:r>
            <a:r>
              <a:rPr lang="en-GB" dirty="0" err="1"/>
              <a:t>clasificación</a:t>
            </a:r>
            <a:r>
              <a:rPr lang="en-GB" dirty="0"/>
              <a:t>. </a:t>
            </a:r>
          </a:p>
          <a:p>
            <a:r>
              <a:rPr lang="en-GB" dirty="0"/>
              <a:t>Solo un SISTEMA </a:t>
            </a:r>
            <a:r>
              <a:rPr lang="en-GB" dirty="0" err="1"/>
              <a:t>puede</a:t>
            </a:r>
            <a:r>
              <a:rPr lang="en-GB" dirty="0"/>
              <a:t> ser </a:t>
            </a:r>
            <a:r>
              <a:rPr lang="en-GB" dirty="0" err="1"/>
              <a:t>clasificado</a:t>
            </a:r>
            <a:r>
              <a:rPr lang="en-GB" dirty="0"/>
              <a:t>.  </a:t>
            </a:r>
          </a:p>
        </p:txBody>
      </p:sp>
      <p:pic>
        <p:nvPicPr>
          <p:cNvPr id="4104" name="Picture 8" descr="32,700+ Green Check Mark Stock Photos, Pictures &amp; Royalty-Free Images -  iStock | Green check mark transparent, Green check mark icon, Green check  mark vector">
            <a:extLst>
              <a:ext uri="{FF2B5EF4-FFF2-40B4-BE49-F238E27FC236}">
                <a16:creationId xmlns:a16="http://schemas.microsoft.com/office/drawing/2014/main" id="{1DF6CB22-96C1-2E2D-BBC4-299279F1A6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61903" y="5069541"/>
            <a:ext cx="1547054" cy="172458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Fire protection pipe penetration seals | Flamro">
            <a:extLst>
              <a:ext uri="{FF2B5EF4-FFF2-40B4-BE49-F238E27FC236}">
                <a16:creationId xmlns:a16="http://schemas.microsoft.com/office/drawing/2014/main" id="{CC2AEF1D-5B57-54DD-32DC-B41317AB5B2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95B88F0E-96E2-95F5-6FA0-5D683171DA73}"/>
              </a:ext>
            </a:extLst>
          </p:cNvPr>
          <p:cNvPicPr>
            <a:picLocks noChangeAspect="1"/>
          </p:cNvPicPr>
          <p:nvPr/>
        </p:nvPicPr>
        <p:blipFill>
          <a:blip r:embed="rId3"/>
          <a:stretch>
            <a:fillRect/>
          </a:stretch>
        </p:blipFill>
        <p:spPr>
          <a:xfrm>
            <a:off x="8038984" y="2868589"/>
            <a:ext cx="3538934" cy="3538934"/>
          </a:xfrm>
          <a:prstGeom prst="rect">
            <a:avLst/>
          </a:prstGeom>
        </p:spPr>
      </p:pic>
      <p:pic>
        <p:nvPicPr>
          <p:cNvPr id="4102" name="Picture 6" descr="HIlti 304329 FS Collar CP 643N 4&quot; firestop fire Protection Systems -  Amazon.com">
            <a:extLst>
              <a:ext uri="{FF2B5EF4-FFF2-40B4-BE49-F238E27FC236}">
                <a16:creationId xmlns:a16="http://schemas.microsoft.com/office/drawing/2014/main" id="{B85C254B-B9D1-9C42-33D7-6E24CF6499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5428" y="3643717"/>
            <a:ext cx="2912950" cy="24406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B16EDDA-9A32-73A3-748E-FB6DB741E999}"/>
              </a:ext>
            </a:extLst>
          </p:cNvPr>
          <p:cNvSpPr txBox="1"/>
          <p:nvPr/>
        </p:nvSpPr>
        <p:spPr>
          <a:xfrm>
            <a:off x="715052" y="6084358"/>
            <a:ext cx="448896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dirty="0"/>
              <a:t>Un </a:t>
            </a:r>
            <a:r>
              <a:rPr lang="en-GB" dirty="0" err="1"/>
              <a:t>producto</a:t>
            </a:r>
            <a:r>
              <a:rPr lang="en-GB" dirty="0"/>
              <a:t> </a:t>
            </a:r>
            <a:r>
              <a:rPr lang="en-GB" b="1" u="sng" dirty="0"/>
              <a:t>NO </a:t>
            </a:r>
            <a:r>
              <a:rPr lang="en-GB" b="1" u="sng" dirty="0" err="1"/>
              <a:t>puede</a:t>
            </a:r>
            <a:r>
              <a:rPr lang="en-GB" b="1" u="sng" dirty="0"/>
              <a:t> </a:t>
            </a:r>
            <a:r>
              <a:rPr lang="en-GB" b="1" u="sng" dirty="0" err="1"/>
              <a:t>tener</a:t>
            </a:r>
            <a:r>
              <a:rPr lang="en-GB" b="1" u="sng" dirty="0"/>
              <a:t> </a:t>
            </a:r>
            <a:r>
              <a:rPr lang="en-GB" b="1" u="sng" dirty="0" err="1"/>
              <a:t>una</a:t>
            </a:r>
            <a:r>
              <a:rPr lang="en-GB" b="1" u="sng" dirty="0"/>
              <a:t> </a:t>
            </a:r>
            <a:r>
              <a:rPr lang="en-GB" b="1" u="sng" dirty="0" err="1"/>
              <a:t>clasificación</a:t>
            </a:r>
            <a:endParaRPr lang="en-GB" b="1" u="sng" dirty="0"/>
          </a:p>
        </p:txBody>
      </p:sp>
      <p:sp>
        <p:nvSpPr>
          <p:cNvPr id="12" name="TextBox 11">
            <a:extLst>
              <a:ext uri="{FF2B5EF4-FFF2-40B4-BE49-F238E27FC236}">
                <a16:creationId xmlns:a16="http://schemas.microsoft.com/office/drawing/2014/main" id="{B07EB3D5-861A-76FF-BF68-029C383AC789}"/>
              </a:ext>
            </a:extLst>
          </p:cNvPr>
          <p:cNvSpPr txBox="1"/>
          <p:nvPr/>
        </p:nvSpPr>
        <p:spPr>
          <a:xfrm>
            <a:off x="6045459" y="4409123"/>
            <a:ext cx="1993525"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u="sng" dirty="0"/>
              <a:t>Solo un SISTEMA </a:t>
            </a:r>
            <a:r>
              <a:rPr lang="en-GB" b="1" u="sng" dirty="0" err="1"/>
              <a:t>puede</a:t>
            </a:r>
            <a:r>
              <a:rPr lang="en-GB" b="1" u="sng" dirty="0"/>
              <a:t> ser </a:t>
            </a:r>
            <a:r>
              <a:rPr lang="en-GB" b="1" u="sng" dirty="0" err="1"/>
              <a:t>clasificado</a:t>
            </a:r>
            <a:endParaRPr lang="en-GB" b="1" u="sng" dirty="0"/>
          </a:p>
        </p:txBody>
      </p:sp>
      <p:sp>
        <p:nvSpPr>
          <p:cNvPr id="14" name="AutoShape 10" descr="Red Cross PNG Transparent Images Free Download | Vector Files | Pngtree">
            <a:extLst>
              <a:ext uri="{FF2B5EF4-FFF2-40B4-BE49-F238E27FC236}">
                <a16:creationId xmlns:a16="http://schemas.microsoft.com/office/drawing/2014/main" id="{9A52CEF6-DC1D-CDCB-7DD6-BDF4A31D467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a:extLst>
              <a:ext uri="{FF2B5EF4-FFF2-40B4-BE49-F238E27FC236}">
                <a16:creationId xmlns:a16="http://schemas.microsoft.com/office/drawing/2014/main" id="{5464DAF5-75AA-9BFA-C720-A6497A554F8F}"/>
              </a:ext>
            </a:extLst>
          </p:cNvPr>
          <p:cNvPicPr>
            <a:picLocks noChangeAspect="1"/>
          </p:cNvPicPr>
          <p:nvPr/>
        </p:nvPicPr>
        <p:blipFill>
          <a:blip r:embed="rId5"/>
          <a:stretch>
            <a:fillRect/>
          </a:stretch>
        </p:blipFill>
        <p:spPr>
          <a:xfrm>
            <a:off x="-82035" y="3775261"/>
            <a:ext cx="2588560" cy="2588560"/>
          </a:xfrm>
          <a:prstGeom prst="rect">
            <a:avLst/>
          </a:prstGeom>
        </p:spPr>
      </p:pic>
    </p:spTree>
    <p:extLst>
      <p:ext uri="{BB962C8B-B14F-4D97-AF65-F5344CB8AC3E}">
        <p14:creationId xmlns:p14="http://schemas.microsoft.com/office/powerpoint/2010/main" val="11267340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40695-E2E1-0B2D-5FE1-84B811658038}"/>
              </a:ext>
            </a:extLst>
          </p:cNvPr>
          <p:cNvSpPr>
            <a:spLocks noGrp="1"/>
          </p:cNvSpPr>
          <p:nvPr>
            <p:ph type="title"/>
          </p:nvPr>
        </p:nvSpPr>
        <p:spPr>
          <a:xfrm>
            <a:off x="832861" y="1496821"/>
            <a:ext cx="11409615" cy="3284851"/>
          </a:xfrm>
        </p:spPr>
        <p:txBody>
          <a:bodyPr>
            <a:normAutofit/>
          </a:bodyPr>
          <a:lstStyle/>
          <a:p>
            <a:pPr algn="ctr"/>
            <a:r>
              <a:rPr lang="es-ES" sz="4000" b="1" dirty="0">
                <a:solidFill>
                  <a:srgbClr val="C70932"/>
                </a:solidFill>
                <a:latin typeface="Arial"/>
                <a:cs typeface="Arial"/>
              </a:rPr>
              <a:t>Pruebas de SISTEMAS = Declaración de idoneidad</a:t>
            </a:r>
            <a:br>
              <a:rPr lang="es-ES" b="1" dirty="0">
                <a:solidFill>
                  <a:srgbClr val="C70932"/>
                </a:solidFill>
                <a:latin typeface="Arial"/>
                <a:cs typeface="Arial"/>
              </a:rPr>
            </a:br>
            <a:br>
              <a:rPr lang="en-GB" b="1" dirty="0">
                <a:solidFill>
                  <a:srgbClr val="C70932"/>
                </a:solidFill>
                <a:latin typeface="Arial"/>
                <a:cs typeface="Arial"/>
              </a:rPr>
            </a:br>
            <a:r>
              <a:rPr lang="en-GB" b="1" dirty="0">
                <a:solidFill>
                  <a:srgbClr val="C70932"/>
                </a:solidFill>
                <a:latin typeface="Arial"/>
                <a:cs typeface="Arial"/>
              </a:rPr>
              <a:t>SYSTEM</a:t>
            </a:r>
            <a:r>
              <a:rPr lang="en-GB" b="1" spc="-60" dirty="0">
                <a:solidFill>
                  <a:srgbClr val="C70932"/>
                </a:solidFill>
                <a:latin typeface="Arial"/>
                <a:cs typeface="Arial"/>
              </a:rPr>
              <a:t> </a:t>
            </a:r>
            <a:r>
              <a:rPr lang="en-GB" b="1" spc="-20" dirty="0">
                <a:solidFill>
                  <a:srgbClr val="C70932"/>
                </a:solidFill>
                <a:latin typeface="Arial"/>
                <a:cs typeface="Arial"/>
              </a:rPr>
              <a:t>Testing</a:t>
            </a:r>
            <a:r>
              <a:rPr lang="en-GB" b="1" spc="-70" dirty="0">
                <a:solidFill>
                  <a:srgbClr val="C70932"/>
                </a:solidFill>
                <a:latin typeface="Arial"/>
                <a:cs typeface="Arial"/>
              </a:rPr>
              <a:t> </a:t>
            </a:r>
            <a:r>
              <a:rPr lang="en-GB" b="1" dirty="0">
                <a:solidFill>
                  <a:srgbClr val="C70932"/>
                </a:solidFill>
                <a:latin typeface="Arial"/>
                <a:cs typeface="Arial"/>
              </a:rPr>
              <a:t>=</a:t>
            </a:r>
            <a:r>
              <a:rPr lang="en-GB" b="1" spc="-80" dirty="0">
                <a:solidFill>
                  <a:srgbClr val="C70932"/>
                </a:solidFill>
                <a:latin typeface="Arial"/>
                <a:cs typeface="Arial"/>
              </a:rPr>
              <a:t> </a:t>
            </a:r>
            <a:r>
              <a:rPr lang="en-GB" b="1" dirty="0">
                <a:solidFill>
                  <a:srgbClr val="C70932"/>
                </a:solidFill>
                <a:latin typeface="Arial"/>
                <a:cs typeface="Arial"/>
              </a:rPr>
              <a:t>Suitability</a:t>
            </a:r>
            <a:r>
              <a:rPr lang="en-GB" b="1" spc="-70" dirty="0">
                <a:solidFill>
                  <a:srgbClr val="C70932"/>
                </a:solidFill>
                <a:latin typeface="Arial"/>
                <a:cs typeface="Arial"/>
              </a:rPr>
              <a:t> </a:t>
            </a:r>
            <a:r>
              <a:rPr lang="en-GB" b="1" spc="-10" dirty="0">
                <a:solidFill>
                  <a:srgbClr val="C70932"/>
                </a:solidFill>
                <a:latin typeface="Arial"/>
                <a:cs typeface="Arial"/>
              </a:rPr>
              <a:t>Statement</a:t>
            </a:r>
            <a:br>
              <a:rPr lang="en-GB" dirty="0">
                <a:latin typeface="Arial"/>
                <a:cs typeface="Arial"/>
              </a:rPr>
            </a:br>
            <a:endParaRPr lang="en-GB" dirty="0"/>
          </a:p>
        </p:txBody>
      </p:sp>
    </p:spTree>
    <p:extLst>
      <p:ext uri="{BB962C8B-B14F-4D97-AF65-F5344CB8AC3E}">
        <p14:creationId xmlns:p14="http://schemas.microsoft.com/office/powerpoint/2010/main" val="1459292778"/>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139" y="1395626"/>
            <a:ext cx="5049078" cy="5017399"/>
          </a:xfrm>
          <a:prstGeom prst="rect">
            <a:avLst/>
          </a:prstGeom>
        </p:spPr>
        <p:txBody>
          <a:bodyPr vert="horz" wrap="square" lIns="0" tIns="81915" rIns="0" bIns="0" rtlCol="0">
            <a:spAutoFit/>
          </a:bodyPr>
          <a:lstStyle/>
          <a:p>
            <a:pPr marL="532130" lvl="1" indent="-163195">
              <a:lnSpc>
                <a:spcPct val="100000"/>
              </a:lnSpc>
              <a:spcBef>
                <a:spcPts val="470"/>
              </a:spcBef>
              <a:buClr>
                <a:srgbClr val="000000"/>
              </a:buClr>
              <a:buFont typeface="Arial MT"/>
              <a:buChar char="•"/>
              <a:tabLst>
                <a:tab pos="532130" algn="l"/>
              </a:tabLst>
            </a:pPr>
            <a:r>
              <a:rPr b="1" dirty="0">
                <a:solidFill>
                  <a:srgbClr val="C02032"/>
                </a:solidFill>
                <a:latin typeface="Arial"/>
                <a:cs typeface="Arial"/>
              </a:rPr>
              <a:t>Structural</a:t>
            </a:r>
            <a:r>
              <a:rPr b="1" spc="-60" dirty="0">
                <a:solidFill>
                  <a:srgbClr val="C02032"/>
                </a:solidFill>
                <a:latin typeface="Arial"/>
                <a:cs typeface="Arial"/>
              </a:rPr>
              <a:t> </a:t>
            </a:r>
            <a:r>
              <a:rPr b="1" dirty="0">
                <a:latin typeface="Arial"/>
                <a:cs typeface="Arial"/>
              </a:rPr>
              <a:t>–</a:t>
            </a:r>
            <a:r>
              <a:rPr b="1" spc="-55" dirty="0">
                <a:latin typeface="Arial"/>
                <a:cs typeface="Arial"/>
              </a:rPr>
              <a:t> </a:t>
            </a:r>
            <a:r>
              <a:rPr b="1" dirty="0">
                <a:latin typeface="Arial"/>
                <a:cs typeface="Arial"/>
              </a:rPr>
              <a:t>SFRM,</a:t>
            </a:r>
            <a:r>
              <a:rPr b="1" spc="-55" dirty="0">
                <a:latin typeface="Arial"/>
                <a:cs typeface="Arial"/>
              </a:rPr>
              <a:t> </a:t>
            </a:r>
            <a:r>
              <a:rPr b="1" dirty="0">
                <a:latin typeface="Arial"/>
                <a:cs typeface="Arial"/>
              </a:rPr>
              <a:t>IFRM,</a:t>
            </a:r>
            <a:r>
              <a:rPr b="1" spc="-70" dirty="0">
                <a:latin typeface="Arial"/>
                <a:cs typeface="Arial"/>
              </a:rPr>
              <a:t> </a:t>
            </a:r>
            <a:r>
              <a:rPr b="1" dirty="0">
                <a:latin typeface="Arial"/>
                <a:cs typeface="Arial"/>
              </a:rPr>
              <a:t>Boards,</a:t>
            </a:r>
            <a:r>
              <a:rPr b="1" spc="-40" dirty="0">
                <a:latin typeface="Arial"/>
                <a:cs typeface="Arial"/>
              </a:rPr>
              <a:t> </a:t>
            </a:r>
            <a:r>
              <a:rPr b="1" spc="-10" dirty="0">
                <a:latin typeface="Arial"/>
                <a:cs typeface="Arial"/>
              </a:rPr>
              <a:t>Wraps….</a:t>
            </a:r>
            <a:r>
              <a:rPr b="1" dirty="0">
                <a:latin typeface="Arial"/>
                <a:cs typeface="Arial"/>
              </a:rPr>
              <a:t>ASTM</a:t>
            </a:r>
            <a:r>
              <a:rPr b="1" spc="-60" dirty="0">
                <a:latin typeface="Arial"/>
                <a:cs typeface="Arial"/>
              </a:rPr>
              <a:t> </a:t>
            </a:r>
            <a:r>
              <a:rPr b="1" spc="-10" dirty="0">
                <a:latin typeface="Arial"/>
                <a:cs typeface="Arial"/>
              </a:rPr>
              <a:t>E119/UL263</a:t>
            </a:r>
            <a:endParaRPr dirty="0">
              <a:latin typeface="Arial"/>
              <a:cs typeface="Arial"/>
            </a:endParaRPr>
          </a:p>
          <a:p>
            <a:pPr marL="532130" lvl="1" indent="-163195">
              <a:lnSpc>
                <a:spcPct val="100000"/>
              </a:lnSpc>
              <a:spcBef>
                <a:spcPts val="455"/>
              </a:spcBef>
              <a:buClr>
                <a:srgbClr val="000000"/>
              </a:buClr>
              <a:buFont typeface="Arial MT"/>
              <a:buChar char="•"/>
              <a:tabLst>
                <a:tab pos="532130" algn="l"/>
              </a:tabLst>
            </a:pPr>
            <a:r>
              <a:rPr b="1" spc="-10" dirty="0">
                <a:solidFill>
                  <a:srgbClr val="C02032"/>
                </a:solidFill>
                <a:latin typeface="Arial"/>
                <a:cs typeface="Arial"/>
              </a:rPr>
              <a:t>Walls/Floors</a:t>
            </a:r>
            <a:r>
              <a:rPr b="1" spc="-75" dirty="0">
                <a:solidFill>
                  <a:srgbClr val="C02032"/>
                </a:solidFill>
                <a:latin typeface="Arial"/>
                <a:cs typeface="Arial"/>
              </a:rPr>
              <a:t> </a:t>
            </a:r>
            <a:r>
              <a:rPr b="1" dirty="0">
                <a:latin typeface="Arial"/>
                <a:cs typeface="Arial"/>
              </a:rPr>
              <a:t>-</a:t>
            </a:r>
            <a:r>
              <a:rPr b="1" spc="-35" dirty="0">
                <a:latin typeface="Arial"/>
                <a:cs typeface="Arial"/>
              </a:rPr>
              <a:t> </a:t>
            </a:r>
            <a:r>
              <a:rPr b="1" dirty="0">
                <a:latin typeface="Arial"/>
                <a:cs typeface="Arial"/>
              </a:rPr>
              <a:t>Fire</a:t>
            </a:r>
            <a:r>
              <a:rPr b="1" spc="-45" dirty="0">
                <a:latin typeface="Arial"/>
                <a:cs typeface="Arial"/>
              </a:rPr>
              <a:t> </a:t>
            </a:r>
            <a:r>
              <a:rPr b="1" dirty="0">
                <a:latin typeface="Arial"/>
                <a:cs typeface="Arial"/>
              </a:rPr>
              <a:t>&amp;</a:t>
            </a:r>
            <a:r>
              <a:rPr b="1" spc="-35" dirty="0">
                <a:latin typeface="Arial"/>
                <a:cs typeface="Arial"/>
              </a:rPr>
              <a:t> </a:t>
            </a:r>
            <a:r>
              <a:rPr b="1" dirty="0">
                <a:latin typeface="Arial"/>
                <a:cs typeface="Arial"/>
              </a:rPr>
              <a:t>Smoke</a:t>
            </a:r>
            <a:r>
              <a:rPr b="1" spc="-25" dirty="0">
                <a:latin typeface="Arial"/>
                <a:cs typeface="Arial"/>
              </a:rPr>
              <a:t> </a:t>
            </a:r>
            <a:r>
              <a:rPr b="1" dirty="0">
                <a:latin typeface="Arial"/>
                <a:cs typeface="Arial"/>
              </a:rPr>
              <a:t>Barriers</a:t>
            </a:r>
            <a:r>
              <a:rPr b="1" spc="-30" dirty="0">
                <a:latin typeface="Arial"/>
                <a:cs typeface="Arial"/>
              </a:rPr>
              <a:t> </a:t>
            </a:r>
            <a:r>
              <a:rPr dirty="0">
                <a:latin typeface="Arial MT"/>
                <a:cs typeface="Arial MT"/>
              </a:rPr>
              <a:t>–</a:t>
            </a:r>
            <a:r>
              <a:rPr spc="-35" dirty="0">
                <a:latin typeface="Arial MT"/>
                <a:cs typeface="Arial MT"/>
              </a:rPr>
              <a:t> </a:t>
            </a:r>
            <a:r>
              <a:rPr b="1" dirty="0">
                <a:latin typeface="Arial"/>
                <a:cs typeface="Arial"/>
              </a:rPr>
              <a:t>Fire</a:t>
            </a:r>
            <a:r>
              <a:rPr b="1" spc="-45" dirty="0">
                <a:latin typeface="Arial"/>
                <a:cs typeface="Arial"/>
              </a:rPr>
              <a:t> </a:t>
            </a:r>
            <a:r>
              <a:rPr b="1" spc="-10" dirty="0">
                <a:latin typeface="Arial"/>
                <a:cs typeface="Arial"/>
              </a:rPr>
              <a:t>Separations</a:t>
            </a:r>
            <a:endParaRPr dirty="0">
              <a:latin typeface="Arial"/>
              <a:cs typeface="Arial"/>
            </a:endParaRPr>
          </a:p>
          <a:p>
            <a:pPr marL="761365" lvl="2" indent="-111760">
              <a:lnSpc>
                <a:spcPct val="100000"/>
              </a:lnSpc>
              <a:spcBef>
                <a:spcPts val="459"/>
              </a:spcBef>
              <a:buChar char="•"/>
              <a:tabLst>
                <a:tab pos="761365" algn="l"/>
              </a:tabLst>
            </a:pPr>
            <a:r>
              <a:rPr dirty="0">
                <a:latin typeface="Arial MT"/>
                <a:cs typeface="Arial MT"/>
              </a:rPr>
              <a:t>ASTM</a:t>
            </a:r>
            <a:r>
              <a:rPr spc="-65" dirty="0">
                <a:latin typeface="Arial MT"/>
                <a:cs typeface="Arial MT"/>
              </a:rPr>
              <a:t> </a:t>
            </a:r>
            <a:r>
              <a:rPr spc="-20" dirty="0">
                <a:latin typeface="Arial MT"/>
                <a:cs typeface="Arial MT"/>
              </a:rPr>
              <a:t>E119,</a:t>
            </a:r>
            <a:r>
              <a:rPr spc="-55" dirty="0">
                <a:latin typeface="Arial MT"/>
                <a:cs typeface="Arial MT"/>
              </a:rPr>
              <a:t> </a:t>
            </a:r>
            <a:r>
              <a:rPr dirty="0">
                <a:latin typeface="Arial MT"/>
                <a:cs typeface="Arial MT"/>
              </a:rPr>
              <a:t>UL</a:t>
            </a:r>
            <a:r>
              <a:rPr spc="-125" dirty="0">
                <a:latin typeface="Arial MT"/>
                <a:cs typeface="Arial MT"/>
              </a:rPr>
              <a:t> </a:t>
            </a:r>
            <a:r>
              <a:rPr spc="-25" dirty="0">
                <a:latin typeface="Arial MT"/>
                <a:cs typeface="Arial MT"/>
              </a:rPr>
              <a:t>263</a:t>
            </a:r>
            <a:endParaRPr dirty="0">
              <a:latin typeface="Arial MT"/>
              <a:cs typeface="Arial MT"/>
            </a:endParaRPr>
          </a:p>
          <a:p>
            <a:pPr marL="532130" lvl="1" indent="-163195">
              <a:lnSpc>
                <a:spcPct val="100000"/>
              </a:lnSpc>
              <a:spcBef>
                <a:spcPts val="459"/>
              </a:spcBef>
              <a:buClr>
                <a:srgbClr val="000000"/>
              </a:buClr>
              <a:buFont typeface="Arial MT"/>
              <a:buChar char="•"/>
              <a:tabLst>
                <a:tab pos="532130" algn="l"/>
              </a:tabLst>
            </a:pPr>
            <a:r>
              <a:rPr b="1" dirty="0">
                <a:solidFill>
                  <a:srgbClr val="C70932"/>
                </a:solidFill>
                <a:latin typeface="Arial"/>
                <a:cs typeface="Arial"/>
              </a:rPr>
              <a:t>Firestopping</a:t>
            </a:r>
            <a:r>
              <a:rPr b="1" spc="-90" dirty="0">
                <a:solidFill>
                  <a:srgbClr val="C70932"/>
                </a:solidFill>
                <a:latin typeface="Arial"/>
                <a:cs typeface="Arial"/>
              </a:rPr>
              <a:t> </a:t>
            </a:r>
            <a:r>
              <a:rPr dirty="0">
                <a:solidFill>
                  <a:srgbClr val="C70932"/>
                </a:solidFill>
                <a:latin typeface="Arial MT"/>
                <a:cs typeface="Arial MT"/>
              </a:rPr>
              <a:t>–</a:t>
            </a:r>
            <a:r>
              <a:rPr spc="-70" dirty="0">
                <a:solidFill>
                  <a:srgbClr val="C70932"/>
                </a:solidFill>
                <a:latin typeface="Arial MT"/>
                <a:cs typeface="Arial MT"/>
              </a:rPr>
              <a:t> </a:t>
            </a:r>
            <a:r>
              <a:rPr dirty="0">
                <a:solidFill>
                  <a:srgbClr val="C70932"/>
                </a:solidFill>
                <a:latin typeface="Arial MT"/>
                <a:cs typeface="Arial MT"/>
              </a:rPr>
              <a:t>Standards</a:t>
            </a:r>
            <a:r>
              <a:rPr spc="-50" dirty="0">
                <a:solidFill>
                  <a:srgbClr val="C70932"/>
                </a:solidFill>
                <a:latin typeface="Arial MT"/>
                <a:cs typeface="Arial MT"/>
              </a:rPr>
              <a:t> </a:t>
            </a:r>
            <a:r>
              <a:rPr dirty="0">
                <a:solidFill>
                  <a:srgbClr val="C70932"/>
                </a:solidFill>
                <a:latin typeface="Arial MT"/>
                <a:cs typeface="Arial MT"/>
              </a:rPr>
              <a:t>are</a:t>
            </a:r>
            <a:r>
              <a:rPr spc="-60" dirty="0">
                <a:solidFill>
                  <a:srgbClr val="C70932"/>
                </a:solidFill>
                <a:latin typeface="Arial MT"/>
                <a:cs typeface="Arial MT"/>
              </a:rPr>
              <a:t> </a:t>
            </a:r>
            <a:r>
              <a:rPr dirty="0">
                <a:solidFill>
                  <a:srgbClr val="C70932"/>
                </a:solidFill>
                <a:latin typeface="Arial MT"/>
                <a:cs typeface="Arial MT"/>
              </a:rPr>
              <a:t>Based</a:t>
            </a:r>
            <a:r>
              <a:rPr spc="-55" dirty="0">
                <a:solidFill>
                  <a:srgbClr val="C70932"/>
                </a:solidFill>
                <a:latin typeface="Arial MT"/>
                <a:cs typeface="Arial MT"/>
              </a:rPr>
              <a:t> </a:t>
            </a:r>
            <a:r>
              <a:rPr dirty="0">
                <a:solidFill>
                  <a:srgbClr val="C70932"/>
                </a:solidFill>
                <a:latin typeface="Arial MT"/>
                <a:cs typeface="Arial MT"/>
              </a:rPr>
              <a:t>on</a:t>
            </a:r>
            <a:r>
              <a:rPr spc="-65" dirty="0">
                <a:solidFill>
                  <a:srgbClr val="C70932"/>
                </a:solidFill>
                <a:latin typeface="Arial MT"/>
                <a:cs typeface="Arial MT"/>
              </a:rPr>
              <a:t> </a:t>
            </a:r>
            <a:r>
              <a:rPr spc="-20" dirty="0">
                <a:solidFill>
                  <a:srgbClr val="C70932"/>
                </a:solidFill>
                <a:latin typeface="Arial MT"/>
                <a:cs typeface="Arial MT"/>
              </a:rPr>
              <a:t>E119,</a:t>
            </a:r>
            <a:r>
              <a:rPr spc="-55" dirty="0">
                <a:solidFill>
                  <a:srgbClr val="C70932"/>
                </a:solidFill>
                <a:latin typeface="Arial MT"/>
                <a:cs typeface="Arial MT"/>
              </a:rPr>
              <a:t> </a:t>
            </a:r>
            <a:r>
              <a:rPr dirty="0">
                <a:solidFill>
                  <a:srgbClr val="C70932"/>
                </a:solidFill>
                <a:latin typeface="Arial MT"/>
                <a:cs typeface="Arial MT"/>
              </a:rPr>
              <a:t>UL</a:t>
            </a:r>
            <a:r>
              <a:rPr spc="-140" dirty="0">
                <a:solidFill>
                  <a:srgbClr val="C70932"/>
                </a:solidFill>
                <a:latin typeface="Arial MT"/>
                <a:cs typeface="Arial MT"/>
              </a:rPr>
              <a:t> </a:t>
            </a:r>
            <a:r>
              <a:rPr spc="-25" dirty="0">
                <a:solidFill>
                  <a:srgbClr val="C70932"/>
                </a:solidFill>
                <a:latin typeface="Arial MT"/>
                <a:cs typeface="Arial MT"/>
              </a:rPr>
              <a:t>263</a:t>
            </a:r>
            <a:endParaRPr dirty="0">
              <a:latin typeface="Arial MT"/>
              <a:cs typeface="Arial MT"/>
            </a:endParaRPr>
          </a:p>
          <a:p>
            <a:pPr marL="761365" lvl="2" indent="-111760">
              <a:lnSpc>
                <a:spcPts val="2340"/>
              </a:lnSpc>
              <a:spcBef>
                <a:spcPts val="484"/>
              </a:spcBef>
              <a:buChar char="•"/>
              <a:tabLst>
                <a:tab pos="761365" algn="l"/>
              </a:tabLst>
            </a:pPr>
            <a:r>
              <a:rPr dirty="0">
                <a:latin typeface="Arial MT"/>
                <a:cs typeface="Arial MT"/>
              </a:rPr>
              <a:t>UL</a:t>
            </a:r>
            <a:r>
              <a:rPr spc="-120" dirty="0">
                <a:latin typeface="Arial MT"/>
                <a:cs typeface="Arial MT"/>
              </a:rPr>
              <a:t> </a:t>
            </a:r>
            <a:r>
              <a:rPr dirty="0">
                <a:latin typeface="Arial MT"/>
                <a:cs typeface="Arial MT"/>
              </a:rPr>
              <a:t>1479,</a:t>
            </a:r>
            <a:r>
              <a:rPr spc="-145" dirty="0">
                <a:latin typeface="Arial MT"/>
                <a:cs typeface="Arial MT"/>
              </a:rPr>
              <a:t> </a:t>
            </a:r>
            <a:r>
              <a:rPr dirty="0">
                <a:latin typeface="Arial MT"/>
                <a:cs typeface="Arial MT"/>
              </a:rPr>
              <a:t>ASTM</a:t>
            </a:r>
            <a:r>
              <a:rPr spc="-10" dirty="0">
                <a:latin typeface="Arial MT"/>
                <a:cs typeface="Arial MT"/>
              </a:rPr>
              <a:t> </a:t>
            </a:r>
            <a:r>
              <a:rPr dirty="0">
                <a:latin typeface="Arial MT"/>
                <a:cs typeface="Arial MT"/>
              </a:rPr>
              <a:t>E814,</a:t>
            </a:r>
            <a:r>
              <a:rPr spc="-40" dirty="0">
                <a:latin typeface="Arial MT"/>
                <a:cs typeface="Arial MT"/>
              </a:rPr>
              <a:t> </a:t>
            </a:r>
            <a:r>
              <a:rPr dirty="0">
                <a:latin typeface="Arial MT"/>
                <a:cs typeface="Arial MT"/>
              </a:rPr>
              <a:t>FM</a:t>
            </a:r>
            <a:r>
              <a:rPr spc="-20" dirty="0">
                <a:latin typeface="Arial MT"/>
                <a:cs typeface="Arial MT"/>
              </a:rPr>
              <a:t> </a:t>
            </a:r>
            <a:r>
              <a:rPr dirty="0">
                <a:latin typeface="Arial MT"/>
                <a:cs typeface="Arial MT"/>
              </a:rPr>
              <a:t>4990,</a:t>
            </a:r>
            <a:r>
              <a:rPr spc="-50" dirty="0">
                <a:latin typeface="Arial MT"/>
                <a:cs typeface="Arial MT"/>
              </a:rPr>
              <a:t> </a:t>
            </a:r>
            <a:r>
              <a:rPr dirty="0">
                <a:latin typeface="Arial MT"/>
                <a:cs typeface="Arial MT"/>
              </a:rPr>
              <a:t>UL</a:t>
            </a:r>
            <a:r>
              <a:rPr spc="-105" dirty="0">
                <a:latin typeface="Arial MT"/>
                <a:cs typeface="Arial MT"/>
              </a:rPr>
              <a:t> </a:t>
            </a:r>
            <a:r>
              <a:rPr dirty="0">
                <a:latin typeface="Arial MT"/>
                <a:cs typeface="Arial MT"/>
              </a:rPr>
              <a:t>2079,</a:t>
            </a:r>
            <a:r>
              <a:rPr spc="-40" dirty="0">
                <a:latin typeface="Arial MT"/>
                <a:cs typeface="Arial MT"/>
              </a:rPr>
              <a:t> </a:t>
            </a:r>
            <a:r>
              <a:rPr dirty="0">
                <a:latin typeface="Arial MT"/>
                <a:cs typeface="Arial MT"/>
              </a:rPr>
              <a:t>E1966,</a:t>
            </a:r>
            <a:r>
              <a:rPr spc="-40" dirty="0">
                <a:latin typeface="Arial MT"/>
                <a:cs typeface="Arial MT"/>
              </a:rPr>
              <a:t> </a:t>
            </a:r>
            <a:r>
              <a:rPr dirty="0">
                <a:latin typeface="Arial MT"/>
                <a:cs typeface="Arial MT"/>
              </a:rPr>
              <a:t>E2307,</a:t>
            </a:r>
            <a:r>
              <a:rPr spc="-45" dirty="0">
                <a:latin typeface="Arial MT"/>
                <a:cs typeface="Arial MT"/>
              </a:rPr>
              <a:t> </a:t>
            </a:r>
            <a:r>
              <a:rPr dirty="0">
                <a:latin typeface="Arial MT"/>
                <a:cs typeface="Arial MT"/>
              </a:rPr>
              <a:t>E2837,</a:t>
            </a:r>
            <a:r>
              <a:rPr spc="-40" dirty="0">
                <a:latin typeface="Arial MT"/>
                <a:cs typeface="Arial MT"/>
              </a:rPr>
              <a:t> </a:t>
            </a:r>
            <a:r>
              <a:rPr spc="-10" dirty="0">
                <a:latin typeface="Arial MT"/>
                <a:cs typeface="Arial MT"/>
              </a:rPr>
              <a:t>E3037</a:t>
            </a:r>
            <a:r>
              <a:rPr b="1" spc="-10" dirty="0">
                <a:latin typeface="Arial"/>
                <a:cs typeface="Arial"/>
              </a:rPr>
              <a:t>…</a:t>
            </a:r>
            <a:r>
              <a:rPr spc="-10" dirty="0">
                <a:latin typeface="Arial MT"/>
                <a:cs typeface="Arial MT"/>
              </a:rPr>
              <a:t>test</a:t>
            </a:r>
            <a:endParaRPr dirty="0">
              <a:latin typeface="Arial MT"/>
              <a:cs typeface="Arial MT"/>
            </a:endParaRPr>
          </a:p>
          <a:p>
            <a:pPr marL="1047750" indent="-285750">
              <a:lnSpc>
                <a:spcPts val="2340"/>
              </a:lnSpc>
              <a:buFont typeface="Arial" panose="020B0604020202020204" pitchFamily="34" charset="0"/>
              <a:buChar char="•"/>
            </a:pPr>
            <a:r>
              <a:rPr spc="-10" dirty="0">
                <a:latin typeface="Arial MT"/>
                <a:cs typeface="Arial MT"/>
              </a:rPr>
              <a:t>methods…”</a:t>
            </a:r>
            <a:endParaRPr dirty="0">
              <a:latin typeface="Arial MT"/>
              <a:cs typeface="Arial MT"/>
            </a:endParaRPr>
          </a:p>
          <a:p>
            <a:pPr marL="532130" lvl="1" indent="-163195">
              <a:lnSpc>
                <a:spcPct val="100000"/>
              </a:lnSpc>
              <a:spcBef>
                <a:spcPts val="455"/>
              </a:spcBef>
              <a:buClr>
                <a:srgbClr val="000000"/>
              </a:buClr>
              <a:buFont typeface="Arial MT"/>
              <a:buChar char="•"/>
              <a:tabLst>
                <a:tab pos="532130" algn="l"/>
              </a:tabLst>
            </a:pPr>
            <a:r>
              <a:rPr b="1" dirty="0">
                <a:solidFill>
                  <a:srgbClr val="C02032"/>
                </a:solidFill>
                <a:latin typeface="Arial"/>
                <a:cs typeface="Arial"/>
              </a:rPr>
              <a:t>Swinging/Rolling</a:t>
            </a:r>
            <a:r>
              <a:rPr b="1" spc="-90" dirty="0">
                <a:solidFill>
                  <a:srgbClr val="C02032"/>
                </a:solidFill>
                <a:latin typeface="Arial"/>
                <a:cs typeface="Arial"/>
              </a:rPr>
              <a:t> </a:t>
            </a:r>
            <a:r>
              <a:rPr b="1" dirty="0">
                <a:solidFill>
                  <a:srgbClr val="C02032"/>
                </a:solidFill>
                <a:latin typeface="Arial"/>
                <a:cs typeface="Arial"/>
              </a:rPr>
              <a:t>Fire</a:t>
            </a:r>
            <a:r>
              <a:rPr b="1" spc="-40" dirty="0">
                <a:solidFill>
                  <a:srgbClr val="C02032"/>
                </a:solidFill>
                <a:latin typeface="Arial"/>
                <a:cs typeface="Arial"/>
              </a:rPr>
              <a:t> </a:t>
            </a:r>
            <a:r>
              <a:rPr b="1" dirty="0">
                <a:solidFill>
                  <a:srgbClr val="C02032"/>
                </a:solidFill>
                <a:latin typeface="Arial"/>
                <a:cs typeface="Arial"/>
              </a:rPr>
              <a:t>Doors</a:t>
            </a:r>
            <a:r>
              <a:rPr b="1" spc="-25" dirty="0">
                <a:solidFill>
                  <a:srgbClr val="C02032"/>
                </a:solidFill>
                <a:latin typeface="Arial"/>
                <a:cs typeface="Arial"/>
              </a:rPr>
              <a:t> </a:t>
            </a:r>
            <a:r>
              <a:rPr dirty="0">
                <a:latin typeface="Arial MT"/>
                <a:cs typeface="Arial MT"/>
              </a:rPr>
              <a:t>–</a:t>
            </a:r>
            <a:r>
              <a:rPr spc="-25" dirty="0">
                <a:latin typeface="Arial MT"/>
                <a:cs typeface="Arial MT"/>
              </a:rPr>
              <a:t> </a:t>
            </a:r>
            <a:r>
              <a:rPr dirty="0">
                <a:latin typeface="Arial MT"/>
                <a:cs typeface="Arial MT"/>
              </a:rPr>
              <a:t>UL</a:t>
            </a:r>
            <a:r>
              <a:rPr spc="-105" dirty="0">
                <a:latin typeface="Arial MT"/>
                <a:cs typeface="Arial MT"/>
              </a:rPr>
              <a:t> </a:t>
            </a:r>
            <a:r>
              <a:rPr dirty="0">
                <a:latin typeface="Arial MT"/>
                <a:cs typeface="Arial MT"/>
              </a:rPr>
              <a:t>10B</a:t>
            </a:r>
            <a:r>
              <a:rPr spc="-30" dirty="0">
                <a:latin typeface="Arial MT"/>
                <a:cs typeface="Arial MT"/>
              </a:rPr>
              <a:t> </a:t>
            </a:r>
            <a:r>
              <a:rPr dirty="0">
                <a:latin typeface="Arial MT"/>
                <a:cs typeface="Arial MT"/>
              </a:rPr>
              <a:t>&amp;</a:t>
            </a:r>
            <a:r>
              <a:rPr spc="-25" dirty="0">
                <a:latin typeface="Arial MT"/>
                <a:cs typeface="Arial MT"/>
              </a:rPr>
              <a:t> </a:t>
            </a:r>
            <a:r>
              <a:rPr dirty="0">
                <a:latin typeface="Arial MT"/>
                <a:cs typeface="Arial MT"/>
              </a:rPr>
              <a:t>UL</a:t>
            </a:r>
            <a:r>
              <a:rPr spc="-105" dirty="0">
                <a:latin typeface="Arial MT"/>
                <a:cs typeface="Arial MT"/>
              </a:rPr>
              <a:t> </a:t>
            </a:r>
            <a:r>
              <a:rPr spc="-35" dirty="0">
                <a:latin typeface="Arial MT"/>
                <a:cs typeface="Arial MT"/>
              </a:rPr>
              <a:t>10C….NFPA</a:t>
            </a:r>
            <a:r>
              <a:rPr spc="-130" dirty="0">
                <a:latin typeface="Arial MT"/>
                <a:cs typeface="Arial MT"/>
              </a:rPr>
              <a:t> </a:t>
            </a:r>
            <a:r>
              <a:rPr spc="-25" dirty="0">
                <a:latin typeface="Arial MT"/>
                <a:cs typeface="Arial MT"/>
              </a:rPr>
              <a:t>252</a:t>
            </a:r>
            <a:endParaRPr dirty="0">
              <a:latin typeface="Arial MT"/>
              <a:cs typeface="Arial MT"/>
            </a:endParaRPr>
          </a:p>
          <a:p>
            <a:pPr marL="532130" lvl="1" indent="-163195">
              <a:lnSpc>
                <a:spcPct val="100000"/>
              </a:lnSpc>
              <a:spcBef>
                <a:spcPts val="455"/>
              </a:spcBef>
              <a:buClr>
                <a:srgbClr val="000000"/>
              </a:buClr>
              <a:buFont typeface="Arial MT"/>
              <a:buChar char="•"/>
              <a:tabLst>
                <a:tab pos="532130" algn="l"/>
              </a:tabLst>
            </a:pPr>
            <a:r>
              <a:rPr b="1" dirty="0">
                <a:solidFill>
                  <a:srgbClr val="C02032"/>
                </a:solidFill>
                <a:latin typeface="Arial"/>
                <a:cs typeface="Arial"/>
              </a:rPr>
              <a:t>Fire</a:t>
            </a:r>
            <a:r>
              <a:rPr b="1" spc="-60" dirty="0">
                <a:solidFill>
                  <a:srgbClr val="C02032"/>
                </a:solidFill>
                <a:latin typeface="Arial"/>
                <a:cs typeface="Arial"/>
              </a:rPr>
              <a:t> </a:t>
            </a:r>
            <a:r>
              <a:rPr b="1" dirty="0">
                <a:solidFill>
                  <a:srgbClr val="C02032"/>
                </a:solidFill>
                <a:latin typeface="Arial"/>
                <a:cs typeface="Arial"/>
              </a:rPr>
              <a:t>Rated</a:t>
            </a:r>
            <a:r>
              <a:rPr b="1" spc="-25" dirty="0">
                <a:solidFill>
                  <a:srgbClr val="C02032"/>
                </a:solidFill>
                <a:latin typeface="Arial"/>
                <a:cs typeface="Arial"/>
              </a:rPr>
              <a:t> </a:t>
            </a:r>
            <a:r>
              <a:rPr b="1" dirty="0">
                <a:solidFill>
                  <a:srgbClr val="C02032"/>
                </a:solidFill>
                <a:latin typeface="Arial"/>
                <a:cs typeface="Arial"/>
              </a:rPr>
              <a:t>Glazing</a:t>
            </a:r>
            <a:r>
              <a:rPr b="1" spc="-55" dirty="0">
                <a:solidFill>
                  <a:srgbClr val="C02032"/>
                </a:solidFill>
                <a:latin typeface="Arial"/>
                <a:cs typeface="Arial"/>
              </a:rPr>
              <a:t> </a:t>
            </a:r>
            <a:r>
              <a:rPr dirty="0">
                <a:latin typeface="Arial MT"/>
                <a:cs typeface="Arial MT"/>
              </a:rPr>
              <a:t>–</a:t>
            </a:r>
            <a:r>
              <a:rPr spc="-25" dirty="0">
                <a:latin typeface="Arial MT"/>
                <a:cs typeface="Arial MT"/>
              </a:rPr>
              <a:t> </a:t>
            </a:r>
            <a:r>
              <a:rPr dirty="0">
                <a:latin typeface="Arial MT"/>
                <a:cs typeface="Arial MT"/>
              </a:rPr>
              <a:t>UL</a:t>
            </a:r>
            <a:r>
              <a:rPr spc="-110" dirty="0">
                <a:latin typeface="Arial MT"/>
                <a:cs typeface="Arial MT"/>
              </a:rPr>
              <a:t> </a:t>
            </a:r>
            <a:r>
              <a:rPr dirty="0">
                <a:latin typeface="Arial MT"/>
                <a:cs typeface="Arial MT"/>
              </a:rPr>
              <a:t>9,</a:t>
            </a:r>
            <a:r>
              <a:rPr spc="-30" dirty="0">
                <a:latin typeface="Arial MT"/>
                <a:cs typeface="Arial MT"/>
              </a:rPr>
              <a:t> </a:t>
            </a:r>
            <a:r>
              <a:rPr spc="-60" dirty="0">
                <a:latin typeface="Arial MT"/>
                <a:cs typeface="Arial MT"/>
              </a:rPr>
              <a:t>NFPA</a:t>
            </a:r>
            <a:r>
              <a:rPr spc="-120" dirty="0">
                <a:latin typeface="Arial MT"/>
                <a:cs typeface="Arial MT"/>
              </a:rPr>
              <a:t> </a:t>
            </a:r>
            <a:r>
              <a:rPr dirty="0">
                <a:latin typeface="Arial MT"/>
                <a:cs typeface="Arial MT"/>
              </a:rPr>
              <a:t>257,</a:t>
            </a:r>
            <a:r>
              <a:rPr spc="-30" dirty="0">
                <a:latin typeface="Arial MT"/>
                <a:cs typeface="Arial MT"/>
              </a:rPr>
              <a:t> </a:t>
            </a:r>
            <a:r>
              <a:rPr dirty="0">
                <a:latin typeface="Arial MT"/>
                <a:cs typeface="Arial MT"/>
              </a:rPr>
              <a:t>UL</a:t>
            </a:r>
            <a:r>
              <a:rPr spc="-105" dirty="0">
                <a:latin typeface="Arial MT"/>
                <a:cs typeface="Arial MT"/>
              </a:rPr>
              <a:t> </a:t>
            </a:r>
            <a:r>
              <a:rPr spc="-10" dirty="0">
                <a:latin typeface="Arial MT"/>
                <a:cs typeface="Arial MT"/>
              </a:rPr>
              <a:t>263,</a:t>
            </a:r>
            <a:r>
              <a:rPr spc="-145" dirty="0">
                <a:latin typeface="Arial MT"/>
                <a:cs typeface="Arial MT"/>
              </a:rPr>
              <a:t> </a:t>
            </a:r>
            <a:r>
              <a:rPr dirty="0">
                <a:latin typeface="Arial MT"/>
                <a:cs typeface="Arial MT"/>
              </a:rPr>
              <a:t>ASTM</a:t>
            </a:r>
            <a:r>
              <a:rPr spc="-15" dirty="0">
                <a:latin typeface="Arial MT"/>
                <a:cs typeface="Arial MT"/>
              </a:rPr>
              <a:t> </a:t>
            </a:r>
            <a:r>
              <a:rPr spc="-20" dirty="0">
                <a:latin typeface="Arial MT"/>
                <a:cs typeface="Arial MT"/>
              </a:rPr>
              <a:t>E119</a:t>
            </a:r>
            <a:endParaRPr dirty="0">
              <a:latin typeface="Arial MT"/>
              <a:cs typeface="Arial MT"/>
            </a:endParaRPr>
          </a:p>
          <a:p>
            <a:pPr marL="532130" lvl="1" indent="-163195">
              <a:lnSpc>
                <a:spcPct val="100000"/>
              </a:lnSpc>
              <a:spcBef>
                <a:spcPts val="455"/>
              </a:spcBef>
              <a:buClr>
                <a:srgbClr val="000000"/>
              </a:buClr>
              <a:buFont typeface="Arial MT"/>
              <a:buChar char="•"/>
              <a:tabLst>
                <a:tab pos="532130" algn="l"/>
              </a:tabLst>
            </a:pPr>
            <a:r>
              <a:rPr b="1" dirty="0">
                <a:solidFill>
                  <a:srgbClr val="C02032"/>
                </a:solidFill>
                <a:latin typeface="Arial"/>
                <a:cs typeface="Arial"/>
              </a:rPr>
              <a:t>Fire/Smoke</a:t>
            </a:r>
            <a:r>
              <a:rPr b="1" spc="-75" dirty="0">
                <a:solidFill>
                  <a:srgbClr val="C02032"/>
                </a:solidFill>
                <a:latin typeface="Arial"/>
                <a:cs typeface="Arial"/>
              </a:rPr>
              <a:t> </a:t>
            </a:r>
            <a:r>
              <a:rPr b="1" dirty="0">
                <a:solidFill>
                  <a:srgbClr val="C02032"/>
                </a:solidFill>
                <a:latin typeface="Arial"/>
                <a:cs typeface="Arial"/>
              </a:rPr>
              <a:t>Dampers</a:t>
            </a:r>
            <a:r>
              <a:rPr b="1" spc="-35" dirty="0">
                <a:solidFill>
                  <a:srgbClr val="C02032"/>
                </a:solidFill>
                <a:latin typeface="Arial"/>
                <a:cs typeface="Arial"/>
              </a:rPr>
              <a:t> </a:t>
            </a:r>
            <a:r>
              <a:rPr dirty="0">
                <a:latin typeface="Arial MT"/>
                <a:cs typeface="Arial MT"/>
              </a:rPr>
              <a:t>–</a:t>
            </a:r>
            <a:r>
              <a:rPr spc="-65" dirty="0">
                <a:latin typeface="Arial MT"/>
                <a:cs typeface="Arial MT"/>
              </a:rPr>
              <a:t> </a:t>
            </a:r>
            <a:r>
              <a:rPr dirty="0">
                <a:latin typeface="Arial MT"/>
                <a:cs typeface="Arial MT"/>
              </a:rPr>
              <a:t>UL</a:t>
            </a:r>
            <a:r>
              <a:rPr spc="-140" dirty="0">
                <a:latin typeface="Arial MT"/>
                <a:cs typeface="Arial MT"/>
              </a:rPr>
              <a:t> </a:t>
            </a:r>
            <a:r>
              <a:rPr dirty="0">
                <a:latin typeface="Arial MT"/>
                <a:cs typeface="Arial MT"/>
              </a:rPr>
              <a:t>555,</a:t>
            </a:r>
            <a:r>
              <a:rPr spc="-65" dirty="0">
                <a:latin typeface="Arial MT"/>
                <a:cs typeface="Arial MT"/>
              </a:rPr>
              <a:t> </a:t>
            </a:r>
            <a:r>
              <a:rPr dirty="0">
                <a:latin typeface="Arial MT"/>
                <a:cs typeface="Arial MT"/>
              </a:rPr>
              <a:t>UL</a:t>
            </a:r>
            <a:r>
              <a:rPr spc="-140" dirty="0">
                <a:latin typeface="Arial MT"/>
                <a:cs typeface="Arial MT"/>
              </a:rPr>
              <a:t> </a:t>
            </a:r>
            <a:r>
              <a:rPr dirty="0">
                <a:latin typeface="Arial MT"/>
                <a:cs typeface="Arial MT"/>
              </a:rPr>
              <a:t>555S,</a:t>
            </a:r>
            <a:r>
              <a:rPr spc="-40" dirty="0">
                <a:latin typeface="Arial MT"/>
                <a:cs typeface="Arial MT"/>
              </a:rPr>
              <a:t> </a:t>
            </a:r>
            <a:r>
              <a:rPr dirty="0">
                <a:latin typeface="Arial MT"/>
                <a:cs typeface="Arial MT"/>
              </a:rPr>
              <a:t>UL</a:t>
            </a:r>
            <a:r>
              <a:rPr spc="-140" dirty="0">
                <a:latin typeface="Arial MT"/>
                <a:cs typeface="Arial MT"/>
              </a:rPr>
              <a:t> </a:t>
            </a:r>
            <a:r>
              <a:rPr spc="-20" dirty="0">
                <a:latin typeface="Arial MT"/>
                <a:cs typeface="Arial MT"/>
              </a:rPr>
              <a:t>555C</a:t>
            </a:r>
            <a:endParaRPr dirty="0">
              <a:latin typeface="Arial MT"/>
              <a:cs typeface="Arial MT"/>
            </a:endParaRPr>
          </a:p>
        </p:txBody>
      </p:sp>
      <p:sp>
        <p:nvSpPr>
          <p:cNvPr id="4" name="object 4"/>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81</a:t>
            </a:fld>
            <a:endParaRPr spc="-25" dirty="0"/>
          </a:p>
        </p:txBody>
      </p:sp>
      <p:sp>
        <p:nvSpPr>
          <p:cNvPr id="3" name="object 3"/>
          <p:cNvSpPr txBox="1">
            <a:spLocks noGrp="1"/>
          </p:cNvSpPr>
          <p:nvPr>
            <p:ph type="title"/>
          </p:nvPr>
        </p:nvSpPr>
        <p:spPr>
          <a:xfrm>
            <a:off x="691139" y="-68991"/>
            <a:ext cx="10972800" cy="1531481"/>
          </a:xfrm>
          <a:prstGeom prst="rect">
            <a:avLst/>
          </a:prstGeom>
        </p:spPr>
        <p:txBody>
          <a:bodyPr vert="horz" wrap="square" lIns="0" tIns="419390" rIns="0" bIns="0" rtlCol="0">
            <a:spAutoFit/>
          </a:bodyPr>
          <a:lstStyle/>
          <a:p>
            <a:pPr marL="520700">
              <a:lnSpc>
                <a:spcPct val="100000"/>
              </a:lnSpc>
              <a:spcBef>
                <a:spcPts val="100"/>
              </a:spcBef>
            </a:pPr>
            <a:r>
              <a:rPr lang="es-ES" sz="3600" dirty="0"/>
              <a:t>Continuidad de la Resistencia al Fuego = SISTEMAS</a:t>
            </a:r>
            <a:br>
              <a:rPr lang="es-ES" sz="3600" dirty="0"/>
            </a:br>
            <a:r>
              <a:rPr lang="en-GB" sz="3600" dirty="0"/>
              <a:t>Fire</a:t>
            </a:r>
            <a:r>
              <a:rPr lang="en-GB" sz="3600" spc="-70" dirty="0"/>
              <a:t> </a:t>
            </a:r>
            <a:r>
              <a:rPr lang="en-GB" sz="3600" dirty="0"/>
              <a:t>Resistance</a:t>
            </a:r>
            <a:r>
              <a:rPr lang="en-GB" sz="3600" spc="-70" dirty="0"/>
              <a:t> </a:t>
            </a:r>
            <a:r>
              <a:rPr lang="en-GB" sz="3600" dirty="0"/>
              <a:t>Continuity</a:t>
            </a:r>
            <a:r>
              <a:rPr lang="en-GB" sz="3600" spc="-45" dirty="0"/>
              <a:t> </a:t>
            </a:r>
            <a:r>
              <a:rPr lang="en-GB" sz="3600" dirty="0"/>
              <a:t>=</a:t>
            </a:r>
            <a:r>
              <a:rPr lang="en-GB" sz="3600" spc="-70" dirty="0"/>
              <a:t> </a:t>
            </a:r>
            <a:r>
              <a:rPr lang="en-GB" sz="3600" spc="-10" dirty="0"/>
              <a:t>SYSTEMS</a:t>
            </a:r>
            <a:endParaRPr lang="en-GB" sz="3600" dirty="0"/>
          </a:p>
        </p:txBody>
      </p:sp>
      <p:sp>
        <p:nvSpPr>
          <p:cNvPr id="6" name="TextBox 5">
            <a:extLst>
              <a:ext uri="{FF2B5EF4-FFF2-40B4-BE49-F238E27FC236}">
                <a16:creationId xmlns:a16="http://schemas.microsoft.com/office/drawing/2014/main" id="{B46F52CE-354C-1E3D-A53B-CD0F3AF5D725}"/>
              </a:ext>
            </a:extLst>
          </p:cNvPr>
          <p:cNvSpPr txBox="1"/>
          <p:nvPr/>
        </p:nvSpPr>
        <p:spPr>
          <a:xfrm>
            <a:off x="6709482" y="1395626"/>
            <a:ext cx="5329723"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s-ES" b="1" dirty="0">
                <a:solidFill>
                  <a:schemeClr val="accent1"/>
                </a:solidFill>
                <a:effectLst/>
              </a:rPr>
              <a:t>Estructural</a:t>
            </a:r>
            <a:r>
              <a:rPr lang="es-ES" dirty="0">
                <a:solidFill>
                  <a:schemeClr val="accent1"/>
                </a:solidFill>
                <a:effectLst/>
              </a:rPr>
              <a:t> </a:t>
            </a:r>
            <a:r>
              <a:rPr lang="es-ES" dirty="0">
                <a:effectLst/>
              </a:rPr>
              <a:t>– </a:t>
            </a:r>
            <a:r>
              <a:rPr lang="es-ES" b="1" dirty="0">
                <a:effectLst/>
              </a:rPr>
              <a:t>SFRM, IFRM, tableros, envolturas</a:t>
            </a:r>
            <a:r>
              <a:rPr lang="es-ES" dirty="0">
                <a:effectLst/>
              </a:rPr>
              <a:t>… </a:t>
            </a:r>
            <a:r>
              <a:rPr lang="es-ES" b="1" u="sng" dirty="0">
                <a:effectLst/>
              </a:rPr>
              <a:t>ASTM E119/UL263</a:t>
            </a:r>
          </a:p>
          <a:p>
            <a:endParaRPr lang="es-ES" b="1" u="sng" dirty="0">
              <a:effectLst/>
            </a:endParaRPr>
          </a:p>
          <a:p>
            <a:pPr marL="285750" indent="-285750">
              <a:buFont typeface="Arial" panose="020B0604020202020204" pitchFamily="34" charset="0"/>
              <a:buChar char="•"/>
            </a:pPr>
            <a:r>
              <a:rPr lang="es-ES" dirty="0">
                <a:solidFill>
                  <a:schemeClr val="accent1"/>
                </a:solidFill>
                <a:effectLst/>
              </a:rPr>
              <a:t>Paredes/Pisos </a:t>
            </a:r>
            <a:r>
              <a:rPr lang="es-ES" dirty="0">
                <a:effectLst/>
              </a:rPr>
              <a:t>– Barreras contra fuego y humo – Separaciones contra fuego </a:t>
            </a:r>
            <a:r>
              <a:rPr lang="es-ES" b="1" u="sng" dirty="0">
                <a:effectLst/>
              </a:rPr>
              <a:t>ASTM E119, UL 263</a:t>
            </a:r>
          </a:p>
          <a:p>
            <a:endParaRPr lang="es-ES" b="1" u="sng" dirty="0">
              <a:effectLst/>
            </a:endParaRPr>
          </a:p>
          <a:p>
            <a:pPr marL="285750" indent="-285750">
              <a:buFont typeface="Arial" panose="020B0604020202020204" pitchFamily="34" charset="0"/>
              <a:buChar char="•"/>
            </a:pPr>
            <a:r>
              <a:rPr lang="es-ES" dirty="0">
                <a:solidFill>
                  <a:schemeClr val="accent1"/>
                </a:solidFill>
                <a:effectLst/>
              </a:rPr>
              <a:t>Sellos contra fuego </a:t>
            </a:r>
            <a:r>
              <a:rPr lang="es-ES" dirty="0">
                <a:effectLst/>
              </a:rPr>
              <a:t>– Estándares basados en </a:t>
            </a:r>
            <a:r>
              <a:rPr lang="es-ES" b="1" u="sng" dirty="0">
                <a:effectLst/>
              </a:rPr>
              <a:t>E119, UL 263 UL 1479, ASTM E814, FM 4990, UL 2079, E1966, E2307, E2837, E3037</a:t>
            </a:r>
            <a:r>
              <a:rPr lang="es-ES" dirty="0">
                <a:effectLst/>
              </a:rPr>
              <a:t>… métodos de prueba…</a:t>
            </a:r>
          </a:p>
          <a:p>
            <a:endParaRPr lang="es-ES" dirty="0">
              <a:effectLst/>
            </a:endParaRPr>
          </a:p>
          <a:p>
            <a:pPr marL="285750" indent="-285750">
              <a:buFont typeface="Arial" panose="020B0604020202020204" pitchFamily="34" charset="0"/>
              <a:buChar char="•"/>
            </a:pPr>
            <a:r>
              <a:rPr lang="es-ES" dirty="0">
                <a:solidFill>
                  <a:schemeClr val="accent1"/>
                </a:solidFill>
                <a:effectLst/>
              </a:rPr>
              <a:t>Puertas cortafuegos abatibles/enrollables </a:t>
            </a:r>
            <a:r>
              <a:rPr lang="es-ES" dirty="0">
                <a:effectLst/>
              </a:rPr>
              <a:t>– </a:t>
            </a:r>
            <a:r>
              <a:rPr lang="es-ES" b="1" u="sng" dirty="0">
                <a:effectLst/>
              </a:rPr>
              <a:t>UL 10B y UL 10C… NFPA 252</a:t>
            </a:r>
          </a:p>
          <a:p>
            <a:pPr marL="285750" indent="-285750">
              <a:buFont typeface="Arial" panose="020B0604020202020204" pitchFamily="34" charset="0"/>
              <a:buChar char="•"/>
            </a:pPr>
            <a:r>
              <a:rPr lang="es-ES" dirty="0">
                <a:solidFill>
                  <a:schemeClr val="accent1"/>
                </a:solidFill>
                <a:effectLst/>
              </a:rPr>
              <a:t>Acristalamiento con resistencia al fuego </a:t>
            </a:r>
            <a:r>
              <a:rPr lang="es-ES" dirty="0">
                <a:effectLst/>
              </a:rPr>
              <a:t>– </a:t>
            </a:r>
            <a:r>
              <a:rPr lang="es-ES" b="1" u="sng" dirty="0">
                <a:effectLst/>
              </a:rPr>
              <a:t>UL 9, NFPA 257, UL 263, ASTM E119</a:t>
            </a:r>
          </a:p>
          <a:p>
            <a:pPr marL="285750" indent="-285750">
              <a:buFont typeface="Arial" panose="020B0604020202020204" pitchFamily="34" charset="0"/>
              <a:buChar char="•"/>
            </a:pPr>
            <a:r>
              <a:rPr lang="es-ES" dirty="0" err="1">
                <a:solidFill>
                  <a:schemeClr val="accent1"/>
                </a:solidFill>
                <a:effectLst/>
              </a:rPr>
              <a:t>Compuselas</a:t>
            </a:r>
            <a:r>
              <a:rPr lang="es-ES" dirty="0">
                <a:solidFill>
                  <a:schemeClr val="accent1"/>
                </a:solidFill>
                <a:effectLst/>
              </a:rPr>
              <a:t> contra fuego/humo </a:t>
            </a:r>
            <a:r>
              <a:rPr lang="es-ES" dirty="0">
                <a:effectLst/>
              </a:rPr>
              <a:t>– </a:t>
            </a:r>
            <a:r>
              <a:rPr lang="es-ES" b="1" u="sng" dirty="0">
                <a:effectLst/>
              </a:rPr>
              <a:t>UL 555, UL 555S, UL 555C</a:t>
            </a:r>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FF28-DE3F-5079-999C-3A79B70086DB}"/>
              </a:ext>
            </a:extLst>
          </p:cNvPr>
          <p:cNvSpPr>
            <a:spLocks noGrp="1"/>
          </p:cNvSpPr>
          <p:nvPr>
            <p:ph type="title"/>
          </p:nvPr>
        </p:nvSpPr>
        <p:spPr>
          <a:xfrm>
            <a:off x="1815353" y="2587844"/>
            <a:ext cx="10199594" cy="1857124"/>
          </a:xfrm>
        </p:spPr>
        <p:txBody>
          <a:bodyPr/>
          <a:lstStyle/>
          <a:p>
            <a:r>
              <a:rPr lang="es-ES" dirty="0"/>
              <a:t>¿Qué evaluamos y por qué?</a:t>
            </a:r>
            <a:br>
              <a:rPr lang="en-GB" dirty="0"/>
            </a:br>
            <a:r>
              <a:rPr lang="en-GB" dirty="0"/>
              <a:t>What do we assess at and why?</a:t>
            </a:r>
          </a:p>
        </p:txBody>
      </p:sp>
    </p:spTree>
    <p:extLst>
      <p:ext uri="{BB962C8B-B14F-4D97-AF65-F5344CB8AC3E}">
        <p14:creationId xmlns:p14="http://schemas.microsoft.com/office/powerpoint/2010/main" val="2459311035"/>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A2DA-B9EA-BC37-AEEB-D27FC081C7CE}"/>
              </a:ext>
            </a:extLst>
          </p:cNvPr>
          <p:cNvSpPr>
            <a:spLocks noGrp="1"/>
          </p:cNvSpPr>
          <p:nvPr>
            <p:ph type="title"/>
          </p:nvPr>
        </p:nvSpPr>
        <p:spPr>
          <a:xfrm>
            <a:off x="1522343" y="-176502"/>
            <a:ext cx="10325100" cy="1857124"/>
          </a:xfrm>
        </p:spPr>
        <p:txBody>
          <a:bodyPr>
            <a:normAutofit fontScale="90000"/>
          </a:bodyPr>
          <a:lstStyle/>
          <a:p>
            <a:br>
              <a:rPr lang="en-GB" dirty="0"/>
            </a:br>
            <a:r>
              <a:rPr lang="es-ES" b="1" dirty="0"/>
              <a:t>Los productos se aplican a un ensamblaje y LUEGO se prueban.  </a:t>
            </a:r>
            <a:br>
              <a:rPr lang="es-ES" b="1" dirty="0"/>
            </a:br>
            <a:br>
              <a:rPr lang="en-GB" dirty="0"/>
            </a:br>
            <a:r>
              <a:rPr lang="en-GB" b="1" u="sng" dirty="0"/>
              <a:t>Products are applied to an assembly, and THEN tested</a:t>
            </a:r>
            <a:r>
              <a:rPr lang="en-GB" dirty="0"/>
              <a:t>. </a:t>
            </a:r>
            <a:br>
              <a:rPr lang="en-GB" dirty="0"/>
            </a:br>
            <a:endParaRPr lang="en-GB" dirty="0"/>
          </a:p>
        </p:txBody>
      </p:sp>
      <p:sp>
        <p:nvSpPr>
          <p:cNvPr id="4" name="Title 1">
            <a:extLst>
              <a:ext uri="{FF2B5EF4-FFF2-40B4-BE49-F238E27FC236}">
                <a16:creationId xmlns:a16="http://schemas.microsoft.com/office/drawing/2014/main" id="{4709D922-4F40-38DC-7223-A0BAED650533}"/>
              </a:ext>
            </a:extLst>
          </p:cNvPr>
          <p:cNvSpPr txBox="1">
            <a:spLocks/>
          </p:cNvSpPr>
          <p:nvPr/>
        </p:nvSpPr>
        <p:spPr>
          <a:xfrm>
            <a:off x="712172" y="3478845"/>
            <a:ext cx="11409615" cy="4040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algn="ctr" hangingPunct="1"/>
            <a:r>
              <a:rPr lang="es-ES" sz="4000" b="1" dirty="0">
                <a:solidFill>
                  <a:srgbClr val="C70932"/>
                </a:solidFill>
                <a:latin typeface="Arial"/>
                <a:cs typeface="Arial"/>
              </a:rPr>
              <a:t>Pruebas de SISTEMAS = Declaración de idoneidad</a:t>
            </a:r>
          </a:p>
          <a:p>
            <a:pPr algn="ctr" hangingPunct="1"/>
            <a:endParaRPr lang="es-ES" sz="4000" b="1" dirty="0">
              <a:solidFill>
                <a:srgbClr val="C70932"/>
              </a:solidFill>
              <a:latin typeface="Arial"/>
              <a:cs typeface="Arial"/>
            </a:endParaRPr>
          </a:p>
          <a:p>
            <a:pPr algn="ctr" hangingPunct="1"/>
            <a:endParaRPr lang="en-GB" b="1" dirty="0">
              <a:solidFill>
                <a:srgbClr val="C70932"/>
              </a:solidFill>
              <a:latin typeface="Arial"/>
              <a:cs typeface="Arial"/>
            </a:endParaRPr>
          </a:p>
          <a:p>
            <a:pPr algn="ctr" hangingPunct="1"/>
            <a:r>
              <a:rPr lang="en-GB" b="1" dirty="0">
                <a:solidFill>
                  <a:srgbClr val="C70932"/>
                </a:solidFill>
                <a:latin typeface="Arial"/>
                <a:cs typeface="Arial"/>
              </a:rPr>
              <a:t>SYSTEM</a:t>
            </a:r>
            <a:r>
              <a:rPr lang="en-GB" b="1" spc="-60" dirty="0">
                <a:solidFill>
                  <a:srgbClr val="C70932"/>
                </a:solidFill>
                <a:latin typeface="Arial"/>
                <a:cs typeface="Arial"/>
              </a:rPr>
              <a:t> </a:t>
            </a:r>
            <a:r>
              <a:rPr lang="en-GB" b="1" spc="-20" dirty="0">
                <a:solidFill>
                  <a:srgbClr val="C70932"/>
                </a:solidFill>
                <a:latin typeface="Arial"/>
                <a:cs typeface="Arial"/>
              </a:rPr>
              <a:t>Testing</a:t>
            </a:r>
            <a:r>
              <a:rPr lang="en-GB" b="1" spc="-70" dirty="0">
                <a:solidFill>
                  <a:srgbClr val="C70932"/>
                </a:solidFill>
                <a:latin typeface="Arial"/>
                <a:cs typeface="Arial"/>
              </a:rPr>
              <a:t> </a:t>
            </a:r>
            <a:r>
              <a:rPr lang="en-GB" b="1" dirty="0">
                <a:solidFill>
                  <a:srgbClr val="C70932"/>
                </a:solidFill>
                <a:latin typeface="Arial"/>
                <a:cs typeface="Arial"/>
              </a:rPr>
              <a:t>=</a:t>
            </a:r>
            <a:r>
              <a:rPr lang="en-GB" b="1" spc="-80" dirty="0">
                <a:solidFill>
                  <a:srgbClr val="C70932"/>
                </a:solidFill>
                <a:latin typeface="Arial"/>
                <a:cs typeface="Arial"/>
              </a:rPr>
              <a:t> </a:t>
            </a:r>
            <a:r>
              <a:rPr lang="en-GB" b="1" dirty="0">
                <a:solidFill>
                  <a:srgbClr val="C70932"/>
                </a:solidFill>
                <a:latin typeface="Arial"/>
                <a:cs typeface="Arial"/>
              </a:rPr>
              <a:t>Suitability</a:t>
            </a:r>
            <a:r>
              <a:rPr lang="en-GB" b="1" spc="-70" dirty="0">
                <a:solidFill>
                  <a:srgbClr val="C70932"/>
                </a:solidFill>
                <a:latin typeface="Arial"/>
                <a:cs typeface="Arial"/>
              </a:rPr>
              <a:t> </a:t>
            </a:r>
            <a:r>
              <a:rPr lang="en-GB" b="1" spc="-10" dirty="0">
                <a:solidFill>
                  <a:srgbClr val="C70932"/>
                </a:solidFill>
                <a:latin typeface="Arial"/>
                <a:cs typeface="Arial"/>
              </a:rPr>
              <a:t>Statement</a:t>
            </a:r>
            <a:br>
              <a:rPr lang="en-GB" dirty="0">
                <a:latin typeface="Arial"/>
                <a:cs typeface="Arial"/>
              </a:rPr>
            </a:br>
            <a:endParaRPr lang="en-GB" dirty="0"/>
          </a:p>
        </p:txBody>
      </p:sp>
    </p:spTree>
    <p:extLst>
      <p:ext uri="{BB962C8B-B14F-4D97-AF65-F5344CB8AC3E}">
        <p14:creationId xmlns:p14="http://schemas.microsoft.com/office/powerpoint/2010/main" val="3180985262"/>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26487" y="186375"/>
            <a:ext cx="7184287" cy="1195886"/>
          </a:xfrm>
        </p:spPr>
        <p:txBody>
          <a:bodyPr/>
          <a:lstStyle/>
          <a:p>
            <a:r>
              <a:rPr lang="en-GB" b="1" dirty="0"/>
              <a:t>F- rating</a:t>
            </a:r>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7620001" y="450577"/>
            <a:ext cx="4108684" cy="5605286"/>
          </a:xfrm>
        </p:spPr>
        <p:txBody>
          <a:bodyPr>
            <a:noAutofit/>
          </a:bodyPr>
          <a:lstStyle/>
          <a:p>
            <a:pPr marL="285750" indent="-285750">
              <a:lnSpc>
                <a:spcPct val="107000"/>
              </a:lnSpc>
              <a:spcAft>
                <a:spcPts val="800"/>
              </a:spcAft>
              <a:buFont typeface="Arial" panose="020B0604020202020204" pitchFamily="34" charset="0"/>
              <a:buChar char="•"/>
            </a:pPr>
            <a:r>
              <a:rPr lang="en-GB" sz="1600" dirty="0">
                <a:effectLst/>
              </a:rPr>
              <a:t>This certifies a firestop's </a:t>
            </a:r>
            <a:r>
              <a:rPr lang="en-GB" sz="1600" b="1" dirty="0">
                <a:effectLst/>
              </a:rPr>
              <a:t>ability to block flame passage</a:t>
            </a:r>
            <a:r>
              <a:rPr lang="en-GB" sz="1600" dirty="0">
                <a:effectLst/>
              </a:rPr>
              <a:t>. </a:t>
            </a:r>
          </a:p>
          <a:p>
            <a:pPr marL="285750" indent="-285750">
              <a:lnSpc>
                <a:spcPct val="107000"/>
              </a:lnSpc>
              <a:spcAft>
                <a:spcPts val="800"/>
              </a:spcAft>
              <a:buFont typeface="Arial" panose="020B0604020202020204" pitchFamily="34" charset="0"/>
              <a:buChar char="•"/>
            </a:pPr>
            <a:r>
              <a:rPr lang="en-GB" sz="16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This is defined as the Time (in hours) a system prevents flame passage to the unexposed side.</a:t>
            </a:r>
            <a:endParaRPr lang="en-GB" sz="1600" b="1" dirty="0">
              <a:effectLst/>
            </a:endParaRPr>
          </a:p>
          <a:p>
            <a:pPr>
              <a:lnSpc>
                <a:spcPct val="107000"/>
              </a:lnSpc>
              <a:spcAft>
                <a:spcPts val="800"/>
              </a:spcAft>
            </a:pPr>
            <a:r>
              <a:rPr lang="en-GB" sz="1600" dirty="0">
                <a:effectLst/>
              </a:rPr>
              <a:t>Requirements: </a:t>
            </a:r>
            <a:r>
              <a:rPr lang="en-GB" sz="1600" b="1" dirty="0">
                <a:effectLst/>
              </a:rPr>
              <a:t>Field installs must mirror lab test set up </a:t>
            </a:r>
            <a:r>
              <a:rPr lang="en-GB" sz="1600" dirty="0">
                <a:effectLst/>
              </a:rPr>
              <a:t>(e.g., exact fill depth); </a:t>
            </a:r>
          </a:p>
          <a:p>
            <a:pPr>
              <a:lnSpc>
                <a:spcPct val="107000"/>
              </a:lnSpc>
              <a:spcAft>
                <a:spcPts val="800"/>
              </a:spcAft>
            </a:pPr>
            <a:r>
              <a:rPr lang="en-GB" sz="1600" b="1" dirty="0">
                <a:effectLst/>
              </a:rPr>
              <a:t>A 2-hour F means ≥2 hours before breakthrough. </a:t>
            </a:r>
          </a:p>
          <a:p>
            <a:pPr>
              <a:lnSpc>
                <a:spcPct val="107000"/>
              </a:lnSpc>
              <a:spcAft>
                <a:spcPts val="800"/>
              </a:spcAft>
            </a:pPr>
            <a:r>
              <a:rPr lang="en-GB" sz="15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Chosen to match barrier rating (e.g., 2-hr wall requires 2-hr F)</a:t>
            </a:r>
          </a:p>
          <a:p>
            <a:pPr>
              <a:lnSpc>
                <a:spcPct val="107000"/>
              </a:lnSpc>
              <a:spcAft>
                <a:spcPts val="800"/>
              </a:spcAft>
            </a:pPr>
            <a:endParaRPr lang="en-GB" sz="1500" dirty="0"/>
          </a:p>
        </p:txBody>
      </p:sp>
      <p:sp>
        <p:nvSpPr>
          <p:cNvPr id="5" name="TextBox 4">
            <a:extLst>
              <a:ext uri="{FF2B5EF4-FFF2-40B4-BE49-F238E27FC236}">
                <a16:creationId xmlns:a16="http://schemas.microsoft.com/office/drawing/2014/main" id="{C07B541D-072D-FEB7-05A9-A3ADC3B83E2B}"/>
              </a:ext>
            </a:extLst>
          </p:cNvPr>
          <p:cNvSpPr txBox="1"/>
          <p:nvPr/>
        </p:nvSpPr>
        <p:spPr>
          <a:xfrm>
            <a:off x="1054090" y="917716"/>
            <a:ext cx="6096000"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Clasificación F</a:t>
            </a:r>
            <a:r>
              <a:rPr lang="es-ES" dirty="0">
                <a:effectLst/>
              </a:rPr>
              <a:t>: Certifica la capacidad de un sello contra fuego para bloquear el paso de llamas. Se define como el tiempo (en horas) que un sistema evita el paso de llamas al lado no expuesto. </a:t>
            </a:r>
          </a:p>
          <a:p>
            <a:endParaRPr lang="es-ES" b="1" dirty="0"/>
          </a:p>
          <a:p>
            <a:r>
              <a:rPr lang="es-ES" b="1" dirty="0">
                <a:effectLst/>
              </a:rPr>
              <a:t>Requisitos</a:t>
            </a:r>
            <a:r>
              <a:rPr lang="es-ES" dirty="0">
                <a:effectLst/>
              </a:rPr>
              <a:t>: Las instalaciones en campo deben replicar la configuración de prueba de laboratorio (por ejemplo, profundidad exacta de relleno). Una clasificación F de 2 horas significa ≥2 horas antes de la perforación. Se elige para coincidir con la clasificación de la barrera (por ejemplo, una pared de 2 horas requiere una F de 2 horas). </a:t>
            </a:r>
          </a:p>
          <a:p>
            <a:endParaRPr lang="es-ES" b="1" dirty="0"/>
          </a:p>
          <a:p>
            <a:r>
              <a:rPr lang="es-ES" b="1" dirty="0">
                <a:effectLst/>
              </a:rPr>
              <a:t>Propósito de la medición</a:t>
            </a:r>
            <a:r>
              <a:rPr lang="es-ES" dirty="0">
                <a:effectLst/>
              </a:rPr>
              <a:t>: Garantiza la integridad contra el calor convectivo/radiante:</a:t>
            </a:r>
          </a:p>
          <a:p>
            <a:pPr>
              <a:buFont typeface="Arial" panose="020B0604020202020204" pitchFamily="34" charset="0"/>
              <a:buChar char="•"/>
            </a:pPr>
            <a:r>
              <a:rPr lang="es-ES" dirty="0"/>
              <a:t>ASTM E814</a:t>
            </a:r>
          </a:p>
          <a:p>
            <a:pPr>
              <a:buFont typeface="Arial" panose="020B0604020202020204" pitchFamily="34" charset="0"/>
              <a:buChar char="•"/>
            </a:pPr>
            <a:r>
              <a:rPr lang="es-ES" dirty="0"/>
              <a:t>UL 1479</a:t>
            </a:r>
          </a:p>
          <a:p>
            <a:pPr>
              <a:buFont typeface="Arial" panose="020B0604020202020204" pitchFamily="34" charset="0"/>
              <a:buChar char="•"/>
            </a:pPr>
            <a:endParaRPr lang="es-ES" dirty="0"/>
          </a:p>
        </p:txBody>
      </p:sp>
      <p:pic>
        <p:nvPicPr>
          <p:cNvPr id="7" name="Picture 6">
            <a:extLst>
              <a:ext uri="{FF2B5EF4-FFF2-40B4-BE49-F238E27FC236}">
                <a16:creationId xmlns:a16="http://schemas.microsoft.com/office/drawing/2014/main" id="{C42BF05B-EC04-247D-B0C0-B08A4D1F317A}"/>
              </a:ext>
            </a:extLst>
          </p:cNvPr>
          <p:cNvPicPr>
            <a:picLocks noChangeAspect="1"/>
          </p:cNvPicPr>
          <p:nvPr/>
        </p:nvPicPr>
        <p:blipFill>
          <a:blip r:embed="rId2"/>
          <a:stretch>
            <a:fillRect/>
          </a:stretch>
        </p:blipFill>
        <p:spPr>
          <a:xfrm>
            <a:off x="7713362" y="4262062"/>
            <a:ext cx="3921962" cy="2353178"/>
          </a:xfrm>
          <a:prstGeom prst="rect">
            <a:avLst/>
          </a:prstGeom>
        </p:spPr>
      </p:pic>
    </p:spTree>
    <p:extLst>
      <p:ext uri="{BB962C8B-B14F-4D97-AF65-F5344CB8AC3E}">
        <p14:creationId xmlns:p14="http://schemas.microsoft.com/office/powerpoint/2010/main" val="1633851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nderstanding The T Rating">
            <a:extLst>
              <a:ext uri="{FF2B5EF4-FFF2-40B4-BE49-F238E27FC236}">
                <a16:creationId xmlns:a16="http://schemas.microsoft.com/office/drawing/2014/main" id="{52098172-2542-0720-CFA5-C5599F97D6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03" t="14504" r="54872" b="20543"/>
          <a:stretch/>
        </p:blipFill>
        <p:spPr bwMode="auto">
          <a:xfrm>
            <a:off x="4695775" y="2674899"/>
            <a:ext cx="3684971" cy="40458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48357" y="56698"/>
            <a:ext cx="7162418" cy="1325563"/>
          </a:xfrm>
        </p:spPr>
        <p:txBody>
          <a:bodyPr/>
          <a:lstStyle/>
          <a:p>
            <a:r>
              <a:rPr lang="en-GB" b="1" dirty="0"/>
              <a:t>T-Rating</a:t>
            </a:r>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7631952" y="947050"/>
            <a:ext cx="4458447" cy="4675734"/>
          </a:xfrm>
        </p:spPr>
        <p:txBody>
          <a:bodyPr>
            <a:noAutofit/>
          </a:bodyPr>
          <a:lstStyle/>
          <a:p>
            <a:pPr>
              <a:lnSpc>
                <a:spcPct val="107000"/>
              </a:lnSpc>
              <a:spcAft>
                <a:spcPts val="800"/>
              </a:spcAft>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The time before unexposed side temperature rises 325°F (163°C) above ambient, plus no flame. </a:t>
            </a:r>
          </a:p>
          <a:p>
            <a:pPr>
              <a:lnSpc>
                <a:spcPct val="107000"/>
              </a:lnSpc>
              <a:spcAft>
                <a:spcPts val="800"/>
              </a:spcAft>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Selected for occupant protection in escape paths (NFPA 101).</a:t>
            </a:r>
          </a:p>
          <a:p>
            <a:r>
              <a:rPr lang="en-GB" sz="1800" dirty="0">
                <a:effectLst/>
              </a:rPr>
              <a:t>T-Rating limits heat conduction through the firestop, preventing auto-ignition on the unexposed side (e.g., cables melting, sparking secondary fires). </a:t>
            </a:r>
          </a:p>
          <a:p>
            <a:endParaRPr lang="en-GB" sz="1100" dirty="0"/>
          </a:p>
          <a:p>
            <a:endParaRPr lang="en-GB" sz="1100" dirty="0">
              <a:effectLst/>
            </a:endParaRPr>
          </a:p>
        </p:txBody>
      </p:sp>
      <p:sp>
        <p:nvSpPr>
          <p:cNvPr id="8" name="TextBox 7">
            <a:extLst>
              <a:ext uri="{FF2B5EF4-FFF2-40B4-BE49-F238E27FC236}">
                <a16:creationId xmlns:a16="http://schemas.microsoft.com/office/drawing/2014/main" id="{D4CBFEA9-53A0-7594-C634-3AA1D0583841}"/>
              </a:ext>
            </a:extLst>
          </p:cNvPr>
          <p:cNvSpPr txBox="1"/>
          <p:nvPr/>
        </p:nvSpPr>
        <p:spPr>
          <a:xfrm>
            <a:off x="1048357" y="801801"/>
            <a:ext cx="4605384" cy="4124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1800" dirty="0">
                <a:effectLst/>
              </a:rPr>
              <a:t>Clasificación T: </a:t>
            </a:r>
          </a:p>
          <a:p>
            <a:r>
              <a:rPr lang="es-ES" sz="1800" dirty="0">
                <a:effectLst/>
              </a:rPr>
              <a:t>Tiempo antes de que la temperatura del lado no expuesto aumente 325 °F (163 °C) por encima de la ambiente, </a:t>
            </a:r>
            <a:r>
              <a:rPr lang="es-ES" sz="1800" b="1" u="sng" dirty="0">
                <a:effectLst/>
              </a:rPr>
              <a:t>sin llamas</a:t>
            </a:r>
            <a:r>
              <a:rPr lang="es-ES" sz="1800" dirty="0">
                <a:effectLst/>
              </a:rPr>
              <a:t>. </a:t>
            </a:r>
          </a:p>
          <a:p>
            <a:endParaRPr lang="es-ES" dirty="0"/>
          </a:p>
          <a:p>
            <a:r>
              <a:rPr lang="es-ES" sz="1800" dirty="0">
                <a:effectLst/>
              </a:rPr>
              <a:t>Seleccionada para proteger a los ocupantes en rutas de escape (NFPA 101).</a:t>
            </a:r>
          </a:p>
          <a:p>
            <a:endParaRPr lang="es-ES" dirty="0"/>
          </a:p>
          <a:p>
            <a:r>
              <a:rPr lang="es-ES" sz="1800" dirty="0">
                <a:effectLst/>
              </a:rPr>
              <a:t>La clasificación T limita la </a:t>
            </a:r>
            <a:r>
              <a:rPr lang="es-ES" sz="1800" b="1" u="sng" dirty="0">
                <a:effectLst/>
              </a:rPr>
              <a:t>conducción de calor a través del sello contra fuego</a:t>
            </a:r>
            <a:r>
              <a:rPr lang="es-ES" sz="1800" dirty="0">
                <a:effectLst/>
              </a:rPr>
              <a:t>, evitando la autoignición en el lado no expuesto (por ejemplo, cables que se derriten, iniciando incendios secundarios).</a:t>
            </a:r>
          </a:p>
          <a:p>
            <a:endParaRPr lang="en-GB" sz="2800" dirty="0">
              <a:effectLst/>
            </a:endParaRPr>
          </a:p>
        </p:txBody>
      </p:sp>
      <p:pic>
        <p:nvPicPr>
          <p:cNvPr id="8194" name="Picture 2" descr="Fire Dynamics | NIST">
            <a:extLst>
              <a:ext uri="{FF2B5EF4-FFF2-40B4-BE49-F238E27FC236}">
                <a16:creationId xmlns:a16="http://schemas.microsoft.com/office/drawing/2014/main" id="{77C15765-305E-CCC6-5CFE-E0A21F29B5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357" y="4642694"/>
            <a:ext cx="3465401" cy="205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9799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324075" y="56698"/>
            <a:ext cx="7886700" cy="1325563"/>
          </a:xfrm>
        </p:spPr>
        <p:txBody>
          <a:bodyPr/>
          <a:lstStyle/>
          <a:p>
            <a:r>
              <a:rPr lang="en-GB" b="1" dirty="0"/>
              <a:t>L-Rating</a:t>
            </a:r>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7335569" y="379112"/>
            <a:ext cx="4625989" cy="1650552"/>
          </a:xfrm>
        </p:spPr>
        <p:txBody>
          <a:bodyPr>
            <a:noAutofit/>
          </a:bodyPr>
          <a:lstStyle/>
          <a:p>
            <a:pPr>
              <a:lnSpc>
                <a:spcPct val="107000"/>
              </a:lnSpc>
              <a:spcAft>
                <a:spcPts val="800"/>
              </a:spcAft>
            </a:pPr>
            <a:r>
              <a:rPr lang="en-GB" sz="15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L-Rating: Air leakage rates for smoke seal assess how much smoke will pass through the </a:t>
            </a: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system. </a:t>
            </a:r>
          </a:p>
          <a:p>
            <a:pPr>
              <a:lnSpc>
                <a:spcPct val="107000"/>
              </a:lnSpc>
              <a:spcAft>
                <a:spcPts val="800"/>
              </a:spcAft>
            </a:pP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It is d</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etermined post-fire via blower door test; required for smoke barriers (NFPA 105).</a:t>
            </a:r>
            <a:endPar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GB" sz="1800" dirty="0">
                <a:effectLst/>
              </a:rPr>
              <a:t>L-Rating measures air/smoke leakage</a:t>
            </a:r>
            <a:endParaRPr lang="en-GB" sz="1800" dirty="0"/>
          </a:p>
          <a:p>
            <a:pPr marL="285750" indent="-285750">
              <a:buFont typeface="Arial" panose="020B0604020202020204" pitchFamily="34" charset="0"/>
              <a:buChar char="•"/>
            </a:pPr>
            <a:r>
              <a:rPr lang="en-GB" sz="1800" u="sng" dirty="0">
                <a:effectLst/>
              </a:rPr>
              <a:t>Even F/T-rated systems leak if unsealed</a:t>
            </a:r>
            <a:r>
              <a:rPr lang="en-GB" sz="1800" dirty="0">
                <a:effectLst/>
              </a:rPr>
              <a:t>—L ensures tenable air for escape. </a:t>
            </a:r>
          </a:p>
          <a:p>
            <a:r>
              <a:rPr lang="en-GB" sz="1800" dirty="0">
                <a:effectLst/>
              </a:rPr>
              <a:t>Steps:</a:t>
            </a:r>
          </a:p>
          <a:p>
            <a:r>
              <a:rPr lang="en-GB" sz="1800" dirty="0">
                <a:effectLst/>
              </a:rPr>
              <a:t>(1) Fire test first</a:t>
            </a:r>
            <a:endParaRPr lang="en-GB" sz="1800" dirty="0"/>
          </a:p>
          <a:p>
            <a:r>
              <a:rPr lang="en-GB" sz="1800" dirty="0">
                <a:effectLst/>
              </a:rPr>
              <a:t>(2) Cool, seal chamber</a:t>
            </a:r>
            <a:endParaRPr lang="en-GB" sz="1800" dirty="0"/>
          </a:p>
          <a:p>
            <a:r>
              <a:rPr lang="en-GB" sz="1800" dirty="0">
                <a:effectLst/>
              </a:rPr>
              <a:t>(3) Apply pressure, measure flow. </a:t>
            </a:r>
          </a:p>
          <a:p>
            <a:pPr marL="285750" indent="-285750">
              <a:lnSpc>
                <a:spcPct val="107000"/>
              </a:lnSpc>
              <a:spcAft>
                <a:spcPts val="800"/>
              </a:spcAft>
              <a:buFont typeface="Arial" panose="020B0604020202020204" pitchFamily="34" charset="0"/>
              <a:buChar char="•"/>
            </a:pPr>
            <a:r>
              <a:rPr lang="en-GB" sz="1800" dirty="0">
                <a:effectLst/>
              </a:rPr>
              <a:t>UL 1479 Annex </a:t>
            </a:r>
          </a:p>
          <a:p>
            <a:pPr marL="285750" indent="-285750">
              <a:lnSpc>
                <a:spcPct val="107000"/>
              </a:lnSpc>
              <a:spcAft>
                <a:spcPts val="800"/>
              </a:spcAft>
              <a:buFont typeface="Arial" panose="020B0604020202020204" pitchFamily="34" charset="0"/>
              <a:buChar char="•"/>
            </a:pPr>
            <a:r>
              <a:rPr lang="en-GB" sz="1800" dirty="0">
                <a:effectLst/>
              </a:rPr>
              <a:t>E/ASTM E814 Annex A</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GB" sz="1500" dirty="0"/>
          </a:p>
        </p:txBody>
      </p:sp>
      <p:sp>
        <p:nvSpPr>
          <p:cNvPr id="5" name="TextBox 4">
            <a:extLst>
              <a:ext uri="{FF2B5EF4-FFF2-40B4-BE49-F238E27FC236}">
                <a16:creationId xmlns:a16="http://schemas.microsoft.com/office/drawing/2014/main" id="{F50C7DC3-AA0B-6270-D824-0E2D4AAFDB97}"/>
              </a:ext>
            </a:extLst>
          </p:cNvPr>
          <p:cNvSpPr txBox="1"/>
          <p:nvPr/>
        </p:nvSpPr>
        <p:spPr>
          <a:xfrm>
            <a:off x="937008" y="960521"/>
            <a:ext cx="5266568"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Clasificación L</a:t>
            </a:r>
            <a:r>
              <a:rPr lang="es-ES" dirty="0">
                <a:effectLst/>
              </a:rPr>
              <a:t>: Tasas de fuga de aire para sellos contra humo, evalúa cuánto humo pasa a través del sistema. Se determina tras la prueba de fuego mediante un test de puerta sopladora; requerido para barreras contra humo (NFPA 105).</a:t>
            </a:r>
          </a:p>
          <a:p>
            <a:pPr>
              <a:buFont typeface="Arial" panose="020B0604020202020204" pitchFamily="34" charset="0"/>
              <a:buChar char="•"/>
            </a:pPr>
            <a:r>
              <a:rPr lang="es-ES" dirty="0"/>
              <a:t>Mide la fuga de aire/humo.</a:t>
            </a:r>
          </a:p>
          <a:p>
            <a:pPr>
              <a:buFont typeface="Arial" panose="020B0604020202020204" pitchFamily="34" charset="0"/>
              <a:buChar char="•"/>
            </a:pPr>
            <a:r>
              <a:rPr lang="es-ES" u="sng" dirty="0"/>
              <a:t>Incluso sistemas con clasificaciones F/T tienen fugas si no están sellados</a:t>
            </a:r>
            <a:r>
              <a:rPr lang="es-ES" dirty="0"/>
              <a:t>; la L asegura aire respirable para el escape. </a:t>
            </a:r>
          </a:p>
          <a:p>
            <a:endParaRPr lang="es-ES" b="1" dirty="0"/>
          </a:p>
          <a:p>
            <a:r>
              <a:rPr lang="es-ES" b="1" dirty="0"/>
              <a:t>Pasos</a:t>
            </a:r>
            <a:r>
              <a:rPr lang="es-ES" dirty="0"/>
              <a:t>:</a:t>
            </a:r>
          </a:p>
          <a:p>
            <a:pPr>
              <a:buFont typeface="+mj-lt"/>
              <a:buAutoNum type="arabicPeriod"/>
            </a:pPr>
            <a:r>
              <a:rPr lang="es-ES" dirty="0"/>
              <a:t>Prueba de fuego primero.</a:t>
            </a:r>
          </a:p>
          <a:p>
            <a:pPr>
              <a:buFont typeface="+mj-lt"/>
              <a:buAutoNum type="arabicPeriod"/>
            </a:pPr>
            <a:r>
              <a:rPr lang="es-ES" dirty="0"/>
              <a:t>Enfriar, sellar la cámara.</a:t>
            </a:r>
          </a:p>
          <a:p>
            <a:pPr>
              <a:buFont typeface="+mj-lt"/>
              <a:buAutoNum type="arabicPeriod"/>
            </a:pPr>
            <a:r>
              <a:rPr lang="es-ES" dirty="0"/>
              <a:t>Aplicar presión, medir el flujo. </a:t>
            </a:r>
          </a:p>
          <a:p>
            <a:pPr>
              <a:buFont typeface="+mj-lt"/>
              <a:buAutoNum type="arabicPeriod"/>
            </a:pPr>
            <a:endParaRPr lang="es-ES" dirty="0"/>
          </a:p>
          <a:p>
            <a:endParaRPr lang="es-ES" dirty="0"/>
          </a:p>
          <a:p>
            <a:pPr marL="285750" indent="-285750">
              <a:buFont typeface="Arial" panose="020B0604020202020204" pitchFamily="34" charset="0"/>
              <a:buChar char="•"/>
            </a:pPr>
            <a:r>
              <a:rPr lang="es-ES" dirty="0"/>
              <a:t>Anexo UL 1479</a:t>
            </a:r>
          </a:p>
          <a:p>
            <a:pPr marL="285750" indent="-285750">
              <a:buFont typeface="Arial" panose="020B0604020202020204" pitchFamily="34" charset="0"/>
              <a:buChar char="•"/>
            </a:pPr>
            <a:r>
              <a:rPr lang="es-ES" dirty="0"/>
              <a:t>Anexo A de ASTM E814</a:t>
            </a:r>
          </a:p>
        </p:txBody>
      </p:sp>
    </p:spTree>
    <p:extLst>
      <p:ext uri="{BB962C8B-B14F-4D97-AF65-F5344CB8AC3E}">
        <p14:creationId xmlns:p14="http://schemas.microsoft.com/office/powerpoint/2010/main" val="15196130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324075" y="56698"/>
            <a:ext cx="7886700" cy="1325563"/>
          </a:xfrm>
        </p:spPr>
        <p:txBody>
          <a:bodyPr/>
          <a:lstStyle/>
          <a:p>
            <a:r>
              <a:rPr lang="en-GB" b="1" dirty="0"/>
              <a:t>L-Rating</a:t>
            </a:r>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7335569" y="379112"/>
            <a:ext cx="4625989" cy="1650552"/>
          </a:xfrm>
        </p:spPr>
        <p:txBody>
          <a:bodyPr>
            <a:noAutofit/>
          </a:bodyPr>
          <a:lstStyle/>
          <a:p>
            <a:pPr>
              <a:lnSpc>
                <a:spcPct val="107000"/>
              </a:lnSpc>
              <a:spcAft>
                <a:spcPts val="800"/>
              </a:spcAft>
            </a:pPr>
            <a:r>
              <a:rPr lang="en-GB" sz="15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L-Rating: Air leakage rates for smoke seal assess how much smoke will pass through the </a:t>
            </a: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system. </a:t>
            </a:r>
          </a:p>
          <a:p>
            <a:pPr>
              <a:lnSpc>
                <a:spcPct val="107000"/>
              </a:lnSpc>
              <a:spcAft>
                <a:spcPts val="800"/>
              </a:spcAft>
            </a:pP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It is d</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etermined post-fire via blower door test; required for smoke barriers (NFPA 105).</a:t>
            </a:r>
            <a:endPar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GB" sz="1800" dirty="0">
                <a:effectLst/>
              </a:rPr>
              <a:t>L-Rating measures air/smoke leakage</a:t>
            </a:r>
            <a:endParaRPr lang="en-GB" sz="1800" dirty="0"/>
          </a:p>
          <a:p>
            <a:pPr marL="285750" indent="-285750">
              <a:buFont typeface="Arial" panose="020B0604020202020204" pitchFamily="34" charset="0"/>
              <a:buChar char="•"/>
            </a:pPr>
            <a:r>
              <a:rPr lang="en-GB" sz="1800" u="sng" dirty="0">
                <a:effectLst/>
              </a:rPr>
              <a:t>Even F/T-rated systems leak if unsealed</a:t>
            </a:r>
            <a:r>
              <a:rPr lang="en-GB" sz="1800" dirty="0">
                <a:effectLst/>
              </a:rPr>
              <a:t>—L ensures tenable air for escape. </a:t>
            </a:r>
          </a:p>
          <a:p>
            <a:r>
              <a:rPr lang="en-GB" sz="1800" dirty="0">
                <a:effectLst/>
              </a:rPr>
              <a:t>Steps:</a:t>
            </a:r>
          </a:p>
          <a:p>
            <a:r>
              <a:rPr lang="en-GB" sz="1800" dirty="0">
                <a:effectLst/>
              </a:rPr>
              <a:t>(1) Fire test first</a:t>
            </a:r>
            <a:endParaRPr lang="en-GB" sz="1800" dirty="0"/>
          </a:p>
          <a:p>
            <a:r>
              <a:rPr lang="en-GB" sz="1800" dirty="0">
                <a:effectLst/>
              </a:rPr>
              <a:t>(2) Cool, seal chamber</a:t>
            </a:r>
            <a:endParaRPr lang="en-GB" sz="1800" dirty="0"/>
          </a:p>
          <a:p>
            <a:r>
              <a:rPr lang="en-GB" sz="1800" dirty="0">
                <a:effectLst/>
              </a:rPr>
              <a:t>(3) Apply pressure, measure flow. </a:t>
            </a:r>
          </a:p>
          <a:p>
            <a:pPr marL="285750" indent="-285750">
              <a:lnSpc>
                <a:spcPct val="107000"/>
              </a:lnSpc>
              <a:spcAft>
                <a:spcPts val="800"/>
              </a:spcAft>
              <a:buFont typeface="Arial" panose="020B0604020202020204" pitchFamily="34" charset="0"/>
              <a:buChar char="•"/>
            </a:pPr>
            <a:r>
              <a:rPr lang="en-GB" sz="1800" dirty="0">
                <a:effectLst/>
              </a:rPr>
              <a:t>UL 1479 Annex </a:t>
            </a:r>
          </a:p>
          <a:p>
            <a:pPr marL="285750" indent="-285750">
              <a:lnSpc>
                <a:spcPct val="107000"/>
              </a:lnSpc>
              <a:spcAft>
                <a:spcPts val="800"/>
              </a:spcAft>
              <a:buFont typeface="Arial" panose="020B0604020202020204" pitchFamily="34" charset="0"/>
              <a:buChar char="•"/>
            </a:pPr>
            <a:r>
              <a:rPr lang="en-GB" sz="1800" dirty="0">
                <a:effectLst/>
              </a:rPr>
              <a:t>E/ASTM E814 Annex A</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GB" sz="1500" dirty="0"/>
          </a:p>
        </p:txBody>
      </p:sp>
      <p:sp>
        <p:nvSpPr>
          <p:cNvPr id="5" name="TextBox 4">
            <a:extLst>
              <a:ext uri="{FF2B5EF4-FFF2-40B4-BE49-F238E27FC236}">
                <a16:creationId xmlns:a16="http://schemas.microsoft.com/office/drawing/2014/main" id="{F50C7DC3-AA0B-6270-D824-0E2D4AAFDB97}"/>
              </a:ext>
            </a:extLst>
          </p:cNvPr>
          <p:cNvSpPr txBox="1"/>
          <p:nvPr/>
        </p:nvSpPr>
        <p:spPr>
          <a:xfrm>
            <a:off x="937008" y="960521"/>
            <a:ext cx="5266568"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Clasificación L</a:t>
            </a:r>
            <a:r>
              <a:rPr lang="es-ES" dirty="0">
                <a:effectLst/>
              </a:rPr>
              <a:t>: Tasas de fuga de aire para sellos contra humo, evalúa cuánto humo pasa a través del sistema. Se determina tras la prueba de fuego mediante un test de puerta sopladora; requerido para barreras contra humo (NFPA 105).</a:t>
            </a:r>
          </a:p>
          <a:p>
            <a:pPr>
              <a:buFont typeface="Arial" panose="020B0604020202020204" pitchFamily="34" charset="0"/>
              <a:buChar char="•"/>
            </a:pPr>
            <a:r>
              <a:rPr lang="es-ES" dirty="0"/>
              <a:t>Mide la fuga de aire/humo.</a:t>
            </a:r>
          </a:p>
          <a:p>
            <a:pPr>
              <a:buFont typeface="Arial" panose="020B0604020202020204" pitchFamily="34" charset="0"/>
              <a:buChar char="•"/>
            </a:pPr>
            <a:r>
              <a:rPr lang="es-ES" u="sng" dirty="0"/>
              <a:t>Incluso sistemas con clasificaciones F/T tienen fugas si no están sellados</a:t>
            </a:r>
            <a:r>
              <a:rPr lang="es-ES" dirty="0"/>
              <a:t>; la L asegura aire respirable para el escape. </a:t>
            </a:r>
          </a:p>
          <a:p>
            <a:endParaRPr lang="es-ES" b="1" dirty="0"/>
          </a:p>
          <a:p>
            <a:r>
              <a:rPr lang="es-ES" b="1" dirty="0"/>
              <a:t>Pasos</a:t>
            </a:r>
            <a:r>
              <a:rPr lang="es-ES" dirty="0"/>
              <a:t>:</a:t>
            </a:r>
          </a:p>
          <a:p>
            <a:pPr>
              <a:buFont typeface="+mj-lt"/>
              <a:buAutoNum type="arabicPeriod"/>
            </a:pPr>
            <a:r>
              <a:rPr lang="es-ES" dirty="0"/>
              <a:t>Prueba de fuego primero.</a:t>
            </a:r>
          </a:p>
          <a:p>
            <a:pPr>
              <a:buFont typeface="+mj-lt"/>
              <a:buAutoNum type="arabicPeriod"/>
            </a:pPr>
            <a:r>
              <a:rPr lang="es-ES" dirty="0"/>
              <a:t>Enfriar, sellar la cámara.</a:t>
            </a:r>
          </a:p>
          <a:p>
            <a:pPr>
              <a:buFont typeface="+mj-lt"/>
              <a:buAutoNum type="arabicPeriod"/>
            </a:pPr>
            <a:r>
              <a:rPr lang="es-ES" dirty="0"/>
              <a:t>Aplicar presión, medir el flujo. </a:t>
            </a:r>
          </a:p>
          <a:p>
            <a:pPr>
              <a:buFont typeface="+mj-lt"/>
              <a:buAutoNum type="arabicPeriod"/>
            </a:pPr>
            <a:endParaRPr lang="es-ES" dirty="0"/>
          </a:p>
          <a:p>
            <a:endParaRPr lang="es-ES" dirty="0"/>
          </a:p>
          <a:p>
            <a:pPr marL="285750" indent="-285750">
              <a:buFont typeface="Arial" panose="020B0604020202020204" pitchFamily="34" charset="0"/>
              <a:buChar char="•"/>
            </a:pPr>
            <a:r>
              <a:rPr lang="es-ES" dirty="0"/>
              <a:t>Anexo UL 1479</a:t>
            </a:r>
          </a:p>
          <a:p>
            <a:pPr marL="285750" indent="-285750">
              <a:buFont typeface="Arial" panose="020B0604020202020204" pitchFamily="34" charset="0"/>
              <a:buChar char="•"/>
            </a:pPr>
            <a:r>
              <a:rPr lang="es-ES" dirty="0"/>
              <a:t>Anexo A de ASTM E814</a:t>
            </a:r>
          </a:p>
        </p:txBody>
      </p:sp>
      <p:pic>
        <p:nvPicPr>
          <p:cNvPr id="7" name="Picture 6">
            <a:extLst>
              <a:ext uri="{FF2B5EF4-FFF2-40B4-BE49-F238E27FC236}">
                <a16:creationId xmlns:a16="http://schemas.microsoft.com/office/drawing/2014/main" id="{C9AAD0F6-6557-1839-766B-F9F46D25C2EB}"/>
              </a:ext>
            </a:extLst>
          </p:cNvPr>
          <p:cNvPicPr>
            <a:picLocks noChangeAspect="1"/>
          </p:cNvPicPr>
          <p:nvPr/>
        </p:nvPicPr>
        <p:blipFill rotWithShape="1">
          <a:blip r:embed="rId3">
            <a:extLst>
              <a:ext uri="{28A0092B-C50C-407E-A947-70E740481C1C}">
                <a14:useLocalDpi xmlns:a14="http://schemas.microsoft.com/office/drawing/2010/main" val="0"/>
              </a:ext>
            </a:extLst>
          </a:blip>
          <a:srcRect l="2231" t="4383" r="3356"/>
          <a:stretch/>
        </p:blipFill>
        <p:spPr>
          <a:xfrm>
            <a:off x="134161" y="1061193"/>
            <a:ext cx="4749639" cy="4920328"/>
          </a:xfrm>
          <a:prstGeom prst="rect">
            <a:avLst/>
          </a:prstGeom>
        </p:spPr>
      </p:pic>
      <p:pic>
        <p:nvPicPr>
          <p:cNvPr id="9" name="Picture 8">
            <a:extLst>
              <a:ext uri="{FF2B5EF4-FFF2-40B4-BE49-F238E27FC236}">
                <a16:creationId xmlns:a16="http://schemas.microsoft.com/office/drawing/2014/main" id="{D5061371-8345-B604-040C-534DC1184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79" y="719479"/>
            <a:ext cx="7391321" cy="4918422"/>
          </a:xfrm>
          <a:prstGeom prst="rect">
            <a:avLst/>
          </a:prstGeom>
        </p:spPr>
      </p:pic>
    </p:spTree>
    <p:extLst>
      <p:ext uri="{BB962C8B-B14F-4D97-AF65-F5344CB8AC3E}">
        <p14:creationId xmlns:p14="http://schemas.microsoft.com/office/powerpoint/2010/main" val="27309517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ovement of Through-Penetration Firestop Systems - Hilti USA">
            <a:extLst>
              <a:ext uri="{FF2B5EF4-FFF2-40B4-BE49-F238E27FC236}">
                <a16:creationId xmlns:a16="http://schemas.microsoft.com/office/drawing/2014/main" id="{826C8E4B-DEB7-0190-CC98-02AD074FEB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0575" y="4078401"/>
            <a:ext cx="3859911" cy="27795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A090C3D-DC03-4A6C-B396-FEE30E4CF0AB}"/>
              </a:ext>
            </a:extLst>
          </p:cNvPr>
          <p:cNvSpPr>
            <a:spLocks noGrp="1"/>
          </p:cNvSpPr>
          <p:nvPr>
            <p:ph type="title"/>
          </p:nvPr>
        </p:nvSpPr>
        <p:spPr>
          <a:xfrm>
            <a:off x="1026099" y="145188"/>
            <a:ext cx="7886700" cy="1325563"/>
          </a:xfrm>
        </p:spPr>
        <p:txBody>
          <a:bodyPr/>
          <a:lstStyle/>
          <a:p>
            <a:r>
              <a:rPr lang="en-GB" b="1" dirty="0"/>
              <a:t>M-Rating</a:t>
            </a:r>
          </a:p>
        </p:txBody>
      </p:sp>
      <p:sp>
        <p:nvSpPr>
          <p:cNvPr id="3" name="Content Placeholder 2">
            <a:extLst>
              <a:ext uri="{FF2B5EF4-FFF2-40B4-BE49-F238E27FC236}">
                <a16:creationId xmlns:a16="http://schemas.microsoft.com/office/drawing/2014/main" id="{F36ACCB3-1113-40B2-A0BB-03EEBEADFA2F}"/>
              </a:ext>
            </a:extLst>
          </p:cNvPr>
          <p:cNvSpPr>
            <a:spLocks noGrp="1"/>
          </p:cNvSpPr>
          <p:nvPr>
            <p:ph idx="1"/>
          </p:nvPr>
        </p:nvSpPr>
        <p:spPr>
          <a:xfrm>
            <a:off x="6830106" y="170769"/>
            <a:ext cx="5270986" cy="4227383"/>
          </a:xfrm>
        </p:spPr>
        <p:txBody>
          <a:bodyPr>
            <a:noAutofit/>
          </a:bodyPr>
          <a:lstStyle/>
          <a:p>
            <a:pPr marL="0" indent="0">
              <a:lnSpc>
                <a:spcPct val="107000"/>
              </a:lnSpc>
              <a:spcAft>
                <a:spcPts val="800"/>
              </a:spcAft>
              <a:buNone/>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Movement: Maximum displacement (mm) in axial/lateral directions while maintaining integrity.</a:t>
            </a:r>
          </a:p>
          <a:p>
            <a:pPr marL="285750" indent="-285750">
              <a:lnSpc>
                <a:spcPct val="107000"/>
              </a:lnSpc>
              <a:spcAft>
                <a:spcPts val="800"/>
              </a:spcAft>
              <a:buFont typeface="Arial" panose="020B0604020202020204" pitchFamily="34" charset="0"/>
              <a:buChar char="•"/>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Tested under cyclic movement; chosen for seismic/dynamic joints (e.g., IBC Table 715.3).</a:t>
            </a:r>
          </a:p>
          <a:p>
            <a:pPr marL="285750" indent="-285750">
              <a:lnSpc>
                <a:spcPct val="107000"/>
              </a:lnSpc>
              <a:spcAft>
                <a:spcPts val="800"/>
              </a:spcAft>
              <a:buFont typeface="Arial" panose="020B0604020202020204" pitchFamily="34" charset="0"/>
              <a:buChar char="•"/>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Selection depends on hazard (e.g., occupancy, penetration type) and codes; e.g., high-rises mandate 2-3 hr F/T.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marL="285750" indent="-285750" fontAlgn="base">
              <a:lnSpc>
                <a:spcPct val="107000"/>
              </a:lnSpc>
              <a:spcAft>
                <a:spcPts val="800"/>
              </a:spcAft>
              <a:buFont typeface="Arial" panose="020B0604020202020204" pitchFamily="34" charset="0"/>
              <a:buChar char="•"/>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t>
            </a:r>
            <a:r>
              <a:rPr lang="en-GB" sz="1800" dirty="0">
                <a:effectLst/>
              </a:rPr>
              <a:t>M-Rating assesses firestop resilience to building movement (thermal expansion, seismic), preventing cracks that breach seals. </a:t>
            </a:r>
          </a:p>
          <a:p>
            <a:r>
              <a:rPr lang="en-GB" sz="1600" dirty="0">
                <a:effectLst/>
              </a:rPr>
              <a:t>M=25% means handles 25% annular space shift</a:t>
            </a:r>
            <a:r>
              <a:rPr lang="en-GB" sz="1600" dirty="0"/>
              <a:t>. </a:t>
            </a:r>
          </a:p>
          <a:p>
            <a:endParaRPr lang="en-GB" sz="1500" dirty="0"/>
          </a:p>
        </p:txBody>
      </p:sp>
      <p:sp>
        <p:nvSpPr>
          <p:cNvPr id="5" name="TextBox 4">
            <a:extLst>
              <a:ext uri="{FF2B5EF4-FFF2-40B4-BE49-F238E27FC236}">
                <a16:creationId xmlns:a16="http://schemas.microsoft.com/office/drawing/2014/main" id="{B4D5CEDD-C2E0-828F-F5BE-00A81EB40769}"/>
              </a:ext>
            </a:extLst>
          </p:cNvPr>
          <p:cNvSpPr txBox="1"/>
          <p:nvPr/>
        </p:nvSpPr>
        <p:spPr>
          <a:xfrm>
            <a:off x="930484" y="803517"/>
            <a:ext cx="5573251" cy="4247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Clasificación M</a:t>
            </a:r>
            <a:r>
              <a:rPr lang="es-ES" dirty="0">
                <a:effectLst/>
              </a:rPr>
              <a:t>: Movimiento: Desplazamiento máximo (mm) en direcciones axial/lateral mientras se mantiene la integridad. </a:t>
            </a:r>
          </a:p>
          <a:p>
            <a:pPr marL="285750" indent="-285750">
              <a:buFont typeface="Arial" panose="020B0604020202020204" pitchFamily="34" charset="0"/>
              <a:buChar char="•"/>
            </a:pPr>
            <a:r>
              <a:rPr lang="es-ES" dirty="0">
                <a:effectLst/>
              </a:rPr>
              <a:t>Probado bajo movimiento cíclico; elegido para juntas sísmicas/dinámicas (por ejemplo, Tabla 715.3 del IBC). </a:t>
            </a:r>
          </a:p>
          <a:p>
            <a:pPr marL="285750" indent="-285750">
              <a:buFont typeface="Arial" panose="020B0604020202020204" pitchFamily="34" charset="0"/>
              <a:buChar char="•"/>
            </a:pPr>
            <a:r>
              <a:rPr lang="es-ES" dirty="0">
                <a:effectLst/>
              </a:rPr>
              <a:t>La selección depende del peligro (por ejemplo, ocupación, tipo de penetración) y códigos; por ejemplo, edificios altos exigen F/T de 2-3 horas.</a:t>
            </a:r>
          </a:p>
          <a:p>
            <a:pPr>
              <a:buFont typeface="Arial" panose="020B0604020202020204" pitchFamily="34" charset="0"/>
              <a:buChar char="•"/>
            </a:pPr>
            <a:r>
              <a:rPr lang="es-ES" dirty="0"/>
              <a:t>Evalúa la resiliencia del sello contra fuego al movimiento del edificio (expansión térmica, sísmica), evitando grietas que comprometan los sellos. </a:t>
            </a:r>
          </a:p>
          <a:p>
            <a:endParaRPr lang="es-ES" b="1" dirty="0"/>
          </a:p>
          <a:p>
            <a:r>
              <a:rPr lang="es-ES" dirty="0"/>
              <a:t>M=25% significa que soporta un cambio del 25% en el espacio anular.</a:t>
            </a:r>
          </a:p>
        </p:txBody>
      </p:sp>
    </p:spTree>
    <p:extLst>
      <p:ext uri="{BB962C8B-B14F-4D97-AF65-F5344CB8AC3E}">
        <p14:creationId xmlns:p14="http://schemas.microsoft.com/office/powerpoint/2010/main" val="8822584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3F6B-4887-EBAE-EEE4-56731DB07A91}"/>
              </a:ext>
            </a:extLst>
          </p:cNvPr>
          <p:cNvSpPr>
            <a:spLocks noGrp="1"/>
          </p:cNvSpPr>
          <p:nvPr>
            <p:ph type="title"/>
          </p:nvPr>
        </p:nvSpPr>
        <p:spPr>
          <a:xfrm>
            <a:off x="972642" y="274637"/>
            <a:ext cx="10609758" cy="1325563"/>
          </a:xfrm>
        </p:spPr>
        <p:txBody>
          <a:bodyPr/>
          <a:lstStyle/>
          <a:p>
            <a:r>
              <a:rPr lang="es-ES" b="1" dirty="0">
                <a:effectLst/>
              </a:rPr>
              <a:t>Elección de una solución</a:t>
            </a:r>
            <a:br>
              <a:rPr lang="en-GB" dirty="0"/>
            </a:br>
            <a:r>
              <a:rPr lang="en-GB" dirty="0"/>
              <a:t>Choosing a solution…</a:t>
            </a:r>
          </a:p>
        </p:txBody>
      </p:sp>
      <p:sp>
        <p:nvSpPr>
          <p:cNvPr id="3" name="Content Placeholder 2">
            <a:extLst>
              <a:ext uri="{FF2B5EF4-FFF2-40B4-BE49-F238E27FC236}">
                <a16:creationId xmlns:a16="http://schemas.microsoft.com/office/drawing/2014/main" id="{0162D4D7-4582-11B3-E8DF-A20243E9B98C}"/>
              </a:ext>
            </a:extLst>
          </p:cNvPr>
          <p:cNvSpPr>
            <a:spLocks noGrp="1"/>
          </p:cNvSpPr>
          <p:nvPr>
            <p:ph idx="1"/>
          </p:nvPr>
        </p:nvSpPr>
        <p:spPr>
          <a:xfrm>
            <a:off x="1272306" y="3797381"/>
            <a:ext cx="10232923" cy="2921233"/>
          </a:xfrm>
        </p:spPr>
        <p:txBody>
          <a:bodyPr>
            <a:normAutofit fontScale="92500" lnSpcReduction="20000"/>
          </a:bodyPr>
          <a:lstStyle/>
          <a:p>
            <a:r>
              <a:rPr lang="en-GB" dirty="0"/>
              <a:t>The way you pick a solution is dependant on your countries building code and processes.  </a:t>
            </a:r>
          </a:p>
          <a:p>
            <a:endParaRPr lang="en-GB" dirty="0"/>
          </a:p>
          <a:p>
            <a:pPr algn="ctr"/>
            <a:r>
              <a:rPr lang="en-GB" dirty="0"/>
              <a:t>Performance based design </a:t>
            </a:r>
          </a:p>
          <a:p>
            <a:pPr algn="ctr"/>
            <a:r>
              <a:rPr lang="en-GB" dirty="0"/>
              <a:t>Prescriptive based design </a:t>
            </a:r>
          </a:p>
          <a:p>
            <a:pPr algn="ctr"/>
            <a:r>
              <a:rPr lang="en-GB" dirty="0"/>
              <a:t>Hybrid approaches </a:t>
            </a:r>
          </a:p>
          <a:p>
            <a:endParaRPr lang="en-GB" dirty="0"/>
          </a:p>
          <a:p>
            <a:pPr marL="0" indent="0">
              <a:buNone/>
            </a:pPr>
            <a:endParaRPr lang="en-GB" dirty="0"/>
          </a:p>
        </p:txBody>
      </p:sp>
      <p:sp>
        <p:nvSpPr>
          <p:cNvPr id="5" name="TextBox 4">
            <a:extLst>
              <a:ext uri="{FF2B5EF4-FFF2-40B4-BE49-F238E27FC236}">
                <a16:creationId xmlns:a16="http://schemas.microsoft.com/office/drawing/2014/main" id="{C4D948C2-FF34-B2B5-2F16-41010301AA33}"/>
              </a:ext>
            </a:extLst>
          </p:cNvPr>
          <p:cNvSpPr txBox="1"/>
          <p:nvPr/>
        </p:nvSpPr>
        <p:spPr>
          <a:xfrm>
            <a:off x="1122372" y="1456887"/>
            <a:ext cx="10096986"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400" dirty="0">
                <a:effectLst/>
              </a:rPr>
              <a:t>La selección depende del código de construcción del país, estándares aceptados y procesos.</a:t>
            </a:r>
          </a:p>
          <a:p>
            <a:pPr>
              <a:buFont typeface="Arial" panose="020B0604020202020204" pitchFamily="34" charset="0"/>
              <a:buChar char="•"/>
            </a:pPr>
            <a:r>
              <a:rPr lang="es-ES" sz="2400" dirty="0"/>
              <a:t>Diseño basado en desempeño</a:t>
            </a:r>
          </a:p>
          <a:p>
            <a:pPr>
              <a:buFont typeface="Arial" panose="020B0604020202020204" pitchFamily="34" charset="0"/>
              <a:buChar char="•"/>
            </a:pPr>
            <a:r>
              <a:rPr lang="es-ES" sz="2400" dirty="0"/>
              <a:t>Diseño basado en prescripciones</a:t>
            </a:r>
          </a:p>
          <a:p>
            <a:pPr>
              <a:buFont typeface="Arial" panose="020B0604020202020204" pitchFamily="34" charset="0"/>
              <a:buChar char="•"/>
            </a:pPr>
            <a:r>
              <a:rPr lang="es-ES" sz="2400" dirty="0"/>
              <a:t>Enfoques híbridos</a:t>
            </a:r>
          </a:p>
        </p:txBody>
      </p:sp>
    </p:spTree>
    <p:extLst>
      <p:ext uri="{BB962C8B-B14F-4D97-AF65-F5344CB8AC3E}">
        <p14:creationId xmlns:p14="http://schemas.microsoft.com/office/powerpoint/2010/main" val="18874106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139" y="1393754"/>
            <a:ext cx="5057775" cy="4766690"/>
          </a:xfrm>
          <a:prstGeom prst="rect">
            <a:avLst/>
          </a:prstGeom>
        </p:spPr>
        <p:txBody>
          <a:bodyPr vert="horz" wrap="square" lIns="0" tIns="102870" rIns="0" bIns="0" rtlCol="0">
            <a:spAutoFit/>
          </a:bodyPr>
          <a:lstStyle/>
          <a:p>
            <a:pPr marL="235585" indent="-222885">
              <a:lnSpc>
                <a:spcPct val="100000"/>
              </a:lnSpc>
              <a:spcBef>
                <a:spcPts val="810"/>
              </a:spcBef>
              <a:buFont typeface="Arial MT"/>
              <a:buChar char="•"/>
              <a:tabLst>
                <a:tab pos="235585" algn="l"/>
              </a:tabLst>
            </a:pPr>
            <a:r>
              <a:rPr sz="3200" dirty="0">
                <a:latin typeface="Arial MT"/>
                <a:cs typeface="Arial MT"/>
              </a:rPr>
              <a:t>USA,</a:t>
            </a:r>
            <a:r>
              <a:rPr sz="3200" spc="-60" dirty="0">
                <a:latin typeface="Arial MT"/>
                <a:cs typeface="Arial MT"/>
              </a:rPr>
              <a:t> </a:t>
            </a:r>
            <a:r>
              <a:rPr lang="en-GB" sz="3200" b="0" i="0" dirty="0" err="1">
                <a:solidFill>
                  <a:srgbClr val="1F1F1F"/>
                </a:solidFill>
                <a:effectLst/>
                <a:latin typeface="Roboto" panose="02000000000000000000" pitchFamily="2" charset="0"/>
              </a:rPr>
              <a:t>algunos</a:t>
            </a:r>
            <a:r>
              <a:rPr sz="3200" spc="-50" dirty="0">
                <a:latin typeface="Arial MT"/>
                <a:cs typeface="Arial MT"/>
              </a:rPr>
              <a:t> </a:t>
            </a:r>
            <a:r>
              <a:rPr sz="3200" dirty="0">
                <a:latin typeface="Arial MT"/>
                <a:cs typeface="Arial MT"/>
              </a:rPr>
              <a:t>North</a:t>
            </a:r>
            <a:r>
              <a:rPr sz="3200" spc="-220" dirty="0">
                <a:latin typeface="Arial MT"/>
                <a:cs typeface="Arial MT"/>
              </a:rPr>
              <a:t> </a:t>
            </a:r>
            <a:r>
              <a:rPr sz="3200" spc="-10" dirty="0">
                <a:latin typeface="Arial MT"/>
                <a:cs typeface="Arial MT"/>
              </a:rPr>
              <a:t>America</a:t>
            </a:r>
            <a:endParaRPr sz="3200" dirty="0">
              <a:latin typeface="Arial MT"/>
              <a:cs typeface="Arial MT"/>
            </a:endParaRPr>
          </a:p>
          <a:p>
            <a:pPr marL="532130" lvl="1" indent="-163195">
              <a:lnSpc>
                <a:spcPct val="100000"/>
              </a:lnSpc>
              <a:spcBef>
                <a:spcPts val="620"/>
              </a:spcBef>
              <a:buChar char="•"/>
              <a:tabLst>
                <a:tab pos="532130" algn="l"/>
              </a:tabLst>
            </a:pPr>
            <a:r>
              <a:rPr sz="2800" dirty="0">
                <a:latin typeface="Arial MT"/>
                <a:cs typeface="Arial MT"/>
              </a:rPr>
              <a:t>ASTM</a:t>
            </a:r>
            <a:r>
              <a:rPr sz="2800" spc="-100" dirty="0">
                <a:latin typeface="Arial MT"/>
                <a:cs typeface="Arial MT"/>
              </a:rPr>
              <a:t> </a:t>
            </a:r>
            <a:r>
              <a:rPr sz="2800" spc="-20" dirty="0">
                <a:latin typeface="Arial MT"/>
                <a:cs typeface="Arial MT"/>
              </a:rPr>
              <a:t>E119</a:t>
            </a:r>
            <a:endParaRPr sz="2800" dirty="0">
              <a:latin typeface="Arial MT"/>
              <a:cs typeface="Arial MT"/>
            </a:endParaRPr>
          </a:p>
          <a:p>
            <a:pPr marL="532130" lvl="1" indent="-163195">
              <a:lnSpc>
                <a:spcPct val="100000"/>
              </a:lnSpc>
              <a:spcBef>
                <a:spcPts val="600"/>
              </a:spcBef>
              <a:buChar char="•"/>
              <a:tabLst>
                <a:tab pos="532130" algn="l"/>
              </a:tabLst>
            </a:pPr>
            <a:r>
              <a:rPr sz="2800" dirty="0">
                <a:latin typeface="Arial MT"/>
                <a:cs typeface="Arial MT"/>
              </a:rPr>
              <a:t>UL</a:t>
            </a:r>
            <a:r>
              <a:rPr sz="2800" spc="-135" dirty="0">
                <a:latin typeface="Arial MT"/>
                <a:cs typeface="Arial MT"/>
              </a:rPr>
              <a:t> </a:t>
            </a:r>
            <a:r>
              <a:rPr sz="2800" spc="-25" dirty="0">
                <a:latin typeface="Arial MT"/>
                <a:cs typeface="Arial MT"/>
              </a:rPr>
              <a:t>263</a:t>
            </a:r>
            <a:endParaRPr sz="2800" dirty="0">
              <a:latin typeface="Arial MT"/>
              <a:cs typeface="Arial MT"/>
            </a:endParaRPr>
          </a:p>
          <a:p>
            <a:pPr marL="235585" indent="-222885">
              <a:lnSpc>
                <a:spcPct val="100000"/>
              </a:lnSpc>
              <a:spcBef>
                <a:spcPts val="580"/>
              </a:spcBef>
              <a:buChar char="•"/>
              <a:tabLst>
                <a:tab pos="235585" algn="l"/>
              </a:tabLst>
            </a:pPr>
            <a:r>
              <a:rPr sz="3200" spc="-10" dirty="0">
                <a:latin typeface="Arial MT"/>
                <a:cs typeface="Arial MT"/>
              </a:rPr>
              <a:t>Canada</a:t>
            </a:r>
            <a:endParaRPr sz="3200" dirty="0">
              <a:latin typeface="Arial MT"/>
              <a:cs typeface="Arial MT"/>
            </a:endParaRPr>
          </a:p>
          <a:p>
            <a:pPr marL="532130" lvl="1" indent="-163195">
              <a:lnSpc>
                <a:spcPct val="100000"/>
              </a:lnSpc>
              <a:spcBef>
                <a:spcPts val="620"/>
              </a:spcBef>
              <a:buChar char="•"/>
              <a:tabLst>
                <a:tab pos="532130" algn="l"/>
              </a:tabLst>
            </a:pPr>
            <a:r>
              <a:rPr sz="2800" spc="-25" dirty="0">
                <a:latin typeface="Arial MT"/>
                <a:cs typeface="Arial MT"/>
              </a:rPr>
              <a:t>ULC-</a:t>
            </a:r>
            <a:r>
              <a:rPr sz="2800" spc="-20" dirty="0">
                <a:latin typeface="Arial MT"/>
                <a:cs typeface="Arial MT"/>
              </a:rPr>
              <a:t>S101</a:t>
            </a:r>
            <a:endParaRPr sz="2800" dirty="0">
              <a:latin typeface="Arial MT"/>
              <a:cs typeface="Arial MT"/>
            </a:endParaRPr>
          </a:p>
          <a:p>
            <a:pPr marL="235585" indent="-222885">
              <a:lnSpc>
                <a:spcPct val="100000"/>
              </a:lnSpc>
              <a:spcBef>
                <a:spcPts val="580"/>
              </a:spcBef>
              <a:buChar char="•"/>
              <a:tabLst>
                <a:tab pos="235585" algn="l"/>
              </a:tabLst>
            </a:pPr>
            <a:r>
              <a:rPr sz="3200" dirty="0">
                <a:latin typeface="Arial MT"/>
                <a:cs typeface="Arial MT"/>
              </a:rPr>
              <a:t>Euro/</a:t>
            </a:r>
            <a:r>
              <a:rPr lang="en-GB" sz="3200" b="0" i="0" dirty="0" err="1">
                <a:solidFill>
                  <a:srgbClr val="1F1F1F"/>
                </a:solidFill>
                <a:effectLst/>
                <a:latin typeface="Roboto" panose="02000000000000000000" pitchFamily="2" charset="0"/>
              </a:rPr>
              <a:t>algunos</a:t>
            </a:r>
            <a:r>
              <a:rPr sz="3200" spc="-120" dirty="0">
                <a:latin typeface="Arial MT"/>
                <a:cs typeface="Arial MT"/>
              </a:rPr>
              <a:t> </a:t>
            </a:r>
            <a:r>
              <a:rPr sz="3200" spc="-10" dirty="0">
                <a:latin typeface="Arial MT"/>
                <a:cs typeface="Arial MT"/>
              </a:rPr>
              <a:t>LATAM</a:t>
            </a:r>
            <a:endParaRPr sz="3200" dirty="0">
              <a:latin typeface="Arial MT"/>
              <a:cs typeface="Arial MT"/>
            </a:endParaRPr>
          </a:p>
          <a:p>
            <a:pPr marL="532130" lvl="1" indent="-163195">
              <a:lnSpc>
                <a:spcPct val="100000"/>
              </a:lnSpc>
              <a:spcBef>
                <a:spcPts val="620"/>
              </a:spcBef>
              <a:buChar char="•"/>
              <a:tabLst>
                <a:tab pos="532130" algn="l"/>
              </a:tabLst>
            </a:pPr>
            <a:r>
              <a:rPr sz="2800" dirty="0">
                <a:latin typeface="Arial MT"/>
                <a:cs typeface="Arial MT"/>
              </a:rPr>
              <a:t>ISO</a:t>
            </a:r>
            <a:r>
              <a:rPr sz="2800" spc="-10" dirty="0">
                <a:latin typeface="Arial MT"/>
                <a:cs typeface="Arial MT"/>
              </a:rPr>
              <a:t> </a:t>
            </a:r>
            <a:r>
              <a:rPr sz="2800" spc="-25" dirty="0">
                <a:latin typeface="Arial MT"/>
                <a:cs typeface="Arial MT"/>
              </a:rPr>
              <a:t>834</a:t>
            </a:r>
            <a:endParaRPr sz="2800" dirty="0">
              <a:latin typeface="Arial MT"/>
              <a:cs typeface="Arial MT"/>
            </a:endParaRPr>
          </a:p>
          <a:p>
            <a:pPr marL="532130" lvl="1" indent="-163195">
              <a:lnSpc>
                <a:spcPct val="100000"/>
              </a:lnSpc>
              <a:spcBef>
                <a:spcPts val="600"/>
              </a:spcBef>
              <a:buChar char="•"/>
              <a:tabLst>
                <a:tab pos="532130" algn="l"/>
              </a:tabLst>
            </a:pPr>
            <a:r>
              <a:rPr sz="2800" dirty="0">
                <a:latin typeface="Arial MT"/>
                <a:cs typeface="Arial MT"/>
              </a:rPr>
              <a:t>BS</a:t>
            </a:r>
            <a:r>
              <a:rPr lang="en-GB" sz="2800" dirty="0">
                <a:latin typeface="Arial MT"/>
                <a:cs typeface="Arial MT"/>
              </a:rPr>
              <a:t> </a:t>
            </a:r>
            <a:r>
              <a:rPr sz="2800" dirty="0">
                <a:latin typeface="Arial MT"/>
                <a:cs typeface="Arial MT"/>
              </a:rPr>
              <a:t>476/EN</a:t>
            </a:r>
            <a:r>
              <a:rPr sz="2800" spc="-65" dirty="0">
                <a:latin typeface="Arial MT"/>
                <a:cs typeface="Arial MT"/>
              </a:rPr>
              <a:t> </a:t>
            </a:r>
            <a:r>
              <a:rPr sz="2800" spc="-20" dirty="0">
                <a:latin typeface="Arial MT"/>
                <a:cs typeface="Arial MT"/>
              </a:rPr>
              <a:t>1363</a:t>
            </a:r>
            <a:endParaRPr sz="2800" dirty="0">
              <a:latin typeface="Arial MT"/>
              <a:cs typeface="Arial MT"/>
            </a:endParaRPr>
          </a:p>
        </p:txBody>
      </p:sp>
      <p:sp>
        <p:nvSpPr>
          <p:cNvPr id="3" name="object 3"/>
          <p:cNvSpPr txBox="1">
            <a:spLocks noGrp="1"/>
          </p:cNvSpPr>
          <p:nvPr>
            <p:ph type="title"/>
          </p:nvPr>
        </p:nvSpPr>
        <p:spPr>
          <a:xfrm>
            <a:off x="564514" y="-244394"/>
            <a:ext cx="10972800" cy="1531481"/>
          </a:xfrm>
          <a:prstGeom prst="rect">
            <a:avLst/>
          </a:prstGeom>
        </p:spPr>
        <p:txBody>
          <a:bodyPr vert="horz" wrap="square" lIns="0" tIns="419390" rIns="0" bIns="0" rtlCol="0">
            <a:spAutoFit/>
          </a:bodyPr>
          <a:lstStyle/>
          <a:p>
            <a:pPr marL="520700">
              <a:lnSpc>
                <a:spcPct val="100000"/>
              </a:lnSpc>
              <a:spcBef>
                <a:spcPts val="100"/>
              </a:spcBef>
            </a:pPr>
            <a:r>
              <a:rPr sz="3600" dirty="0"/>
              <a:t>Standard</a:t>
            </a:r>
            <a:r>
              <a:rPr sz="3600" spc="-95" dirty="0"/>
              <a:t> </a:t>
            </a:r>
            <a:r>
              <a:rPr sz="3600" spc="-20" dirty="0"/>
              <a:t>Tests</a:t>
            </a:r>
            <a:r>
              <a:rPr sz="3600" spc="-85" dirty="0"/>
              <a:t> </a:t>
            </a:r>
            <a:r>
              <a:rPr sz="3600" dirty="0"/>
              <a:t>Establish</a:t>
            </a:r>
            <a:r>
              <a:rPr sz="3600" spc="-95" dirty="0"/>
              <a:t> </a:t>
            </a:r>
            <a:r>
              <a:rPr sz="3600" spc="-10" dirty="0">
                <a:solidFill>
                  <a:srgbClr val="C02032"/>
                </a:solidFill>
              </a:rPr>
              <a:t>Fire-Resistance</a:t>
            </a:r>
            <a:br>
              <a:rPr lang="en-GB" sz="3600" spc="-10" dirty="0">
                <a:solidFill>
                  <a:srgbClr val="C02032"/>
                </a:solidFill>
              </a:rPr>
            </a:br>
            <a:r>
              <a:rPr lang="es-ES" sz="3600" spc="-10" dirty="0">
                <a:solidFill>
                  <a:srgbClr val="C02032"/>
                </a:solidFill>
              </a:rPr>
              <a:t>Pruebas Estándar Establecen la Resistencia al Fuego</a:t>
            </a:r>
            <a:endParaRPr sz="3600" dirty="0"/>
          </a:p>
        </p:txBody>
      </p:sp>
      <p:grpSp>
        <p:nvGrpSpPr>
          <p:cNvPr id="4" name="object 4"/>
          <p:cNvGrpSpPr/>
          <p:nvPr/>
        </p:nvGrpSpPr>
        <p:grpSpPr>
          <a:xfrm>
            <a:off x="6635654" y="1557504"/>
            <a:ext cx="4558665" cy="4504690"/>
            <a:chOff x="5869952" y="1531988"/>
            <a:chExt cx="4558665" cy="4504690"/>
          </a:xfrm>
        </p:grpSpPr>
        <p:pic>
          <p:nvPicPr>
            <p:cNvPr id="5" name="object 5"/>
            <p:cNvPicPr/>
            <p:nvPr/>
          </p:nvPicPr>
          <p:blipFill>
            <a:blip r:embed="rId2" cstate="print"/>
            <a:stretch>
              <a:fillRect/>
            </a:stretch>
          </p:blipFill>
          <p:spPr>
            <a:xfrm>
              <a:off x="6281932" y="3448869"/>
              <a:ext cx="2034828" cy="2400924"/>
            </a:xfrm>
            <a:prstGeom prst="rect">
              <a:avLst/>
            </a:prstGeom>
          </p:spPr>
        </p:pic>
        <p:pic>
          <p:nvPicPr>
            <p:cNvPr id="6" name="object 6"/>
            <p:cNvPicPr/>
            <p:nvPr/>
          </p:nvPicPr>
          <p:blipFill>
            <a:blip r:embed="rId3" cstate="print"/>
            <a:stretch>
              <a:fillRect/>
            </a:stretch>
          </p:blipFill>
          <p:spPr>
            <a:xfrm>
              <a:off x="5869952" y="3333983"/>
              <a:ext cx="2107564" cy="2506225"/>
            </a:xfrm>
            <a:prstGeom prst="rect">
              <a:avLst/>
            </a:prstGeom>
          </p:spPr>
        </p:pic>
        <p:pic>
          <p:nvPicPr>
            <p:cNvPr id="7" name="object 7"/>
            <p:cNvPicPr/>
            <p:nvPr/>
          </p:nvPicPr>
          <p:blipFill>
            <a:blip r:embed="rId4" cstate="print"/>
            <a:stretch>
              <a:fillRect/>
            </a:stretch>
          </p:blipFill>
          <p:spPr>
            <a:xfrm>
              <a:off x="8243684" y="3610546"/>
              <a:ext cx="2171813" cy="2413116"/>
            </a:xfrm>
            <a:prstGeom prst="rect">
              <a:avLst/>
            </a:prstGeom>
          </p:spPr>
        </p:pic>
        <p:sp>
          <p:nvSpPr>
            <p:cNvPr id="8" name="object 8"/>
            <p:cNvSpPr/>
            <p:nvPr/>
          </p:nvSpPr>
          <p:spPr>
            <a:xfrm>
              <a:off x="8237334" y="3604183"/>
              <a:ext cx="2185035" cy="2426335"/>
            </a:xfrm>
            <a:custGeom>
              <a:avLst/>
              <a:gdLst/>
              <a:ahLst/>
              <a:cxnLst/>
              <a:rect l="l" t="t" r="r" b="b"/>
              <a:pathLst>
                <a:path w="2185034" h="2426335">
                  <a:moveTo>
                    <a:pt x="0" y="0"/>
                  </a:moveTo>
                  <a:lnTo>
                    <a:pt x="2184514" y="0"/>
                  </a:lnTo>
                  <a:lnTo>
                    <a:pt x="2184514" y="2425827"/>
                  </a:lnTo>
                  <a:lnTo>
                    <a:pt x="0" y="2425827"/>
                  </a:lnTo>
                  <a:lnTo>
                    <a:pt x="0" y="0"/>
                  </a:lnTo>
                  <a:close/>
                </a:path>
              </a:pathLst>
            </a:custGeom>
            <a:ln w="12699">
              <a:solidFill>
                <a:srgbClr val="000000"/>
              </a:solidFill>
            </a:ln>
          </p:spPr>
          <p:txBody>
            <a:bodyPr wrap="square" lIns="0" tIns="0" rIns="0" bIns="0" rtlCol="0"/>
            <a:lstStyle/>
            <a:p>
              <a:endParaRPr/>
            </a:p>
          </p:txBody>
        </p:sp>
        <p:pic>
          <p:nvPicPr>
            <p:cNvPr id="9" name="object 9"/>
            <p:cNvPicPr/>
            <p:nvPr/>
          </p:nvPicPr>
          <p:blipFill>
            <a:blip r:embed="rId5" cstate="print"/>
            <a:stretch>
              <a:fillRect/>
            </a:stretch>
          </p:blipFill>
          <p:spPr>
            <a:xfrm>
              <a:off x="7312951" y="1531988"/>
              <a:ext cx="1752600" cy="1965528"/>
            </a:xfrm>
            <a:prstGeom prst="rect">
              <a:avLst/>
            </a:prstGeom>
          </p:spPr>
        </p:pic>
      </p:grpSp>
      <p:sp>
        <p:nvSpPr>
          <p:cNvPr id="10" name="object 10"/>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90</a:t>
            </a:fld>
            <a:endParaRPr spc="-25" dirty="0"/>
          </a:p>
        </p:txBody>
      </p:sp>
      <p:sp>
        <p:nvSpPr>
          <p:cNvPr id="11" name="object 11"/>
          <p:cNvSpPr txBox="1"/>
          <p:nvPr/>
        </p:nvSpPr>
        <p:spPr>
          <a:xfrm>
            <a:off x="8753962" y="6332611"/>
            <a:ext cx="725170" cy="196215"/>
          </a:xfrm>
          <a:prstGeom prst="rect">
            <a:avLst/>
          </a:prstGeom>
        </p:spPr>
        <p:txBody>
          <a:bodyPr vert="horz" wrap="square" lIns="0" tIns="0" rIns="0" bIns="0" rtlCol="0">
            <a:spAutoFit/>
          </a:bodyPr>
          <a:lstStyle/>
          <a:p>
            <a:pPr marL="12700">
              <a:lnSpc>
                <a:spcPts val="1425"/>
              </a:lnSpc>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3530" y="1462685"/>
            <a:ext cx="8381999" cy="5395315"/>
          </a:xfrm>
          <a:prstGeom prst="rect">
            <a:avLst/>
          </a:prstGeom>
        </p:spPr>
      </p:pic>
      <p:sp>
        <p:nvSpPr>
          <p:cNvPr id="3" name="object 3"/>
          <p:cNvSpPr txBox="1">
            <a:spLocks noGrp="1"/>
          </p:cNvSpPr>
          <p:nvPr>
            <p:ph type="title"/>
          </p:nvPr>
        </p:nvSpPr>
        <p:spPr>
          <a:prstGeom prst="rect">
            <a:avLst/>
          </a:prstGeom>
        </p:spPr>
        <p:txBody>
          <a:bodyPr vert="horz" wrap="square" lIns="0" tIns="145070" rIns="0" bIns="0" rtlCol="0">
            <a:spAutoFit/>
          </a:bodyPr>
          <a:lstStyle/>
          <a:p>
            <a:pPr marL="520700">
              <a:lnSpc>
                <a:spcPct val="100000"/>
              </a:lnSpc>
              <a:spcBef>
                <a:spcPts val="100"/>
              </a:spcBef>
            </a:pPr>
            <a:r>
              <a:rPr sz="3600" dirty="0"/>
              <a:t>Time</a:t>
            </a:r>
            <a:r>
              <a:rPr sz="3600" spc="-160" dirty="0"/>
              <a:t> </a:t>
            </a:r>
            <a:r>
              <a:rPr sz="3600" spc="-10" dirty="0"/>
              <a:t>Temperature</a:t>
            </a:r>
            <a:r>
              <a:rPr sz="3600" spc="-170" dirty="0"/>
              <a:t> </a:t>
            </a:r>
            <a:r>
              <a:rPr sz="3600" spc="-10" dirty="0"/>
              <a:t>Curve</a:t>
            </a:r>
            <a:endParaRPr sz="3600" dirty="0"/>
          </a:p>
          <a:p>
            <a:pPr marL="520700">
              <a:lnSpc>
                <a:spcPct val="100000"/>
              </a:lnSpc>
            </a:pPr>
            <a:r>
              <a:rPr sz="3600" dirty="0"/>
              <a:t>Structural,</a:t>
            </a:r>
            <a:r>
              <a:rPr sz="3600" spc="-105" dirty="0"/>
              <a:t> </a:t>
            </a:r>
            <a:r>
              <a:rPr sz="3600" dirty="0"/>
              <a:t>Compartmentation,</a:t>
            </a:r>
            <a:r>
              <a:rPr sz="3600" spc="-95" dirty="0"/>
              <a:t> </a:t>
            </a:r>
            <a:r>
              <a:rPr sz="3600" spc="-10" dirty="0"/>
              <a:t>Breach</a:t>
            </a:r>
            <a:endParaRPr sz="3600" dirty="0"/>
          </a:p>
        </p:txBody>
      </p:sp>
      <p:sp>
        <p:nvSpPr>
          <p:cNvPr id="4" name="object 4"/>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91</a:t>
            </a:fld>
            <a:endParaRPr spc="-25" dirty="0"/>
          </a:p>
        </p:txBody>
      </p:sp>
      <p:sp>
        <p:nvSpPr>
          <p:cNvPr id="6" name="TextBox 5">
            <a:extLst>
              <a:ext uri="{FF2B5EF4-FFF2-40B4-BE49-F238E27FC236}">
                <a16:creationId xmlns:a16="http://schemas.microsoft.com/office/drawing/2014/main" id="{565E9A24-BDFA-7526-E5CD-7A359AB1AD8F}"/>
              </a:ext>
            </a:extLst>
          </p:cNvPr>
          <p:cNvSpPr txBox="1"/>
          <p:nvPr/>
        </p:nvSpPr>
        <p:spPr>
          <a:xfrm>
            <a:off x="5864087" y="437003"/>
            <a:ext cx="609600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err="1">
                <a:effectLst/>
              </a:rPr>
              <a:t>urva</a:t>
            </a:r>
            <a:r>
              <a:rPr lang="es-ES" dirty="0">
                <a:effectLst/>
              </a:rPr>
              <a:t> de Tiempo-Temperatura Estructural, Compartimentación, Penetraciones</a:t>
            </a:r>
          </a:p>
        </p:txBody>
      </p:sp>
      <p:pic>
        <p:nvPicPr>
          <p:cNvPr id="4098" name="Picture 2" descr="Large Scale Vertical Fire Testing Equipment ASTM E119 ISO 834 For  Construction Products">
            <a:extLst>
              <a:ext uri="{FF2B5EF4-FFF2-40B4-BE49-F238E27FC236}">
                <a16:creationId xmlns:a16="http://schemas.microsoft.com/office/drawing/2014/main" id="{25525401-B475-23A8-6801-15770BB498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66" t="3872" r="17971" b="2114"/>
          <a:stretch/>
        </p:blipFill>
        <p:spPr bwMode="auto">
          <a:xfrm>
            <a:off x="8485865" y="2369399"/>
            <a:ext cx="3651776" cy="35818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42" y="1638107"/>
            <a:ext cx="8194675" cy="905376"/>
          </a:xfrm>
          <a:prstGeom prst="rect">
            <a:avLst/>
          </a:prstGeom>
        </p:spPr>
        <p:txBody>
          <a:bodyPr vert="horz" wrap="square" lIns="0" tIns="88900" rIns="0" bIns="0" rtlCol="0">
            <a:spAutoFit/>
          </a:bodyPr>
          <a:lstStyle/>
          <a:p>
            <a:pPr marL="240029" indent="-227329">
              <a:lnSpc>
                <a:spcPct val="100000"/>
              </a:lnSpc>
              <a:spcBef>
                <a:spcPts val="700"/>
              </a:spcBef>
              <a:buFont typeface="Arial MT"/>
              <a:buChar char="•"/>
              <a:tabLst>
                <a:tab pos="240029" algn="l"/>
              </a:tabLst>
            </a:pPr>
            <a:r>
              <a:rPr sz="2400" b="1" dirty="0">
                <a:solidFill>
                  <a:srgbClr val="FF0000"/>
                </a:solidFill>
                <a:latin typeface="Arial"/>
                <a:cs typeface="Arial"/>
              </a:rPr>
              <a:t>Sample</a:t>
            </a:r>
            <a:r>
              <a:rPr sz="2400" b="1" spc="-45" dirty="0">
                <a:solidFill>
                  <a:srgbClr val="FF0000"/>
                </a:solidFill>
                <a:latin typeface="Arial"/>
                <a:cs typeface="Arial"/>
              </a:rPr>
              <a:t> </a:t>
            </a:r>
            <a:r>
              <a:rPr sz="2400" b="1" dirty="0">
                <a:solidFill>
                  <a:srgbClr val="FF0000"/>
                </a:solidFill>
                <a:latin typeface="Arial"/>
                <a:cs typeface="Arial"/>
              </a:rPr>
              <a:t>size</a:t>
            </a:r>
            <a:r>
              <a:rPr sz="2400" b="1" spc="-50" dirty="0">
                <a:solidFill>
                  <a:srgbClr val="FF0000"/>
                </a:solidFill>
                <a:latin typeface="Arial"/>
                <a:cs typeface="Arial"/>
              </a:rPr>
              <a:t> </a:t>
            </a:r>
            <a:r>
              <a:rPr sz="2400" b="1" dirty="0">
                <a:solidFill>
                  <a:srgbClr val="FF0000"/>
                </a:solidFill>
                <a:latin typeface="Arial"/>
                <a:cs typeface="Arial"/>
              </a:rPr>
              <a:t>–</a:t>
            </a:r>
            <a:r>
              <a:rPr sz="2400" b="1" spc="-45" dirty="0">
                <a:solidFill>
                  <a:srgbClr val="FF0000"/>
                </a:solidFill>
                <a:latin typeface="Arial"/>
                <a:cs typeface="Arial"/>
              </a:rPr>
              <a:t> </a:t>
            </a:r>
            <a:r>
              <a:rPr sz="2400" b="1" dirty="0">
                <a:solidFill>
                  <a:srgbClr val="FF0000"/>
                </a:solidFill>
                <a:latin typeface="Arial"/>
                <a:cs typeface="Arial"/>
              </a:rPr>
              <a:t>Minimum</a:t>
            </a:r>
            <a:r>
              <a:rPr sz="2400" b="1" spc="-40" dirty="0">
                <a:solidFill>
                  <a:srgbClr val="FF0000"/>
                </a:solidFill>
                <a:latin typeface="Arial"/>
                <a:cs typeface="Arial"/>
              </a:rPr>
              <a:t> </a:t>
            </a:r>
            <a:r>
              <a:rPr sz="2400" b="1" dirty="0">
                <a:solidFill>
                  <a:srgbClr val="FF0000"/>
                </a:solidFill>
                <a:latin typeface="Arial"/>
                <a:cs typeface="Arial"/>
              </a:rPr>
              <a:t>approx.</a:t>
            </a:r>
            <a:r>
              <a:rPr sz="2400" b="1" spc="-65" dirty="0">
                <a:solidFill>
                  <a:srgbClr val="FF0000"/>
                </a:solidFill>
                <a:latin typeface="Arial"/>
                <a:cs typeface="Arial"/>
              </a:rPr>
              <a:t> </a:t>
            </a:r>
            <a:r>
              <a:rPr sz="2400" b="1" dirty="0">
                <a:solidFill>
                  <a:srgbClr val="FF0000"/>
                </a:solidFill>
                <a:latin typeface="Arial"/>
                <a:cs typeface="Arial"/>
              </a:rPr>
              <a:t>3m,</a:t>
            </a:r>
            <a:r>
              <a:rPr sz="2400" b="1" spc="-35" dirty="0">
                <a:solidFill>
                  <a:srgbClr val="FF0000"/>
                </a:solidFill>
                <a:latin typeface="Arial"/>
                <a:cs typeface="Arial"/>
              </a:rPr>
              <a:t> </a:t>
            </a:r>
            <a:r>
              <a:rPr sz="2400" b="1" dirty="0">
                <a:solidFill>
                  <a:srgbClr val="FF0000"/>
                </a:solidFill>
                <a:latin typeface="Arial"/>
                <a:cs typeface="Arial"/>
              </a:rPr>
              <a:t>(9</a:t>
            </a:r>
            <a:r>
              <a:rPr sz="2400" b="1" spc="-45" dirty="0">
                <a:solidFill>
                  <a:srgbClr val="FF0000"/>
                </a:solidFill>
                <a:latin typeface="Arial"/>
                <a:cs typeface="Arial"/>
              </a:rPr>
              <a:t> </a:t>
            </a:r>
            <a:r>
              <a:rPr sz="2400" b="1" spc="-25" dirty="0">
                <a:solidFill>
                  <a:srgbClr val="FF0000"/>
                </a:solidFill>
                <a:latin typeface="Arial"/>
                <a:cs typeface="Arial"/>
              </a:rPr>
              <a:t>ft)</a:t>
            </a:r>
            <a:endParaRPr sz="2400" dirty="0">
              <a:latin typeface="Arial"/>
              <a:cs typeface="Arial"/>
            </a:endParaRPr>
          </a:p>
          <a:p>
            <a:pPr marL="240029" indent="-227329">
              <a:lnSpc>
                <a:spcPct val="100000"/>
              </a:lnSpc>
              <a:spcBef>
                <a:spcPts val="600"/>
              </a:spcBef>
              <a:buChar char="•"/>
              <a:tabLst>
                <a:tab pos="240029" algn="l"/>
              </a:tabLst>
            </a:pPr>
            <a:r>
              <a:rPr sz="2400" dirty="0">
                <a:latin typeface="Arial MT"/>
                <a:cs typeface="Arial MT"/>
              </a:rPr>
              <a:t>Most</a:t>
            </a:r>
            <a:r>
              <a:rPr sz="2400" spc="-45" dirty="0">
                <a:latin typeface="Arial MT"/>
                <a:cs typeface="Arial MT"/>
              </a:rPr>
              <a:t> </a:t>
            </a:r>
            <a:r>
              <a:rPr sz="2400" dirty="0">
                <a:latin typeface="Arial MT"/>
                <a:cs typeface="Arial MT"/>
              </a:rPr>
              <a:t>often</a:t>
            </a:r>
            <a:r>
              <a:rPr sz="2400" spc="-35" dirty="0">
                <a:latin typeface="Arial MT"/>
                <a:cs typeface="Arial MT"/>
              </a:rPr>
              <a:t> </a:t>
            </a:r>
            <a:r>
              <a:rPr sz="2400" dirty="0">
                <a:latin typeface="Arial MT"/>
                <a:cs typeface="Arial MT"/>
              </a:rPr>
              <a:t>tested</a:t>
            </a:r>
            <a:r>
              <a:rPr sz="2400" spc="-40" dirty="0">
                <a:latin typeface="Arial MT"/>
                <a:cs typeface="Arial MT"/>
              </a:rPr>
              <a:t> </a:t>
            </a:r>
            <a:r>
              <a:rPr sz="2400" spc="-10" dirty="0">
                <a:latin typeface="Arial MT"/>
                <a:cs typeface="Arial MT"/>
              </a:rPr>
              <a:t>unloaded</a:t>
            </a:r>
            <a:endParaRPr sz="2400" dirty="0">
              <a:latin typeface="Arial MT"/>
              <a:cs typeface="Arial MT"/>
            </a:endParaRPr>
          </a:p>
        </p:txBody>
      </p:sp>
      <p:sp>
        <p:nvSpPr>
          <p:cNvPr id="3" name="object 3"/>
          <p:cNvSpPr txBox="1">
            <a:spLocks noGrp="1"/>
          </p:cNvSpPr>
          <p:nvPr>
            <p:ph type="title"/>
          </p:nvPr>
        </p:nvSpPr>
        <p:spPr>
          <a:xfrm>
            <a:off x="609600" y="-250949"/>
            <a:ext cx="10972800" cy="977483"/>
          </a:xfrm>
          <a:prstGeom prst="rect">
            <a:avLst/>
          </a:prstGeom>
        </p:spPr>
        <p:txBody>
          <a:bodyPr vert="horz" wrap="square" lIns="0" tIns="419390" rIns="0" bIns="0" rtlCol="0">
            <a:spAutoFit/>
          </a:bodyPr>
          <a:lstStyle/>
          <a:p>
            <a:pPr marL="520700">
              <a:lnSpc>
                <a:spcPct val="100000"/>
              </a:lnSpc>
              <a:spcBef>
                <a:spcPts val="100"/>
              </a:spcBef>
            </a:pPr>
            <a:r>
              <a:rPr lang="en-GB" sz="3600" spc="-10" dirty="0" err="1"/>
              <a:t>Columnas</a:t>
            </a:r>
            <a:r>
              <a:rPr lang="en-GB" sz="3600" spc="-10" dirty="0"/>
              <a:t>/</a:t>
            </a:r>
            <a:r>
              <a:rPr sz="3600" spc="-10" dirty="0"/>
              <a:t>Columns</a:t>
            </a:r>
            <a:endParaRPr sz="3600" dirty="0"/>
          </a:p>
        </p:txBody>
      </p:sp>
      <p:grpSp>
        <p:nvGrpSpPr>
          <p:cNvPr id="4" name="object 4"/>
          <p:cNvGrpSpPr/>
          <p:nvPr/>
        </p:nvGrpSpPr>
        <p:grpSpPr>
          <a:xfrm>
            <a:off x="2576512" y="2630030"/>
            <a:ext cx="6275705" cy="4213225"/>
            <a:chOff x="2576512" y="2630030"/>
            <a:chExt cx="6275705" cy="4213225"/>
          </a:xfrm>
        </p:grpSpPr>
        <p:pic>
          <p:nvPicPr>
            <p:cNvPr id="5" name="object 5"/>
            <p:cNvPicPr/>
            <p:nvPr/>
          </p:nvPicPr>
          <p:blipFill>
            <a:blip r:embed="rId2" cstate="print"/>
            <a:stretch>
              <a:fillRect/>
            </a:stretch>
          </p:blipFill>
          <p:spPr>
            <a:xfrm>
              <a:off x="2589212" y="2642732"/>
              <a:ext cx="6249986" cy="4187274"/>
            </a:xfrm>
            <a:prstGeom prst="rect">
              <a:avLst/>
            </a:prstGeom>
          </p:spPr>
        </p:pic>
        <p:sp>
          <p:nvSpPr>
            <p:cNvPr id="6" name="object 6"/>
            <p:cNvSpPr/>
            <p:nvPr/>
          </p:nvSpPr>
          <p:spPr>
            <a:xfrm>
              <a:off x="2582862" y="2636380"/>
              <a:ext cx="6263005" cy="4200525"/>
            </a:xfrm>
            <a:custGeom>
              <a:avLst/>
              <a:gdLst/>
              <a:ahLst/>
              <a:cxnLst/>
              <a:rect l="l" t="t" r="r" b="b"/>
              <a:pathLst>
                <a:path w="6263005" h="4200525">
                  <a:moveTo>
                    <a:pt x="0" y="0"/>
                  </a:moveTo>
                  <a:lnTo>
                    <a:pt x="6262687" y="0"/>
                  </a:lnTo>
                  <a:lnTo>
                    <a:pt x="6262687" y="4199978"/>
                  </a:lnTo>
                  <a:lnTo>
                    <a:pt x="0" y="4199978"/>
                  </a:lnTo>
                  <a:lnTo>
                    <a:pt x="0" y="0"/>
                  </a:lnTo>
                  <a:close/>
                </a:path>
              </a:pathLst>
            </a:custGeom>
            <a:ln w="12700">
              <a:solidFill>
                <a:srgbClr val="000000"/>
              </a:solidFill>
            </a:ln>
          </p:spPr>
          <p:txBody>
            <a:bodyPr wrap="square" lIns="0" tIns="0" rIns="0" bIns="0" rtlCol="0"/>
            <a:lstStyle/>
            <a:p>
              <a:endParaRPr/>
            </a:p>
          </p:txBody>
        </p:sp>
      </p:grpSp>
      <p:sp>
        <p:nvSpPr>
          <p:cNvPr id="7" name="object 7"/>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92</a:t>
            </a:fld>
            <a:endParaRPr spc="-25" dirty="0"/>
          </a:p>
        </p:txBody>
      </p:sp>
      <p:sp>
        <p:nvSpPr>
          <p:cNvPr id="8" name="object 8"/>
          <p:cNvSpPr txBox="1"/>
          <p:nvPr/>
        </p:nvSpPr>
        <p:spPr>
          <a:xfrm>
            <a:off x="9238646" y="6391618"/>
            <a:ext cx="725170" cy="196215"/>
          </a:xfrm>
          <a:prstGeom prst="rect">
            <a:avLst/>
          </a:prstGeom>
        </p:spPr>
        <p:txBody>
          <a:bodyPr vert="horz" wrap="square" lIns="0" tIns="0" rIns="0" bIns="0" rtlCol="0">
            <a:spAutoFit/>
          </a:bodyPr>
          <a:lstStyle/>
          <a:p>
            <a:pPr marL="12700">
              <a:lnSpc>
                <a:spcPts val="1425"/>
              </a:lnSpc>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sp>
        <p:nvSpPr>
          <p:cNvPr id="10" name="TextBox 9">
            <a:extLst>
              <a:ext uri="{FF2B5EF4-FFF2-40B4-BE49-F238E27FC236}">
                <a16:creationId xmlns:a16="http://schemas.microsoft.com/office/drawing/2014/main" id="{189E40D7-A4A0-A945-1D00-8840D3E927D8}"/>
              </a:ext>
            </a:extLst>
          </p:cNvPr>
          <p:cNvSpPr txBox="1"/>
          <p:nvPr/>
        </p:nvSpPr>
        <p:spPr>
          <a:xfrm>
            <a:off x="1106598" y="801477"/>
            <a:ext cx="7647731"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solidFill>
                  <a:schemeClr val="accent1"/>
                </a:solidFill>
                <a:effectLst/>
              </a:rPr>
              <a:t>Tamaño de muestra – Mínimo aprox. 3 m (9 pies) </a:t>
            </a:r>
          </a:p>
          <a:p>
            <a:r>
              <a:rPr lang="es-ES" dirty="0">
                <a:effectLst/>
              </a:rPr>
              <a:t>Columnas: Generalmente probadas sin carga. </a:t>
            </a:r>
          </a:p>
          <a:p>
            <a:endParaRPr lang="es-ES" dirty="0">
              <a:effectLst/>
            </a:endParaRPr>
          </a:p>
        </p:txBody>
      </p:sp>
    </p:spTree>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05479" y="1536978"/>
            <a:ext cx="3056890" cy="1153795"/>
          </a:xfrm>
          <a:prstGeom prst="rect">
            <a:avLst/>
          </a:prstGeom>
        </p:spPr>
        <p:txBody>
          <a:bodyPr vert="horz" wrap="square" lIns="0" tIns="12700" rIns="0" bIns="0" rtlCol="0">
            <a:spAutoFit/>
          </a:bodyPr>
          <a:lstStyle/>
          <a:p>
            <a:pPr marL="237490" marR="5080" indent="-225425">
              <a:lnSpc>
                <a:spcPct val="115599"/>
              </a:lnSpc>
              <a:spcBef>
                <a:spcPts val="100"/>
              </a:spcBef>
              <a:buFont typeface="Arial MT"/>
              <a:buChar char="•"/>
              <a:tabLst>
                <a:tab pos="237490" algn="l"/>
                <a:tab pos="239395" algn="l"/>
              </a:tabLst>
            </a:pPr>
            <a:r>
              <a:rPr sz="3200" dirty="0">
                <a:latin typeface="Arial"/>
                <a:cs typeface="Arial"/>
              </a:rPr>
              <a:t>	</a:t>
            </a:r>
            <a:r>
              <a:rPr sz="3200" b="1" dirty="0">
                <a:latin typeface="Arial"/>
                <a:cs typeface="Arial"/>
              </a:rPr>
              <a:t>537ºC</a:t>
            </a:r>
            <a:r>
              <a:rPr sz="3200" b="1" spc="-55" dirty="0">
                <a:latin typeface="Arial"/>
                <a:cs typeface="Arial"/>
              </a:rPr>
              <a:t> </a:t>
            </a:r>
            <a:r>
              <a:rPr sz="3200" b="1" spc="-10" dirty="0">
                <a:latin typeface="Arial"/>
                <a:cs typeface="Arial"/>
              </a:rPr>
              <a:t>(1000ºF) </a:t>
            </a:r>
            <a:r>
              <a:rPr sz="3200" b="1" dirty="0">
                <a:latin typeface="Arial"/>
                <a:cs typeface="Arial"/>
              </a:rPr>
              <a:t>648ºC</a:t>
            </a:r>
            <a:r>
              <a:rPr sz="3200" b="1" spc="-50" dirty="0">
                <a:latin typeface="Arial"/>
                <a:cs typeface="Arial"/>
              </a:rPr>
              <a:t> </a:t>
            </a:r>
            <a:r>
              <a:rPr sz="3200" b="1" spc="-10" dirty="0">
                <a:latin typeface="Arial"/>
                <a:cs typeface="Arial"/>
              </a:rPr>
              <a:t>(1200ºF)</a:t>
            </a:r>
            <a:endParaRPr sz="3200" dirty="0">
              <a:latin typeface="Arial"/>
              <a:cs typeface="Arial"/>
            </a:endParaRPr>
          </a:p>
        </p:txBody>
      </p:sp>
      <p:sp>
        <p:nvSpPr>
          <p:cNvPr id="3" name="object 3"/>
          <p:cNvSpPr txBox="1"/>
          <p:nvPr/>
        </p:nvSpPr>
        <p:spPr>
          <a:xfrm>
            <a:off x="2641550" y="2854140"/>
            <a:ext cx="636905" cy="513715"/>
          </a:xfrm>
          <a:prstGeom prst="rect">
            <a:avLst/>
          </a:prstGeom>
        </p:spPr>
        <p:txBody>
          <a:bodyPr vert="horz" wrap="square" lIns="0" tIns="13335" rIns="0" bIns="0" rtlCol="0">
            <a:spAutoFit/>
          </a:bodyPr>
          <a:lstStyle/>
          <a:p>
            <a:pPr marL="12700">
              <a:lnSpc>
                <a:spcPct val="100000"/>
              </a:lnSpc>
              <a:spcBef>
                <a:spcPts val="105"/>
              </a:spcBef>
            </a:pPr>
            <a:r>
              <a:rPr sz="3200" b="1" spc="-25" dirty="0">
                <a:latin typeface="Arial"/>
                <a:cs typeface="Arial"/>
              </a:rPr>
              <a:t>OR</a:t>
            </a:r>
            <a:endParaRPr sz="3200" dirty="0">
              <a:latin typeface="Arial"/>
              <a:cs typeface="Arial"/>
            </a:endParaRPr>
          </a:p>
        </p:txBody>
      </p:sp>
      <p:sp>
        <p:nvSpPr>
          <p:cNvPr id="4" name="object 4"/>
          <p:cNvSpPr txBox="1"/>
          <p:nvPr/>
        </p:nvSpPr>
        <p:spPr>
          <a:xfrm>
            <a:off x="1060074" y="3628132"/>
            <a:ext cx="3799856" cy="2980303"/>
          </a:xfrm>
          <a:prstGeom prst="rect">
            <a:avLst/>
          </a:prstGeom>
        </p:spPr>
        <p:txBody>
          <a:bodyPr vert="horz" wrap="square" lIns="0" tIns="12700" rIns="0" bIns="0" rtlCol="0">
            <a:spAutoFit/>
          </a:bodyPr>
          <a:lstStyle/>
          <a:p>
            <a:pPr marL="469900" marR="5080" indent="-457200">
              <a:lnSpc>
                <a:spcPct val="100000"/>
              </a:lnSpc>
              <a:spcBef>
                <a:spcPts val="100"/>
              </a:spcBef>
              <a:buFont typeface="Arial" panose="020B0604020202020204" pitchFamily="34" charset="0"/>
              <a:buChar char="•"/>
            </a:pPr>
            <a:r>
              <a:rPr lang="es-ES" sz="3200" dirty="0"/>
              <a:t>Soportar carga si se prueba con carga</a:t>
            </a:r>
            <a:endParaRPr lang="en-GB" sz="3200" dirty="0">
              <a:latin typeface="Arial MT"/>
              <a:cs typeface="Arial MT"/>
            </a:endParaRPr>
          </a:p>
          <a:p>
            <a:pPr marL="469900" marR="5080" indent="-457200">
              <a:lnSpc>
                <a:spcPct val="100000"/>
              </a:lnSpc>
              <a:spcBef>
                <a:spcPts val="100"/>
              </a:spcBef>
              <a:buFont typeface="Arial" panose="020B0604020202020204" pitchFamily="34" charset="0"/>
              <a:buChar char="•"/>
            </a:pPr>
            <a:r>
              <a:rPr sz="3200" dirty="0">
                <a:latin typeface="Arial MT"/>
                <a:cs typeface="Arial MT"/>
              </a:rPr>
              <a:t>Support</a:t>
            </a:r>
            <a:r>
              <a:rPr sz="3200" spc="-70" dirty="0">
                <a:latin typeface="Arial MT"/>
                <a:cs typeface="Arial MT"/>
              </a:rPr>
              <a:t> </a:t>
            </a:r>
            <a:r>
              <a:rPr sz="3200" dirty="0">
                <a:latin typeface="Arial MT"/>
                <a:cs typeface="Arial MT"/>
              </a:rPr>
              <a:t>load</a:t>
            </a:r>
            <a:r>
              <a:rPr sz="3200" spc="-60" dirty="0">
                <a:latin typeface="Arial MT"/>
                <a:cs typeface="Arial MT"/>
              </a:rPr>
              <a:t> </a:t>
            </a:r>
            <a:r>
              <a:rPr sz="3200" spc="-25" dirty="0">
                <a:latin typeface="Arial MT"/>
                <a:cs typeface="Arial MT"/>
              </a:rPr>
              <a:t>if </a:t>
            </a:r>
            <a:r>
              <a:rPr sz="3200" dirty="0">
                <a:latin typeface="Arial MT"/>
                <a:cs typeface="Arial MT"/>
              </a:rPr>
              <a:t>tested</a:t>
            </a:r>
            <a:r>
              <a:rPr sz="3200" spc="-50" dirty="0">
                <a:latin typeface="Arial MT"/>
                <a:cs typeface="Arial MT"/>
              </a:rPr>
              <a:t> </a:t>
            </a:r>
            <a:r>
              <a:rPr sz="3200" dirty="0">
                <a:latin typeface="Arial MT"/>
                <a:cs typeface="Arial MT"/>
              </a:rPr>
              <a:t>load</a:t>
            </a:r>
            <a:r>
              <a:rPr sz="3200" spc="-40" dirty="0">
                <a:latin typeface="Arial MT"/>
                <a:cs typeface="Arial MT"/>
              </a:rPr>
              <a:t> </a:t>
            </a:r>
            <a:r>
              <a:rPr sz="3200" spc="-10" dirty="0">
                <a:latin typeface="Arial MT"/>
                <a:cs typeface="Arial MT"/>
              </a:rPr>
              <a:t>bearing</a:t>
            </a:r>
            <a:endParaRPr sz="3200" dirty="0">
              <a:latin typeface="Arial MT"/>
              <a:cs typeface="Arial MT"/>
            </a:endParaRPr>
          </a:p>
        </p:txBody>
      </p:sp>
      <p:sp>
        <p:nvSpPr>
          <p:cNvPr id="5" name="object 5"/>
          <p:cNvSpPr txBox="1">
            <a:spLocks noGrp="1"/>
          </p:cNvSpPr>
          <p:nvPr>
            <p:ph type="title"/>
          </p:nvPr>
        </p:nvSpPr>
        <p:spPr>
          <a:xfrm>
            <a:off x="609600" y="-365689"/>
            <a:ext cx="10972800" cy="1531481"/>
          </a:xfrm>
          <a:prstGeom prst="rect">
            <a:avLst/>
          </a:prstGeom>
        </p:spPr>
        <p:txBody>
          <a:bodyPr vert="horz" wrap="square" lIns="0" tIns="419390" rIns="0" bIns="0" rtlCol="0">
            <a:spAutoFit/>
          </a:bodyPr>
          <a:lstStyle/>
          <a:p>
            <a:pPr marL="520700">
              <a:lnSpc>
                <a:spcPct val="100000"/>
              </a:lnSpc>
              <a:spcBef>
                <a:spcPts val="100"/>
              </a:spcBef>
            </a:pPr>
            <a:r>
              <a:rPr lang="es-ES" sz="3600" dirty="0"/>
              <a:t>Condiciones de aceptación</a:t>
            </a:r>
            <a:br>
              <a:rPr lang="es-ES" sz="3600" dirty="0"/>
            </a:br>
            <a:r>
              <a:rPr sz="3600" dirty="0"/>
              <a:t>Conditions</a:t>
            </a:r>
            <a:r>
              <a:rPr sz="3600" spc="-50" dirty="0"/>
              <a:t> </a:t>
            </a:r>
            <a:r>
              <a:rPr sz="3600" dirty="0"/>
              <a:t>of</a:t>
            </a:r>
            <a:r>
              <a:rPr sz="3600" spc="-185" dirty="0"/>
              <a:t> </a:t>
            </a:r>
            <a:r>
              <a:rPr sz="3600" dirty="0"/>
              <a:t>Acceptance</a:t>
            </a:r>
            <a:r>
              <a:rPr sz="3600" spc="-90" dirty="0"/>
              <a:t> </a:t>
            </a:r>
            <a:endParaRPr sz="3600" dirty="0"/>
          </a:p>
        </p:txBody>
      </p:sp>
      <p:sp>
        <p:nvSpPr>
          <p:cNvPr id="6" name="object 6"/>
          <p:cNvSpPr txBox="1"/>
          <p:nvPr/>
        </p:nvSpPr>
        <p:spPr>
          <a:xfrm>
            <a:off x="11137328" y="6258558"/>
            <a:ext cx="198755" cy="199390"/>
          </a:xfrm>
          <a:prstGeom prst="rect">
            <a:avLst/>
          </a:prstGeom>
        </p:spPr>
        <p:txBody>
          <a:bodyPr vert="horz" wrap="square" lIns="0" tIns="0" rIns="0" bIns="0" rtlCol="0">
            <a:spAutoFit/>
          </a:bodyPr>
          <a:lstStyle/>
          <a:p>
            <a:pPr>
              <a:lnSpc>
                <a:spcPts val="1550"/>
              </a:lnSpc>
            </a:pPr>
            <a:r>
              <a:rPr sz="1400" spc="-25" dirty="0">
                <a:latin typeface="Arial MT"/>
                <a:cs typeface="Arial MT"/>
              </a:rPr>
              <a:t>22</a:t>
            </a:r>
            <a:endParaRPr sz="1400">
              <a:latin typeface="Arial MT"/>
              <a:cs typeface="Arial MT"/>
            </a:endParaRPr>
          </a:p>
        </p:txBody>
      </p:sp>
      <p:pic>
        <p:nvPicPr>
          <p:cNvPr id="7" name="object 7"/>
          <p:cNvPicPr/>
          <p:nvPr/>
        </p:nvPicPr>
        <p:blipFill>
          <a:blip r:embed="rId2" cstate="print"/>
          <a:stretch>
            <a:fillRect/>
          </a:stretch>
        </p:blipFill>
        <p:spPr>
          <a:xfrm>
            <a:off x="5027612" y="2120226"/>
            <a:ext cx="6824230" cy="4571998"/>
          </a:xfrm>
          <a:prstGeom prst="rect">
            <a:avLst/>
          </a:prstGeom>
        </p:spPr>
      </p:pic>
      <p:sp>
        <p:nvSpPr>
          <p:cNvPr id="8" name="object 8"/>
          <p:cNvSpPr txBox="1"/>
          <p:nvPr/>
        </p:nvSpPr>
        <p:spPr>
          <a:xfrm>
            <a:off x="5021262" y="2113876"/>
            <a:ext cx="6837045" cy="4584700"/>
          </a:xfrm>
          <a:prstGeom prst="rect">
            <a:avLst/>
          </a:prstGeom>
          <a:ln w="12700">
            <a:solidFill>
              <a:srgbClr val="000000"/>
            </a:solidFill>
          </a:ln>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1140"/>
              </a:spcBef>
            </a:pPr>
            <a:endParaRPr sz="1200" dirty="0">
              <a:latin typeface="Times New Roman"/>
              <a:cs typeface="Times New Roman"/>
            </a:endParaRPr>
          </a:p>
          <a:p>
            <a:pPr marR="834390" algn="r">
              <a:lnSpc>
                <a:spcPct val="100000"/>
              </a:lnSpc>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dirty="0">
              <a:latin typeface="Arial MT"/>
              <a:cs typeface="Arial MT"/>
            </a:endParaRPr>
          </a:p>
        </p:txBody>
      </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5999" y="857788"/>
            <a:ext cx="10098629" cy="998350"/>
          </a:xfrm>
          <a:prstGeom prst="rect">
            <a:avLst/>
          </a:prstGeom>
        </p:spPr>
        <p:txBody>
          <a:bodyPr vert="horz" wrap="square" lIns="0" tIns="13335" rIns="0" bIns="0" rtlCol="0">
            <a:spAutoFit/>
          </a:bodyPr>
          <a:lstStyle/>
          <a:p>
            <a:pPr marL="240029" indent="-227329">
              <a:lnSpc>
                <a:spcPct val="100000"/>
              </a:lnSpc>
              <a:spcBef>
                <a:spcPts val="105"/>
              </a:spcBef>
              <a:buFont typeface="Arial MT"/>
              <a:buChar char="•"/>
              <a:tabLst>
                <a:tab pos="240029" algn="l"/>
              </a:tabLst>
            </a:pPr>
            <a:r>
              <a:rPr lang="es-ES" sz="3200" b="1" dirty="0">
                <a:solidFill>
                  <a:srgbClr val="C02032"/>
                </a:solidFill>
                <a:latin typeface="Arial"/>
                <a:cs typeface="Arial"/>
              </a:rPr>
              <a:t>Tamaño de muestra – Mínimo aprox. 4 m (12 pies) </a:t>
            </a:r>
            <a:r>
              <a:rPr sz="3200" b="1" dirty="0">
                <a:solidFill>
                  <a:srgbClr val="C02032"/>
                </a:solidFill>
                <a:latin typeface="Arial"/>
                <a:cs typeface="Arial"/>
              </a:rPr>
              <a:t>Sample</a:t>
            </a:r>
            <a:r>
              <a:rPr sz="3200" b="1" spc="-45" dirty="0">
                <a:solidFill>
                  <a:srgbClr val="C02032"/>
                </a:solidFill>
                <a:latin typeface="Arial"/>
                <a:cs typeface="Arial"/>
              </a:rPr>
              <a:t> </a:t>
            </a:r>
            <a:r>
              <a:rPr sz="3200" b="1" dirty="0">
                <a:solidFill>
                  <a:srgbClr val="C02032"/>
                </a:solidFill>
                <a:latin typeface="Arial"/>
                <a:cs typeface="Arial"/>
              </a:rPr>
              <a:t>size</a:t>
            </a:r>
            <a:r>
              <a:rPr sz="3200" b="1" spc="-55" dirty="0">
                <a:solidFill>
                  <a:srgbClr val="C02032"/>
                </a:solidFill>
                <a:latin typeface="Arial"/>
                <a:cs typeface="Arial"/>
              </a:rPr>
              <a:t> </a:t>
            </a:r>
            <a:r>
              <a:rPr sz="3200" b="1" dirty="0">
                <a:solidFill>
                  <a:srgbClr val="C02032"/>
                </a:solidFill>
                <a:latin typeface="Arial"/>
                <a:cs typeface="Arial"/>
              </a:rPr>
              <a:t>–</a:t>
            </a:r>
            <a:r>
              <a:rPr sz="3200" b="1" spc="-40" dirty="0">
                <a:solidFill>
                  <a:srgbClr val="C02032"/>
                </a:solidFill>
                <a:latin typeface="Arial"/>
                <a:cs typeface="Arial"/>
              </a:rPr>
              <a:t> </a:t>
            </a:r>
            <a:r>
              <a:rPr sz="3200" b="1" dirty="0">
                <a:solidFill>
                  <a:srgbClr val="C02032"/>
                </a:solidFill>
                <a:latin typeface="Arial"/>
                <a:cs typeface="Arial"/>
              </a:rPr>
              <a:t>Minimum</a:t>
            </a:r>
            <a:r>
              <a:rPr sz="3200" b="1" spc="-45" dirty="0">
                <a:solidFill>
                  <a:srgbClr val="C02032"/>
                </a:solidFill>
                <a:latin typeface="Arial"/>
                <a:cs typeface="Arial"/>
              </a:rPr>
              <a:t> </a:t>
            </a:r>
            <a:r>
              <a:rPr sz="3200" b="1" dirty="0">
                <a:solidFill>
                  <a:srgbClr val="C02032"/>
                </a:solidFill>
                <a:latin typeface="Arial"/>
                <a:cs typeface="Arial"/>
              </a:rPr>
              <a:t>approx.</a:t>
            </a:r>
            <a:r>
              <a:rPr sz="3200" b="1" spc="-65" dirty="0">
                <a:solidFill>
                  <a:srgbClr val="C02032"/>
                </a:solidFill>
                <a:latin typeface="Arial"/>
                <a:cs typeface="Arial"/>
              </a:rPr>
              <a:t> </a:t>
            </a:r>
            <a:r>
              <a:rPr sz="3200" b="1" dirty="0">
                <a:solidFill>
                  <a:srgbClr val="C02032"/>
                </a:solidFill>
                <a:latin typeface="Arial"/>
                <a:cs typeface="Arial"/>
              </a:rPr>
              <a:t>4m</a:t>
            </a:r>
            <a:r>
              <a:rPr sz="3200" b="1" spc="-40" dirty="0">
                <a:solidFill>
                  <a:srgbClr val="C02032"/>
                </a:solidFill>
                <a:latin typeface="Arial"/>
                <a:cs typeface="Arial"/>
              </a:rPr>
              <a:t> </a:t>
            </a:r>
            <a:r>
              <a:rPr sz="3200" b="1" dirty="0">
                <a:solidFill>
                  <a:srgbClr val="C02032"/>
                </a:solidFill>
                <a:latin typeface="Arial"/>
                <a:cs typeface="Arial"/>
              </a:rPr>
              <a:t>(12</a:t>
            </a:r>
            <a:r>
              <a:rPr sz="3200" b="1" spc="-45" dirty="0">
                <a:solidFill>
                  <a:srgbClr val="C02032"/>
                </a:solidFill>
                <a:latin typeface="Arial"/>
                <a:cs typeface="Arial"/>
              </a:rPr>
              <a:t> </a:t>
            </a:r>
            <a:r>
              <a:rPr sz="3200" b="1" spc="-25" dirty="0">
                <a:solidFill>
                  <a:srgbClr val="C02032"/>
                </a:solidFill>
                <a:latin typeface="Arial"/>
                <a:cs typeface="Arial"/>
              </a:rPr>
              <a:t>ft)</a:t>
            </a:r>
            <a:endParaRPr sz="3200" dirty="0">
              <a:latin typeface="Arial"/>
              <a:cs typeface="Arial"/>
            </a:endParaRPr>
          </a:p>
        </p:txBody>
      </p:sp>
      <p:sp>
        <p:nvSpPr>
          <p:cNvPr id="3" name="object 3"/>
          <p:cNvSpPr txBox="1"/>
          <p:nvPr/>
        </p:nvSpPr>
        <p:spPr>
          <a:xfrm>
            <a:off x="1290319" y="2050795"/>
            <a:ext cx="149860" cy="452120"/>
          </a:xfrm>
          <a:prstGeom prst="rect">
            <a:avLst/>
          </a:prstGeom>
        </p:spPr>
        <p:txBody>
          <a:bodyPr vert="horz" wrap="square" lIns="0" tIns="12065" rIns="0" bIns="0" rtlCol="0">
            <a:spAutoFit/>
          </a:bodyPr>
          <a:lstStyle/>
          <a:p>
            <a:pPr marL="12700">
              <a:lnSpc>
                <a:spcPct val="100000"/>
              </a:lnSpc>
              <a:spcBef>
                <a:spcPts val="95"/>
              </a:spcBef>
            </a:pPr>
            <a:r>
              <a:rPr sz="2800" spc="-50" dirty="0">
                <a:latin typeface="Arial MT"/>
                <a:cs typeface="Arial MT"/>
              </a:rPr>
              <a:t>•</a:t>
            </a:r>
            <a:endParaRPr sz="2800">
              <a:latin typeface="Arial MT"/>
              <a:cs typeface="Arial MT"/>
            </a:endParaRPr>
          </a:p>
        </p:txBody>
      </p:sp>
      <p:sp>
        <p:nvSpPr>
          <p:cNvPr id="4" name="object 4"/>
          <p:cNvSpPr txBox="1"/>
          <p:nvPr/>
        </p:nvSpPr>
        <p:spPr>
          <a:xfrm>
            <a:off x="1531619" y="2101595"/>
            <a:ext cx="5235573" cy="397545"/>
          </a:xfrm>
          <a:prstGeom prst="rect">
            <a:avLst/>
          </a:prstGeom>
          <a:solidFill>
            <a:srgbClr val="FFFF00"/>
          </a:solidFill>
        </p:spPr>
        <p:txBody>
          <a:bodyPr vert="horz" wrap="square" lIns="0" tIns="0" rIns="0" bIns="0" rtlCol="0">
            <a:spAutoFit/>
          </a:bodyPr>
          <a:lstStyle/>
          <a:p>
            <a:pPr>
              <a:lnSpc>
                <a:spcPts val="3055"/>
              </a:lnSpc>
            </a:pPr>
            <a:r>
              <a:rPr lang="en-GB" sz="2800" dirty="0">
                <a:solidFill>
                  <a:srgbClr val="C02032"/>
                </a:solidFill>
                <a:latin typeface="Arial MT"/>
                <a:cs typeface="Arial MT"/>
              </a:rPr>
              <a:t>"Escala </a:t>
            </a:r>
            <a:r>
              <a:rPr lang="en-GB" sz="2800" dirty="0" err="1">
                <a:solidFill>
                  <a:srgbClr val="C02032"/>
                </a:solidFill>
                <a:latin typeface="Arial MT"/>
                <a:cs typeface="Arial MT"/>
              </a:rPr>
              <a:t>completa</a:t>
            </a:r>
            <a:r>
              <a:rPr lang="en-GB" sz="2800" dirty="0">
                <a:solidFill>
                  <a:srgbClr val="C02032"/>
                </a:solidFill>
                <a:latin typeface="Arial MT"/>
                <a:cs typeface="Arial MT"/>
              </a:rPr>
              <a:t>“/ </a:t>
            </a:r>
            <a:r>
              <a:rPr sz="2800" dirty="0">
                <a:solidFill>
                  <a:srgbClr val="C02032"/>
                </a:solidFill>
                <a:latin typeface="Arial MT"/>
                <a:cs typeface="Arial MT"/>
              </a:rPr>
              <a:t>“Full</a:t>
            </a:r>
            <a:r>
              <a:rPr sz="2800" spc="-35" dirty="0">
                <a:solidFill>
                  <a:srgbClr val="C02032"/>
                </a:solidFill>
                <a:latin typeface="Arial MT"/>
                <a:cs typeface="Arial MT"/>
              </a:rPr>
              <a:t> </a:t>
            </a:r>
            <a:r>
              <a:rPr sz="2800" spc="-10" dirty="0">
                <a:solidFill>
                  <a:srgbClr val="C02032"/>
                </a:solidFill>
                <a:latin typeface="Arial MT"/>
                <a:cs typeface="Arial MT"/>
              </a:rPr>
              <a:t>Scale”</a:t>
            </a:r>
            <a:endParaRPr sz="2800" dirty="0">
              <a:latin typeface="Arial MT"/>
              <a:cs typeface="Arial MT"/>
            </a:endParaRPr>
          </a:p>
        </p:txBody>
      </p:sp>
      <p:sp>
        <p:nvSpPr>
          <p:cNvPr id="5" name="object 5"/>
          <p:cNvSpPr txBox="1"/>
          <p:nvPr/>
        </p:nvSpPr>
        <p:spPr>
          <a:xfrm>
            <a:off x="993139" y="2460554"/>
            <a:ext cx="5390515" cy="2191626"/>
          </a:xfrm>
          <a:prstGeom prst="rect">
            <a:avLst/>
          </a:prstGeom>
        </p:spPr>
        <p:txBody>
          <a:bodyPr vert="horz" wrap="square" lIns="0" tIns="102870" rIns="0" bIns="0" rtlCol="0">
            <a:spAutoFit/>
          </a:bodyPr>
          <a:lstStyle/>
          <a:p>
            <a:pPr marL="240029" indent="-227329">
              <a:lnSpc>
                <a:spcPct val="100000"/>
              </a:lnSpc>
              <a:spcBef>
                <a:spcPts val="810"/>
              </a:spcBef>
              <a:buClr>
                <a:srgbClr val="000000"/>
              </a:buClr>
              <a:buChar char="•"/>
              <a:tabLst>
                <a:tab pos="240029" algn="l"/>
              </a:tabLst>
            </a:pPr>
            <a:r>
              <a:rPr lang="en-GB" sz="3200" dirty="0" err="1">
                <a:solidFill>
                  <a:srgbClr val="C02032"/>
                </a:solidFill>
                <a:latin typeface="Arial MT"/>
                <a:cs typeface="Arial MT"/>
              </a:rPr>
              <a:t>carga</a:t>
            </a:r>
            <a:r>
              <a:rPr lang="en-GB" sz="3200" dirty="0">
                <a:solidFill>
                  <a:srgbClr val="C02032"/>
                </a:solidFill>
                <a:latin typeface="Arial MT"/>
                <a:cs typeface="Arial MT"/>
              </a:rPr>
              <a:t> </a:t>
            </a:r>
            <a:r>
              <a:rPr lang="en-GB" sz="3200" dirty="0" err="1">
                <a:solidFill>
                  <a:srgbClr val="C02032"/>
                </a:solidFill>
                <a:latin typeface="Arial MT"/>
                <a:cs typeface="Arial MT"/>
              </a:rPr>
              <a:t>aplicada</a:t>
            </a:r>
            <a:r>
              <a:rPr lang="en-GB" sz="3200" dirty="0">
                <a:solidFill>
                  <a:srgbClr val="C02032"/>
                </a:solidFill>
                <a:latin typeface="Arial MT"/>
                <a:cs typeface="Arial MT"/>
              </a:rPr>
              <a:t> </a:t>
            </a:r>
            <a:r>
              <a:rPr lang="en-GB" sz="3200" dirty="0" err="1">
                <a:solidFill>
                  <a:schemeClr val="tx1"/>
                </a:solidFill>
                <a:latin typeface="Arial MT"/>
                <a:cs typeface="Arial MT"/>
              </a:rPr>
              <a:t>según</a:t>
            </a:r>
            <a:r>
              <a:rPr lang="en-GB" sz="3200" dirty="0">
                <a:solidFill>
                  <a:schemeClr val="tx1"/>
                </a:solidFill>
                <a:latin typeface="Arial MT"/>
                <a:cs typeface="Arial MT"/>
              </a:rPr>
              <a:t> </a:t>
            </a:r>
            <a:r>
              <a:rPr lang="en-GB" sz="3200" dirty="0" err="1">
                <a:solidFill>
                  <a:schemeClr val="tx1"/>
                </a:solidFill>
                <a:latin typeface="Arial MT"/>
                <a:cs typeface="Arial MT"/>
              </a:rPr>
              <a:t>diseño</a:t>
            </a:r>
            <a:endParaRPr lang="en-GB" sz="3200" dirty="0">
              <a:solidFill>
                <a:schemeClr val="tx1"/>
              </a:solidFill>
              <a:latin typeface="Arial MT"/>
              <a:cs typeface="Arial MT"/>
            </a:endParaRPr>
          </a:p>
          <a:p>
            <a:pPr marL="240029" indent="-227329">
              <a:lnSpc>
                <a:spcPct val="100000"/>
              </a:lnSpc>
              <a:spcBef>
                <a:spcPts val="810"/>
              </a:spcBef>
              <a:buClr>
                <a:srgbClr val="000000"/>
              </a:buClr>
              <a:buChar char="•"/>
              <a:tabLst>
                <a:tab pos="240029" algn="l"/>
              </a:tabLst>
            </a:pPr>
            <a:r>
              <a:rPr sz="3200" dirty="0">
                <a:solidFill>
                  <a:srgbClr val="C02032"/>
                </a:solidFill>
                <a:latin typeface="Arial MT"/>
                <a:cs typeface="Arial MT"/>
              </a:rPr>
              <a:t>Load</a:t>
            </a:r>
            <a:r>
              <a:rPr sz="3200" spc="-45" dirty="0">
                <a:solidFill>
                  <a:srgbClr val="C02032"/>
                </a:solidFill>
                <a:latin typeface="Arial MT"/>
                <a:cs typeface="Arial MT"/>
              </a:rPr>
              <a:t> </a:t>
            </a:r>
            <a:r>
              <a:rPr sz="3200" dirty="0">
                <a:solidFill>
                  <a:srgbClr val="C02032"/>
                </a:solidFill>
                <a:latin typeface="Arial MT"/>
                <a:cs typeface="Arial MT"/>
              </a:rPr>
              <a:t>applied</a:t>
            </a:r>
            <a:r>
              <a:rPr sz="3200" spc="-40" dirty="0">
                <a:solidFill>
                  <a:srgbClr val="C02032"/>
                </a:solidFill>
                <a:latin typeface="Arial MT"/>
                <a:cs typeface="Arial MT"/>
              </a:rPr>
              <a:t> </a:t>
            </a:r>
            <a:r>
              <a:rPr sz="3200" dirty="0">
                <a:latin typeface="Arial MT"/>
                <a:cs typeface="Arial MT"/>
              </a:rPr>
              <a:t>–</a:t>
            </a:r>
            <a:r>
              <a:rPr sz="3200" spc="-30" dirty="0">
                <a:latin typeface="Arial MT"/>
                <a:cs typeface="Arial MT"/>
              </a:rPr>
              <a:t> </a:t>
            </a:r>
            <a:r>
              <a:rPr sz="3200" dirty="0">
                <a:latin typeface="Arial MT"/>
                <a:cs typeface="Arial MT"/>
              </a:rPr>
              <a:t>Per</a:t>
            </a:r>
            <a:r>
              <a:rPr sz="3200" spc="-45" dirty="0">
                <a:latin typeface="Arial MT"/>
                <a:cs typeface="Arial MT"/>
              </a:rPr>
              <a:t> </a:t>
            </a:r>
            <a:r>
              <a:rPr sz="3200" spc="-10" dirty="0">
                <a:latin typeface="Arial MT"/>
                <a:cs typeface="Arial MT"/>
              </a:rPr>
              <a:t>design</a:t>
            </a:r>
            <a:endParaRPr sz="3200" dirty="0">
              <a:latin typeface="Arial MT"/>
              <a:cs typeface="Arial MT"/>
            </a:endParaRPr>
          </a:p>
          <a:p>
            <a:pPr marL="309246" lvl="1" indent="0">
              <a:lnSpc>
                <a:spcPct val="100000"/>
              </a:lnSpc>
              <a:spcBef>
                <a:spcPts val="620"/>
              </a:spcBef>
              <a:tabLst>
                <a:tab pos="536575" algn="l"/>
              </a:tabLst>
            </a:pPr>
            <a:endParaRPr sz="2800" dirty="0">
              <a:latin typeface="Arial MT"/>
              <a:cs typeface="Arial MT"/>
            </a:endParaRPr>
          </a:p>
        </p:txBody>
      </p:sp>
      <p:sp>
        <p:nvSpPr>
          <p:cNvPr id="6" name="object 6"/>
          <p:cNvSpPr txBox="1">
            <a:spLocks noGrp="1"/>
          </p:cNvSpPr>
          <p:nvPr>
            <p:ph type="title"/>
          </p:nvPr>
        </p:nvSpPr>
        <p:spPr>
          <a:xfrm>
            <a:off x="609600" y="-226473"/>
            <a:ext cx="10972800" cy="977483"/>
          </a:xfrm>
          <a:prstGeom prst="rect">
            <a:avLst/>
          </a:prstGeom>
        </p:spPr>
        <p:txBody>
          <a:bodyPr vert="horz" wrap="square" lIns="0" tIns="419390" rIns="0" bIns="0" rtlCol="0">
            <a:spAutoFit/>
          </a:bodyPr>
          <a:lstStyle/>
          <a:p>
            <a:pPr marL="520700">
              <a:lnSpc>
                <a:spcPct val="100000"/>
              </a:lnSpc>
              <a:spcBef>
                <a:spcPts val="100"/>
              </a:spcBef>
            </a:pPr>
            <a:r>
              <a:rPr lang="en-GB" sz="3600" b="1" spc="-10" dirty="0"/>
              <a:t>Vigas/</a:t>
            </a:r>
            <a:r>
              <a:rPr sz="3600" b="1" spc="-10" dirty="0"/>
              <a:t>Beams</a:t>
            </a:r>
            <a:endParaRPr sz="3600" b="1" dirty="0"/>
          </a:p>
        </p:txBody>
      </p:sp>
      <p:sp>
        <p:nvSpPr>
          <p:cNvPr id="7" name="object 7"/>
          <p:cNvSpPr txBox="1"/>
          <p:nvPr/>
        </p:nvSpPr>
        <p:spPr>
          <a:xfrm>
            <a:off x="11124628" y="6228967"/>
            <a:ext cx="224154" cy="239395"/>
          </a:xfrm>
          <a:prstGeom prst="rect">
            <a:avLst/>
          </a:prstGeom>
        </p:spPr>
        <p:txBody>
          <a:bodyPr vert="horz" wrap="square" lIns="0" tIns="12700" rIns="0" bIns="0" rtlCol="0">
            <a:spAutoFit/>
          </a:bodyPr>
          <a:lstStyle/>
          <a:p>
            <a:pPr marL="12700">
              <a:lnSpc>
                <a:spcPct val="100000"/>
              </a:lnSpc>
              <a:spcBef>
                <a:spcPts val="100"/>
              </a:spcBef>
            </a:pPr>
            <a:r>
              <a:rPr sz="1400" spc="-25" dirty="0">
                <a:latin typeface="Arial MT"/>
                <a:cs typeface="Arial MT"/>
              </a:rPr>
              <a:t>23</a:t>
            </a:r>
            <a:endParaRPr sz="1400">
              <a:latin typeface="Arial MT"/>
              <a:cs typeface="Arial MT"/>
            </a:endParaRPr>
          </a:p>
        </p:txBody>
      </p:sp>
      <p:grpSp>
        <p:nvGrpSpPr>
          <p:cNvPr id="8" name="object 8"/>
          <p:cNvGrpSpPr/>
          <p:nvPr/>
        </p:nvGrpSpPr>
        <p:grpSpPr>
          <a:xfrm>
            <a:off x="6767192" y="2318845"/>
            <a:ext cx="5132705" cy="3447415"/>
            <a:chOff x="6767512" y="2197100"/>
            <a:chExt cx="5132705" cy="3447415"/>
          </a:xfrm>
        </p:grpSpPr>
        <p:pic>
          <p:nvPicPr>
            <p:cNvPr id="9" name="object 9"/>
            <p:cNvPicPr/>
            <p:nvPr/>
          </p:nvPicPr>
          <p:blipFill>
            <a:blip r:embed="rId2" cstate="print"/>
            <a:stretch>
              <a:fillRect/>
            </a:stretch>
          </p:blipFill>
          <p:spPr>
            <a:xfrm>
              <a:off x="6780212" y="2209800"/>
              <a:ext cx="5106985" cy="3421504"/>
            </a:xfrm>
            <a:prstGeom prst="rect">
              <a:avLst/>
            </a:prstGeom>
          </p:spPr>
        </p:pic>
        <p:sp>
          <p:nvSpPr>
            <p:cNvPr id="10" name="object 10"/>
            <p:cNvSpPr/>
            <p:nvPr/>
          </p:nvSpPr>
          <p:spPr>
            <a:xfrm>
              <a:off x="6773862" y="2203450"/>
              <a:ext cx="5120005" cy="3434715"/>
            </a:xfrm>
            <a:custGeom>
              <a:avLst/>
              <a:gdLst/>
              <a:ahLst/>
              <a:cxnLst/>
              <a:rect l="l" t="t" r="r" b="b"/>
              <a:pathLst>
                <a:path w="5120005" h="3434715">
                  <a:moveTo>
                    <a:pt x="0" y="0"/>
                  </a:moveTo>
                  <a:lnTo>
                    <a:pt x="5119687" y="0"/>
                  </a:lnTo>
                  <a:lnTo>
                    <a:pt x="5119687" y="3434207"/>
                  </a:lnTo>
                  <a:lnTo>
                    <a:pt x="0" y="3434207"/>
                  </a:lnTo>
                  <a:lnTo>
                    <a:pt x="0" y="0"/>
                  </a:lnTo>
                  <a:close/>
                </a:path>
              </a:pathLst>
            </a:custGeom>
            <a:ln w="12699">
              <a:solidFill>
                <a:srgbClr val="000000"/>
              </a:solidFill>
            </a:ln>
          </p:spPr>
          <p:txBody>
            <a:bodyPr wrap="square" lIns="0" tIns="0" rIns="0" bIns="0" rtlCol="0"/>
            <a:lstStyle/>
            <a:p>
              <a:endParaRPr/>
            </a:p>
          </p:txBody>
        </p:sp>
      </p:grpSp>
      <p:sp>
        <p:nvSpPr>
          <p:cNvPr id="11" name="object 11"/>
          <p:cNvSpPr txBox="1"/>
          <p:nvPr/>
        </p:nvSpPr>
        <p:spPr>
          <a:xfrm>
            <a:off x="5274657" y="6383780"/>
            <a:ext cx="725170" cy="208279"/>
          </a:xfrm>
          <a:prstGeom prst="rect">
            <a:avLst/>
          </a:prstGeom>
        </p:spPr>
        <p:txBody>
          <a:bodyPr vert="horz" wrap="square" lIns="0" tIns="12700" rIns="0" bIns="0" rtlCol="0">
            <a:spAutoFit/>
          </a:bodyPr>
          <a:lstStyle/>
          <a:p>
            <a:pPr marL="12700">
              <a:lnSpc>
                <a:spcPct val="100000"/>
              </a:lnSpc>
              <a:spcBef>
                <a:spcPts val="100"/>
              </a:spcBef>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spTree>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87500" y="-5587"/>
            <a:ext cx="9169400" cy="6144895"/>
            <a:chOff x="1587500" y="-5587"/>
            <a:chExt cx="9169400" cy="6144895"/>
          </a:xfrm>
        </p:grpSpPr>
        <p:pic>
          <p:nvPicPr>
            <p:cNvPr id="3" name="object 3"/>
            <p:cNvPicPr/>
            <p:nvPr/>
          </p:nvPicPr>
          <p:blipFill>
            <a:blip r:embed="rId2" cstate="print"/>
            <a:stretch>
              <a:fillRect/>
            </a:stretch>
          </p:blipFill>
          <p:spPr>
            <a:xfrm>
              <a:off x="1600200" y="0"/>
              <a:ext cx="9143998" cy="6126161"/>
            </a:xfrm>
            <a:prstGeom prst="rect">
              <a:avLst/>
            </a:prstGeom>
          </p:spPr>
        </p:pic>
        <p:sp>
          <p:nvSpPr>
            <p:cNvPr id="4" name="object 4"/>
            <p:cNvSpPr/>
            <p:nvPr/>
          </p:nvSpPr>
          <p:spPr>
            <a:xfrm>
              <a:off x="1593850" y="762"/>
              <a:ext cx="9156700" cy="6132195"/>
            </a:xfrm>
            <a:custGeom>
              <a:avLst/>
              <a:gdLst/>
              <a:ahLst/>
              <a:cxnLst/>
              <a:rect l="l" t="t" r="r" b="b"/>
              <a:pathLst>
                <a:path w="9156700" h="6132195">
                  <a:moveTo>
                    <a:pt x="9156700" y="0"/>
                  </a:moveTo>
                  <a:lnTo>
                    <a:pt x="9156700" y="6131750"/>
                  </a:lnTo>
                  <a:lnTo>
                    <a:pt x="0" y="6131750"/>
                  </a:lnTo>
                  <a:lnTo>
                    <a:pt x="0" y="0"/>
                  </a:lnTo>
                </a:path>
              </a:pathLst>
            </a:custGeom>
            <a:ln w="12699">
              <a:solidFill>
                <a:srgbClr val="000000"/>
              </a:solidFill>
            </a:ln>
          </p:spPr>
          <p:txBody>
            <a:bodyPr wrap="square" lIns="0" tIns="0" rIns="0" bIns="0" rtlCol="0"/>
            <a:lstStyle/>
            <a:p>
              <a:endParaRPr/>
            </a:p>
          </p:txBody>
        </p:sp>
      </p:grpSp>
      <p:sp>
        <p:nvSpPr>
          <p:cNvPr id="5" name="object 5"/>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95</a:t>
            </a:fld>
            <a:endParaRPr spc="-25" dirty="0"/>
          </a:p>
        </p:txBody>
      </p:sp>
      <p:sp>
        <p:nvSpPr>
          <p:cNvPr id="6" name="object 6"/>
          <p:cNvSpPr txBox="1"/>
          <p:nvPr/>
        </p:nvSpPr>
        <p:spPr>
          <a:xfrm>
            <a:off x="1923446" y="6355107"/>
            <a:ext cx="725170" cy="196215"/>
          </a:xfrm>
          <a:prstGeom prst="rect">
            <a:avLst/>
          </a:prstGeom>
        </p:spPr>
        <p:txBody>
          <a:bodyPr vert="horz" wrap="square" lIns="0" tIns="0" rIns="0" bIns="0" rtlCol="0">
            <a:spAutoFit/>
          </a:bodyPr>
          <a:lstStyle/>
          <a:p>
            <a:pPr marL="12700">
              <a:lnSpc>
                <a:spcPts val="1425"/>
              </a:lnSpc>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139" y="1216907"/>
            <a:ext cx="6173470" cy="1153160"/>
          </a:xfrm>
          <a:prstGeom prst="rect">
            <a:avLst/>
          </a:prstGeom>
        </p:spPr>
        <p:txBody>
          <a:bodyPr vert="horz" wrap="square" lIns="0" tIns="88900" rIns="0" bIns="0" rtlCol="0">
            <a:spAutoFit/>
          </a:bodyPr>
          <a:lstStyle/>
          <a:p>
            <a:pPr marL="240029" indent="-227329">
              <a:lnSpc>
                <a:spcPct val="100000"/>
              </a:lnSpc>
              <a:spcBef>
                <a:spcPts val="700"/>
              </a:spcBef>
              <a:buFont typeface="Arial MT"/>
              <a:buChar char="•"/>
              <a:tabLst>
                <a:tab pos="240029" algn="l"/>
              </a:tabLst>
            </a:pPr>
            <a:r>
              <a:rPr sz="3200" dirty="0">
                <a:latin typeface="Arial MT"/>
                <a:cs typeface="Arial MT"/>
              </a:rPr>
              <a:t>Support</a:t>
            </a:r>
            <a:r>
              <a:rPr sz="3200" spc="-90" dirty="0">
                <a:latin typeface="Arial MT"/>
                <a:cs typeface="Arial MT"/>
              </a:rPr>
              <a:t> </a:t>
            </a:r>
            <a:r>
              <a:rPr sz="3200" spc="-20" dirty="0">
                <a:latin typeface="Arial MT"/>
                <a:cs typeface="Arial MT"/>
              </a:rPr>
              <a:t>load</a:t>
            </a:r>
            <a:endParaRPr sz="3200" dirty="0">
              <a:latin typeface="Arial MT"/>
              <a:cs typeface="Arial MT"/>
            </a:endParaRPr>
          </a:p>
          <a:p>
            <a:pPr marL="240029" indent="-227329">
              <a:lnSpc>
                <a:spcPct val="100000"/>
              </a:lnSpc>
              <a:spcBef>
                <a:spcPts val="600"/>
              </a:spcBef>
              <a:buFont typeface="Arial MT"/>
              <a:buChar char="•"/>
              <a:tabLst>
                <a:tab pos="240029" algn="l"/>
              </a:tabLst>
            </a:pPr>
            <a:r>
              <a:rPr sz="3200" b="1" dirty="0">
                <a:latin typeface="Arial"/>
                <a:cs typeface="Arial"/>
              </a:rPr>
              <a:t>593ºC</a:t>
            </a:r>
            <a:r>
              <a:rPr sz="3200" b="1" spc="-70" dirty="0">
                <a:latin typeface="Arial"/>
                <a:cs typeface="Arial"/>
              </a:rPr>
              <a:t> </a:t>
            </a:r>
            <a:r>
              <a:rPr sz="3200" b="1" spc="-10" dirty="0">
                <a:latin typeface="Arial"/>
                <a:cs typeface="Arial"/>
              </a:rPr>
              <a:t>(1100ºF)</a:t>
            </a:r>
            <a:r>
              <a:rPr sz="3200" b="1" spc="-65" dirty="0">
                <a:latin typeface="Arial"/>
                <a:cs typeface="Arial"/>
              </a:rPr>
              <a:t> </a:t>
            </a:r>
            <a:r>
              <a:rPr sz="3200" b="1" dirty="0">
                <a:latin typeface="Arial"/>
                <a:cs typeface="Arial"/>
              </a:rPr>
              <a:t>/</a:t>
            </a:r>
            <a:r>
              <a:rPr sz="3200" b="1" spc="-65" dirty="0">
                <a:latin typeface="Arial"/>
                <a:cs typeface="Arial"/>
              </a:rPr>
              <a:t> </a:t>
            </a:r>
            <a:r>
              <a:rPr sz="3200" b="1" dirty="0">
                <a:latin typeface="Arial"/>
                <a:cs typeface="Arial"/>
              </a:rPr>
              <a:t>704ºC</a:t>
            </a:r>
            <a:r>
              <a:rPr sz="3200" b="1" spc="-65" dirty="0">
                <a:latin typeface="Arial"/>
                <a:cs typeface="Arial"/>
              </a:rPr>
              <a:t> </a:t>
            </a:r>
            <a:r>
              <a:rPr sz="3200" b="1" spc="-10" dirty="0">
                <a:latin typeface="Arial"/>
                <a:cs typeface="Arial"/>
              </a:rPr>
              <a:t>(1300ºF)</a:t>
            </a:r>
            <a:endParaRPr sz="3200" dirty="0">
              <a:latin typeface="Arial"/>
              <a:cs typeface="Arial"/>
            </a:endParaRPr>
          </a:p>
        </p:txBody>
      </p:sp>
      <p:sp>
        <p:nvSpPr>
          <p:cNvPr id="3" name="object 3"/>
          <p:cNvSpPr txBox="1">
            <a:spLocks noGrp="1"/>
          </p:cNvSpPr>
          <p:nvPr>
            <p:ph type="title"/>
          </p:nvPr>
        </p:nvSpPr>
        <p:spPr>
          <a:xfrm>
            <a:off x="523875" y="-321716"/>
            <a:ext cx="10972800" cy="1531481"/>
          </a:xfrm>
          <a:prstGeom prst="rect">
            <a:avLst/>
          </a:prstGeom>
        </p:spPr>
        <p:txBody>
          <a:bodyPr vert="horz" wrap="square" lIns="0" tIns="419390" rIns="0" bIns="0" rtlCol="0">
            <a:spAutoFit/>
          </a:bodyPr>
          <a:lstStyle/>
          <a:p>
            <a:pPr marL="520700">
              <a:lnSpc>
                <a:spcPct val="100000"/>
              </a:lnSpc>
              <a:spcBef>
                <a:spcPts val="100"/>
              </a:spcBef>
            </a:pPr>
            <a:r>
              <a:rPr lang="es-ES" sz="3600" dirty="0"/>
              <a:t>Condiciones de aceptación </a:t>
            </a:r>
            <a:br>
              <a:rPr lang="es-ES" sz="3600" dirty="0"/>
            </a:br>
            <a:r>
              <a:rPr sz="3600" dirty="0"/>
              <a:t>Conditions</a:t>
            </a:r>
            <a:r>
              <a:rPr sz="3600" spc="-50" dirty="0"/>
              <a:t> </a:t>
            </a:r>
            <a:r>
              <a:rPr sz="3600" dirty="0"/>
              <a:t>of</a:t>
            </a:r>
            <a:r>
              <a:rPr sz="3600" spc="-185" dirty="0"/>
              <a:t> </a:t>
            </a:r>
            <a:r>
              <a:rPr sz="3600" dirty="0"/>
              <a:t>Acceptance</a:t>
            </a:r>
            <a:r>
              <a:rPr sz="3600" spc="-90" dirty="0"/>
              <a:t> </a:t>
            </a:r>
            <a:r>
              <a:rPr sz="3600" dirty="0"/>
              <a:t>–</a:t>
            </a:r>
            <a:r>
              <a:rPr sz="3600" spc="-65" dirty="0"/>
              <a:t> </a:t>
            </a:r>
            <a:r>
              <a:rPr sz="3600" spc="-10" dirty="0"/>
              <a:t>Beams</a:t>
            </a:r>
            <a:endParaRPr sz="3600" dirty="0"/>
          </a:p>
        </p:txBody>
      </p:sp>
      <p:sp>
        <p:nvSpPr>
          <p:cNvPr id="4" name="object 4"/>
          <p:cNvSpPr txBox="1"/>
          <p:nvPr/>
        </p:nvSpPr>
        <p:spPr>
          <a:xfrm>
            <a:off x="11137328" y="6258558"/>
            <a:ext cx="198755" cy="199390"/>
          </a:xfrm>
          <a:prstGeom prst="rect">
            <a:avLst/>
          </a:prstGeom>
        </p:spPr>
        <p:txBody>
          <a:bodyPr vert="horz" wrap="square" lIns="0" tIns="0" rIns="0" bIns="0" rtlCol="0">
            <a:spAutoFit/>
          </a:bodyPr>
          <a:lstStyle/>
          <a:p>
            <a:pPr>
              <a:lnSpc>
                <a:spcPts val="1550"/>
              </a:lnSpc>
            </a:pPr>
            <a:r>
              <a:rPr sz="1400" spc="-25" dirty="0">
                <a:latin typeface="Arial MT"/>
                <a:cs typeface="Arial MT"/>
              </a:rPr>
              <a:t>27</a:t>
            </a:r>
            <a:endParaRPr sz="1400">
              <a:latin typeface="Arial MT"/>
              <a:cs typeface="Arial MT"/>
            </a:endParaRPr>
          </a:p>
        </p:txBody>
      </p:sp>
      <p:grpSp>
        <p:nvGrpSpPr>
          <p:cNvPr id="5" name="object 5"/>
          <p:cNvGrpSpPr/>
          <p:nvPr/>
        </p:nvGrpSpPr>
        <p:grpSpPr>
          <a:xfrm>
            <a:off x="3719512" y="2635796"/>
            <a:ext cx="7952105" cy="4229100"/>
            <a:chOff x="3719512" y="2635796"/>
            <a:chExt cx="7952105" cy="4229100"/>
          </a:xfrm>
        </p:grpSpPr>
        <p:pic>
          <p:nvPicPr>
            <p:cNvPr id="6" name="object 6"/>
            <p:cNvPicPr/>
            <p:nvPr/>
          </p:nvPicPr>
          <p:blipFill>
            <a:blip r:embed="rId2" cstate="print"/>
            <a:stretch>
              <a:fillRect/>
            </a:stretch>
          </p:blipFill>
          <p:spPr>
            <a:xfrm>
              <a:off x="3732212" y="2648499"/>
              <a:ext cx="7926387" cy="4209500"/>
            </a:xfrm>
            <a:prstGeom prst="rect">
              <a:avLst/>
            </a:prstGeom>
          </p:spPr>
        </p:pic>
        <p:sp>
          <p:nvSpPr>
            <p:cNvPr id="7" name="object 7"/>
            <p:cNvSpPr/>
            <p:nvPr/>
          </p:nvSpPr>
          <p:spPr>
            <a:xfrm>
              <a:off x="3725862" y="2642146"/>
              <a:ext cx="7939405" cy="4216400"/>
            </a:xfrm>
            <a:custGeom>
              <a:avLst/>
              <a:gdLst/>
              <a:ahLst/>
              <a:cxnLst/>
              <a:rect l="l" t="t" r="r" b="b"/>
              <a:pathLst>
                <a:path w="7939405" h="4216400">
                  <a:moveTo>
                    <a:pt x="0" y="4215853"/>
                  </a:moveTo>
                  <a:lnTo>
                    <a:pt x="0" y="0"/>
                  </a:lnTo>
                  <a:lnTo>
                    <a:pt x="7939087" y="0"/>
                  </a:lnTo>
                  <a:lnTo>
                    <a:pt x="7939087" y="4215853"/>
                  </a:lnTo>
                </a:path>
              </a:pathLst>
            </a:custGeom>
            <a:ln w="12700">
              <a:solidFill>
                <a:srgbClr val="000000"/>
              </a:solidFill>
            </a:ln>
          </p:spPr>
          <p:txBody>
            <a:bodyPr wrap="square" lIns="0" tIns="0" rIns="0" bIns="0" rtlCol="0"/>
            <a:lstStyle/>
            <a:p>
              <a:endParaRPr/>
            </a:p>
          </p:txBody>
        </p:sp>
        <p:sp>
          <p:nvSpPr>
            <p:cNvPr id="8" name="object 8"/>
            <p:cNvSpPr/>
            <p:nvPr/>
          </p:nvSpPr>
          <p:spPr>
            <a:xfrm>
              <a:off x="8949042" y="4715179"/>
              <a:ext cx="727075" cy="782320"/>
            </a:xfrm>
            <a:custGeom>
              <a:avLst/>
              <a:gdLst/>
              <a:ahLst/>
              <a:cxnLst/>
              <a:rect l="l" t="t" r="r" b="b"/>
              <a:pathLst>
                <a:path w="727075" h="782320">
                  <a:moveTo>
                    <a:pt x="726579" y="0"/>
                  </a:moveTo>
                  <a:lnTo>
                    <a:pt x="0" y="0"/>
                  </a:lnTo>
                  <a:lnTo>
                    <a:pt x="0" y="781989"/>
                  </a:lnTo>
                  <a:lnTo>
                    <a:pt x="726579" y="781989"/>
                  </a:lnTo>
                  <a:lnTo>
                    <a:pt x="726579" y="0"/>
                  </a:lnTo>
                  <a:close/>
                </a:path>
              </a:pathLst>
            </a:custGeom>
            <a:solidFill>
              <a:srgbClr val="B4B5B4"/>
            </a:solidFill>
          </p:spPr>
          <p:txBody>
            <a:bodyPr wrap="square" lIns="0" tIns="0" rIns="0" bIns="0" rtlCol="0"/>
            <a:lstStyle/>
            <a:p>
              <a:endParaRPr/>
            </a:p>
          </p:txBody>
        </p:sp>
        <p:sp>
          <p:nvSpPr>
            <p:cNvPr id="9" name="object 9"/>
            <p:cNvSpPr/>
            <p:nvPr/>
          </p:nvSpPr>
          <p:spPr>
            <a:xfrm>
              <a:off x="8949042" y="4715179"/>
              <a:ext cx="727075" cy="782320"/>
            </a:xfrm>
            <a:custGeom>
              <a:avLst/>
              <a:gdLst/>
              <a:ahLst/>
              <a:cxnLst/>
              <a:rect l="l" t="t" r="r" b="b"/>
              <a:pathLst>
                <a:path w="727075" h="782320">
                  <a:moveTo>
                    <a:pt x="0" y="0"/>
                  </a:moveTo>
                  <a:lnTo>
                    <a:pt x="726579" y="0"/>
                  </a:lnTo>
                  <a:lnTo>
                    <a:pt x="726579" y="781989"/>
                  </a:lnTo>
                  <a:lnTo>
                    <a:pt x="0" y="781989"/>
                  </a:lnTo>
                  <a:lnTo>
                    <a:pt x="0" y="0"/>
                  </a:lnTo>
                  <a:close/>
                </a:path>
              </a:pathLst>
            </a:custGeom>
            <a:ln w="12700">
              <a:solidFill>
                <a:srgbClr val="FFFFFF"/>
              </a:solidFill>
            </a:ln>
          </p:spPr>
          <p:txBody>
            <a:bodyPr wrap="square" lIns="0" tIns="0" rIns="0" bIns="0" rtlCol="0"/>
            <a:lstStyle/>
            <a:p>
              <a:endParaRPr/>
            </a:p>
          </p:txBody>
        </p:sp>
      </p:grpSp>
      <p:sp>
        <p:nvSpPr>
          <p:cNvPr id="10" name="object 10"/>
          <p:cNvSpPr txBox="1"/>
          <p:nvPr/>
        </p:nvSpPr>
        <p:spPr>
          <a:xfrm>
            <a:off x="11065859" y="6612311"/>
            <a:ext cx="725170" cy="208279"/>
          </a:xfrm>
          <a:prstGeom prst="rect">
            <a:avLst/>
          </a:prstGeom>
        </p:spPr>
        <p:txBody>
          <a:bodyPr vert="horz" wrap="square" lIns="0" tIns="12700" rIns="0" bIns="0" rtlCol="0">
            <a:spAutoFit/>
          </a:bodyPr>
          <a:lstStyle/>
          <a:p>
            <a:pPr marL="12700">
              <a:lnSpc>
                <a:spcPct val="100000"/>
              </a:lnSpc>
              <a:spcBef>
                <a:spcPts val="100"/>
              </a:spcBef>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grpSp>
        <p:nvGrpSpPr>
          <p:cNvPr id="11" name="object 11"/>
          <p:cNvGrpSpPr/>
          <p:nvPr/>
        </p:nvGrpSpPr>
        <p:grpSpPr>
          <a:xfrm>
            <a:off x="5192684" y="5087239"/>
            <a:ext cx="832485" cy="1774189"/>
            <a:chOff x="5192684" y="5087239"/>
            <a:chExt cx="832485" cy="1774189"/>
          </a:xfrm>
        </p:grpSpPr>
        <p:sp>
          <p:nvSpPr>
            <p:cNvPr id="12" name="object 12"/>
            <p:cNvSpPr/>
            <p:nvPr/>
          </p:nvSpPr>
          <p:spPr>
            <a:xfrm>
              <a:off x="5195854" y="5090402"/>
              <a:ext cx="826135" cy="1767839"/>
            </a:xfrm>
            <a:custGeom>
              <a:avLst/>
              <a:gdLst/>
              <a:ahLst/>
              <a:cxnLst/>
              <a:rect l="l" t="t" r="r" b="b"/>
              <a:pathLst>
                <a:path w="826135" h="1767840">
                  <a:moveTo>
                    <a:pt x="667321" y="0"/>
                  </a:moveTo>
                  <a:lnTo>
                    <a:pt x="363651" y="158813"/>
                  </a:lnTo>
                  <a:lnTo>
                    <a:pt x="479259" y="195033"/>
                  </a:lnTo>
                  <a:lnTo>
                    <a:pt x="0" y="1725117"/>
                  </a:lnTo>
                  <a:lnTo>
                    <a:pt x="135636" y="1767598"/>
                  </a:lnTo>
                  <a:lnTo>
                    <a:pt x="240626" y="1767598"/>
                  </a:lnTo>
                  <a:lnTo>
                    <a:pt x="710501" y="267462"/>
                  </a:lnTo>
                  <a:lnTo>
                    <a:pt x="826135" y="303682"/>
                  </a:lnTo>
                  <a:lnTo>
                    <a:pt x="667321" y="0"/>
                  </a:lnTo>
                  <a:close/>
                </a:path>
              </a:pathLst>
            </a:custGeom>
            <a:solidFill>
              <a:srgbClr val="FF0000"/>
            </a:solidFill>
          </p:spPr>
          <p:txBody>
            <a:bodyPr wrap="square" lIns="0" tIns="0" rIns="0" bIns="0" rtlCol="0"/>
            <a:lstStyle/>
            <a:p>
              <a:endParaRPr/>
            </a:p>
          </p:txBody>
        </p:sp>
        <p:sp>
          <p:nvSpPr>
            <p:cNvPr id="13" name="object 13"/>
            <p:cNvSpPr/>
            <p:nvPr/>
          </p:nvSpPr>
          <p:spPr>
            <a:xfrm>
              <a:off x="5195859" y="5090414"/>
              <a:ext cx="826135" cy="1767839"/>
            </a:xfrm>
            <a:custGeom>
              <a:avLst/>
              <a:gdLst/>
              <a:ahLst/>
              <a:cxnLst/>
              <a:rect l="l" t="t" r="r" b="b"/>
              <a:pathLst>
                <a:path w="826135" h="1767840">
                  <a:moveTo>
                    <a:pt x="135630" y="1767585"/>
                  </a:moveTo>
                  <a:lnTo>
                    <a:pt x="0" y="1725104"/>
                  </a:lnTo>
                  <a:lnTo>
                    <a:pt x="479272" y="195021"/>
                  </a:lnTo>
                  <a:lnTo>
                    <a:pt x="363651" y="158800"/>
                  </a:lnTo>
                  <a:lnTo>
                    <a:pt x="667321" y="0"/>
                  </a:lnTo>
                  <a:lnTo>
                    <a:pt x="826122" y="303669"/>
                  </a:lnTo>
                  <a:lnTo>
                    <a:pt x="710501" y="267449"/>
                  </a:lnTo>
                  <a:lnTo>
                    <a:pt x="240621" y="1767585"/>
                  </a:lnTo>
                </a:path>
              </a:pathLst>
            </a:custGeom>
            <a:ln w="6350">
              <a:solidFill>
                <a:srgbClr val="000000"/>
              </a:solidFill>
            </a:ln>
          </p:spPr>
          <p:txBody>
            <a:bodyPr wrap="square" lIns="0" tIns="0" rIns="0" bIns="0" rtlCol="0"/>
            <a:lstStyle/>
            <a:p>
              <a:endParaRPr/>
            </a:p>
          </p:txBody>
        </p:sp>
      </p:grpSp>
      <p:grpSp>
        <p:nvGrpSpPr>
          <p:cNvPr id="14" name="object 14"/>
          <p:cNvGrpSpPr/>
          <p:nvPr/>
        </p:nvGrpSpPr>
        <p:grpSpPr>
          <a:xfrm>
            <a:off x="517525" y="2937116"/>
            <a:ext cx="2930525" cy="3749675"/>
            <a:chOff x="517525" y="2937116"/>
            <a:chExt cx="2930525" cy="3749675"/>
          </a:xfrm>
        </p:grpSpPr>
        <p:pic>
          <p:nvPicPr>
            <p:cNvPr id="15" name="object 15"/>
            <p:cNvPicPr/>
            <p:nvPr/>
          </p:nvPicPr>
          <p:blipFill>
            <a:blip r:embed="rId3" cstate="print"/>
            <a:stretch>
              <a:fillRect/>
            </a:stretch>
          </p:blipFill>
          <p:spPr>
            <a:xfrm>
              <a:off x="530225" y="2949828"/>
              <a:ext cx="2904642" cy="2917558"/>
            </a:xfrm>
            <a:prstGeom prst="rect">
              <a:avLst/>
            </a:prstGeom>
          </p:spPr>
        </p:pic>
        <p:sp>
          <p:nvSpPr>
            <p:cNvPr id="16" name="object 16"/>
            <p:cNvSpPr/>
            <p:nvPr/>
          </p:nvSpPr>
          <p:spPr>
            <a:xfrm>
              <a:off x="523875" y="2943466"/>
              <a:ext cx="2917825" cy="2930525"/>
            </a:xfrm>
            <a:custGeom>
              <a:avLst/>
              <a:gdLst/>
              <a:ahLst/>
              <a:cxnLst/>
              <a:rect l="l" t="t" r="r" b="b"/>
              <a:pathLst>
                <a:path w="2917825" h="2930525">
                  <a:moveTo>
                    <a:pt x="0" y="0"/>
                  </a:moveTo>
                  <a:lnTo>
                    <a:pt x="2917342" y="0"/>
                  </a:lnTo>
                  <a:lnTo>
                    <a:pt x="2917342" y="2930283"/>
                  </a:lnTo>
                  <a:lnTo>
                    <a:pt x="0" y="2930283"/>
                  </a:lnTo>
                  <a:lnTo>
                    <a:pt x="0" y="0"/>
                  </a:lnTo>
                  <a:close/>
                </a:path>
              </a:pathLst>
            </a:custGeom>
            <a:ln w="12700">
              <a:solidFill>
                <a:srgbClr val="000000"/>
              </a:solidFill>
            </a:ln>
          </p:spPr>
          <p:txBody>
            <a:bodyPr wrap="square" lIns="0" tIns="0" rIns="0" bIns="0" rtlCol="0"/>
            <a:lstStyle/>
            <a:p>
              <a:endParaRPr/>
            </a:p>
          </p:txBody>
        </p:sp>
        <p:sp>
          <p:nvSpPr>
            <p:cNvPr id="17" name="object 17"/>
            <p:cNvSpPr/>
            <p:nvPr/>
          </p:nvSpPr>
          <p:spPr>
            <a:xfrm>
              <a:off x="1062230" y="4885749"/>
              <a:ext cx="826135" cy="1797685"/>
            </a:xfrm>
            <a:custGeom>
              <a:avLst/>
              <a:gdLst/>
              <a:ahLst/>
              <a:cxnLst/>
              <a:rect l="l" t="t" r="r" b="b"/>
              <a:pathLst>
                <a:path w="826135" h="1797684">
                  <a:moveTo>
                    <a:pt x="667321" y="0"/>
                  </a:moveTo>
                  <a:lnTo>
                    <a:pt x="363651" y="158800"/>
                  </a:lnTo>
                  <a:lnTo>
                    <a:pt x="479272" y="195021"/>
                  </a:lnTo>
                  <a:lnTo>
                    <a:pt x="0" y="1725104"/>
                  </a:lnTo>
                  <a:lnTo>
                    <a:pt x="231241" y="1797532"/>
                  </a:lnTo>
                  <a:lnTo>
                    <a:pt x="710501" y="267449"/>
                  </a:lnTo>
                  <a:lnTo>
                    <a:pt x="826122" y="303669"/>
                  </a:lnTo>
                  <a:lnTo>
                    <a:pt x="667321" y="0"/>
                  </a:lnTo>
                  <a:close/>
                </a:path>
              </a:pathLst>
            </a:custGeom>
            <a:solidFill>
              <a:srgbClr val="FF0000"/>
            </a:solidFill>
          </p:spPr>
          <p:txBody>
            <a:bodyPr wrap="square" lIns="0" tIns="0" rIns="0" bIns="0" rtlCol="0"/>
            <a:lstStyle/>
            <a:p>
              <a:endParaRPr/>
            </a:p>
          </p:txBody>
        </p:sp>
        <p:sp>
          <p:nvSpPr>
            <p:cNvPr id="18" name="object 18"/>
            <p:cNvSpPr/>
            <p:nvPr/>
          </p:nvSpPr>
          <p:spPr>
            <a:xfrm>
              <a:off x="1062230" y="4885751"/>
              <a:ext cx="826135" cy="1797685"/>
            </a:xfrm>
            <a:custGeom>
              <a:avLst/>
              <a:gdLst/>
              <a:ahLst/>
              <a:cxnLst/>
              <a:rect l="l" t="t" r="r" b="b"/>
              <a:pathLst>
                <a:path w="826135" h="1797684">
                  <a:moveTo>
                    <a:pt x="0" y="1725104"/>
                  </a:moveTo>
                  <a:lnTo>
                    <a:pt x="479272" y="195021"/>
                  </a:lnTo>
                  <a:lnTo>
                    <a:pt x="363651" y="158800"/>
                  </a:lnTo>
                  <a:lnTo>
                    <a:pt x="667321" y="0"/>
                  </a:lnTo>
                  <a:lnTo>
                    <a:pt x="826122" y="303669"/>
                  </a:lnTo>
                  <a:lnTo>
                    <a:pt x="710501" y="267449"/>
                  </a:lnTo>
                  <a:lnTo>
                    <a:pt x="231241" y="1797532"/>
                  </a:lnTo>
                  <a:lnTo>
                    <a:pt x="0" y="1725104"/>
                  </a:lnTo>
                  <a:close/>
                </a:path>
              </a:pathLst>
            </a:custGeom>
            <a:ln w="6350">
              <a:solidFill>
                <a:srgbClr val="000000"/>
              </a:solidFill>
            </a:ln>
          </p:spPr>
          <p:txBody>
            <a:bodyPr wrap="square" lIns="0" tIns="0" rIns="0" bIns="0" rtlCol="0"/>
            <a:lstStyle/>
            <a:p>
              <a:endParaRPr/>
            </a:p>
          </p:txBody>
        </p:sp>
      </p:grpSp>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20284" y="5520509"/>
            <a:ext cx="8253730" cy="1153160"/>
          </a:xfrm>
          <a:prstGeom prst="rect">
            <a:avLst/>
          </a:prstGeom>
        </p:spPr>
        <p:txBody>
          <a:bodyPr vert="horz" wrap="square" lIns="0" tIns="88900" rIns="0" bIns="0" rtlCol="0">
            <a:spAutoFit/>
          </a:bodyPr>
          <a:lstStyle/>
          <a:p>
            <a:pPr marL="235585" indent="-222885">
              <a:lnSpc>
                <a:spcPct val="100000"/>
              </a:lnSpc>
              <a:spcBef>
                <a:spcPts val="700"/>
              </a:spcBef>
              <a:buFont typeface="Arial MT"/>
              <a:buChar char="•"/>
              <a:tabLst>
                <a:tab pos="235585" algn="l"/>
              </a:tabLst>
            </a:pPr>
            <a:r>
              <a:rPr sz="3200" dirty="0">
                <a:latin typeface="Arial MT"/>
                <a:cs typeface="Arial MT"/>
              </a:rPr>
              <a:t>Sample</a:t>
            </a:r>
            <a:r>
              <a:rPr sz="3200" spc="-25" dirty="0">
                <a:latin typeface="Arial MT"/>
                <a:cs typeface="Arial MT"/>
              </a:rPr>
              <a:t> </a:t>
            </a:r>
            <a:r>
              <a:rPr sz="3200" dirty="0">
                <a:latin typeface="Arial MT"/>
                <a:cs typeface="Arial MT"/>
              </a:rPr>
              <a:t>size</a:t>
            </a:r>
            <a:r>
              <a:rPr sz="3200" spc="-30" dirty="0">
                <a:latin typeface="Arial MT"/>
                <a:cs typeface="Arial MT"/>
              </a:rPr>
              <a:t> </a:t>
            </a:r>
            <a:r>
              <a:rPr sz="3200" dirty="0">
                <a:latin typeface="Arial MT"/>
                <a:cs typeface="Arial MT"/>
              </a:rPr>
              <a:t>–</a:t>
            </a:r>
            <a:r>
              <a:rPr sz="3200" spc="-25" dirty="0">
                <a:latin typeface="Arial MT"/>
                <a:cs typeface="Arial MT"/>
              </a:rPr>
              <a:t> </a:t>
            </a:r>
            <a:r>
              <a:rPr sz="3200" dirty="0">
                <a:latin typeface="Arial MT"/>
                <a:cs typeface="Arial MT"/>
              </a:rPr>
              <a:t>16.7sm</a:t>
            </a:r>
            <a:r>
              <a:rPr sz="3200" spc="-35" dirty="0">
                <a:latin typeface="Arial MT"/>
                <a:cs typeface="Arial MT"/>
              </a:rPr>
              <a:t> </a:t>
            </a:r>
            <a:r>
              <a:rPr sz="3200" dirty="0">
                <a:latin typeface="Arial MT"/>
                <a:cs typeface="Arial MT"/>
              </a:rPr>
              <a:t>(180</a:t>
            </a:r>
            <a:r>
              <a:rPr sz="3200" spc="-30" dirty="0">
                <a:latin typeface="Arial MT"/>
                <a:cs typeface="Arial MT"/>
              </a:rPr>
              <a:t> </a:t>
            </a:r>
            <a:r>
              <a:rPr sz="3200" dirty="0">
                <a:latin typeface="Arial MT"/>
                <a:cs typeface="Arial MT"/>
              </a:rPr>
              <a:t>sq</a:t>
            </a:r>
            <a:r>
              <a:rPr sz="3200" spc="-35" dirty="0">
                <a:latin typeface="Arial MT"/>
                <a:cs typeface="Arial MT"/>
              </a:rPr>
              <a:t> </a:t>
            </a:r>
            <a:r>
              <a:rPr sz="3200" dirty="0">
                <a:latin typeface="Arial MT"/>
                <a:cs typeface="Arial MT"/>
              </a:rPr>
              <a:t>ft)</a:t>
            </a:r>
            <a:r>
              <a:rPr sz="3200" spc="-15" dirty="0">
                <a:latin typeface="Arial MT"/>
                <a:cs typeface="Arial MT"/>
              </a:rPr>
              <a:t> </a:t>
            </a:r>
            <a:r>
              <a:rPr sz="3200" dirty="0">
                <a:latin typeface="Arial MT"/>
                <a:cs typeface="Arial MT"/>
              </a:rPr>
              <a:t>/</a:t>
            </a:r>
            <a:r>
              <a:rPr sz="3200" spc="-20" dirty="0">
                <a:latin typeface="Arial MT"/>
                <a:cs typeface="Arial MT"/>
              </a:rPr>
              <a:t> </a:t>
            </a:r>
            <a:r>
              <a:rPr sz="3200" dirty="0">
                <a:latin typeface="Arial MT"/>
                <a:cs typeface="Arial MT"/>
              </a:rPr>
              <a:t>4m</a:t>
            </a:r>
            <a:r>
              <a:rPr sz="3200" spc="-30" dirty="0">
                <a:latin typeface="Arial MT"/>
                <a:cs typeface="Arial MT"/>
              </a:rPr>
              <a:t> </a:t>
            </a:r>
            <a:r>
              <a:rPr sz="3200" dirty="0">
                <a:latin typeface="Arial MT"/>
                <a:cs typeface="Arial MT"/>
              </a:rPr>
              <a:t>(12</a:t>
            </a:r>
            <a:r>
              <a:rPr sz="3200" spc="-25" dirty="0">
                <a:latin typeface="Arial MT"/>
                <a:cs typeface="Arial MT"/>
              </a:rPr>
              <a:t> ft)</a:t>
            </a:r>
            <a:endParaRPr sz="3200" dirty="0">
              <a:latin typeface="Arial MT"/>
              <a:cs typeface="Arial MT"/>
            </a:endParaRPr>
          </a:p>
          <a:p>
            <a:pPr marL="235585" indent="-222885">
              <a:lnSpc>
                <a:spcPct val="100000"/>
              </a:lnSpc>
              <a:spcBef>
                <a:spcPts val="600"/>
              </a:spcBef>
              <a:buClr>
                <a:srgbClr val="000000"/>
              </a:buClr>
              <a:buFont typeface="Arial MT"/>
              <a:buChar char="•"/>
              <a:tabLst>
                <a:tab pos="235585" algn="l"/>
              </a:tabLst>
            </a:pPr>
            <a:r>
              <a:rPr sz="3200" b="1" i="1" dirty="0">
                <a:solidFill>
                  <a:srgbClr val="C00000"/>
                </a:solidFill>
                <a:latin typeface="Arial"/>
                <a:cs typeface="Arial"/>
              </a:rPr>
              <a:t>Full</a:t>
            </a:r>
            <a:r>
              <a:rPr sz="3200" b="1" i="1" spc="-50" dirty="0">
                <a:solidFill>
                  <a:srgbClr val="C00000"/>
                </a:solidFill>
                <a:latin typeface="Arial"/>
                <a:cs typeface="Arial"/>
              </a:rPr>
              <a:t> </a:t>
            </a:r>
            <a:r>
              <a:rPr sz="3200" b="1" i="1" dirty="0">
                <a:solidFill>
                  <a:srgbClr val="C00000"/>
                </a:solidFill>
                <a:latin typeface="Arial"/>
                <a:cs typeface="Arial"/>
              </a:rPr>
              <a:t>Scale,</a:t>
            </a:r>
            <a:r>
              <a:rPr sz="3200" b="1" i="1" spc="-30" dirty="0">
                <a:solidFill>
                  <a:srgbClr val="C00000"/>
                </a:solidFill>
                <a:latin typeface="Arial"/>
                <a:cs typeface="Arial"/>
              </a:rPr>
              <a:t> </a:t>
            </a:r>
            <a:r>
              <a:rPr sz="3200" b="1" i="1" dirty="0">
                <a:solidFill>
                  <a:srgbClr val="C00000"/>
                </a:solidFill>
                <a:latin typeface="Arial"/>
                <a:cs typeface="Arial"/>
              </a:rPr>
              <a:t>Load</a:t>
            </a:r>
            <a:r>
              <a:rPr sz="3200" b="1" i="1" spc="-55" dirty="0">
                <a:solidFill>
                  <a:srgbClr val="C00000"/>
                </a:solidFill>
                <a:latin typeface="Arial"/>
                <a:cs typeface="Arial"/>
              </a:rPr>
              <a:t> </a:t>
            </a:r>
            <a:r>
              <a:rPr sz="3200" b="1" i="1" dirty="0">
                <a:solidFill>
                  <a:srgbClr val="C00000"/>
                </a:solidFill>
                <a:latin typeface="Arial"/>
                <a:cs typeface="Arial"/>
              </a:rPr>
              <a:t>applied</a:t>
            </a:r>
            <a:r>
              <a:rPr sz="3200" b="1" i="1" spc="-55" dirty="0">
                <a:solidFill>
                  <a:srgbClr val="C00000"/>
                </a:solidFill>
                <a:latin typeface="Arial"/>
                <a:cs typeface="Arial"/>
              </a:rPr>
              <a:t> </a:t>
            </a:r>
            <a:r>
              <a:rPr sz="3200" dirty="0">
                <a:solidFill>
                  <a:srgbClr val="C00000"/>
                </a:solidFill>
                <a:latin typeface="Arial MT"/>
                <a:cs typeface="Arial MT"/>
              </a:rPr>
              <a:t>–</a:t>
            </a:r>
            <a:r>
              <a:rPr sz="3200" spc="-35" dirty="0">
                <a:solidFill>
                  <a:srgbClr val="C00000"/>
                </a:solidFill>
                <a:latin typeface="Arial MT"/>
                <a:cs typeface="Arial MT"/>
              </a:rPr>
              <a:t> </a:t>
            </a:r>
            <a:r>
              <a:rPr sz="3200" dirty="0">
                <a:latin typeface="Arial MT"/>
                <a:cs typeface="Arial MT"/>
              </a:rPr>
              <a:t>Per</a:t>
            </a:r>
            <a:r>
              <a:rPr sz="3200" spc="-30" dirty="0">
                <a:latin typeface="Arial MT"/>
                <a:cs typeface="Arial MT"/>
              </a:rPr>
              <a:t> </a:t>
            </a:r>
            <a:r>
              <a:rPr sz="3200" spc="-10" dirty="0">
                <a:latin typeface="Arial MT"/>
                <a:cs typeface="Arial MT"/>
              </a:rPr>
              <a:t>design</a:t>
            </a:r>
            <a:endParaRPr sz="3200" dirty="0">
              <a:latin typeface="Arial MT"/>
              <a:cs typeface="Arial MT"/>
            </a:endParaRPr>
          </a:p>
        </p:txBody>
      </p:sp>
      <p:sp>
        <p:nvSpPr>
          <p:cNvPr id="3" name="object 3"/>
          <p:cNvSpPr txBox="1">
            <a:spLocks noGrp="1"/>
          </p:cNvSpPr>
          <p:nvPr>
            <p:ph type="title"/>
          </p:nvPr>
        </p:nvSpPr>
        <p:spPr>
          <a:xfrm>
            <a:off x="609600" y="-378389"/>
            <a:ext cx="10972800" cy="1531481"/>
          </a:xfrm>
          <a:prstGeom prst="rect">
            <a:avLst/>
          </a:prstGeom>
        </p:spPr>
        <p:txBody>
          <a:bodyPr vert="horz" wrap="square" lIns="0" tIns="419390" rIns="0" bIns="0" rtlCol="0">
            <a:spAutoFit/>
          </a:bodyPr>
          <a:lstStyle/>
          <a:p>
            <a:pPr marL="520700">
              <a:lnSpc>
                <a:spcPct val="100000"/>
              </a:lnSpc>
              <a:spcBef>
                <a:spcPts val="100"/>
              </a:spcBef>
            </a:pPr>
            <a:r>
              <a:rPr lang="es-ES" sz="3600" b="1" dirty="0">
                <a:effectLst/>
              </a:rPr>
              <a:t>Piso/techo o techo/cubierta </a:t>
            </a:r>
            <a:br>
              <a:rPr lang="es-ES" sz="3600" b="1" dirty="0">
                <a:effectLst/>
              </a:rPr>
            </a:br>
            <a:r>
              <a:rPr sz="3600" b="1" dirty="0"/>
              <a:t>Floor/Ceiling</a:t>
            </a:r>
            <a:r>
              <a:rPr sz="3600" b="1" spc="-85" dirty="0"/>
              <a:t> </a:t>
            </a:r>
            <a:r>
              <a:rPr sz="3600" b="1" dirty="0"/>
              <a:t>or</a:t>
            </a:r>
            <a:r>
              <a:rPr sz="3600" b="1" spc="-105" dirty="0"/>
              <a:t> </a:t>
            </a:r>
            <a:r>
              <a:rPr sz="3600" b="1" spc="-10" dirty="0"/>
              <a:t>Roof/Ceilings</a:t>
            </a:r>
            <a:endParaRPr sz="3600" b="1" dirty="0"/>
          </a:p>
        </p:txBody>
      </p:sp>
      <p:grpSp>
        <p:nvGrpSpPr>
          <p:cNvPr id="4" name="object 4"/>
          <p:cNvGrpSpPr/>
          <p:nvPr/>
        </p:nvGrpSpPr>
        <p:grpSpPr>
          <a:xfrm>
            <a:off x="4888128" y="3376929"/>
            <a:ext cx="3668395" cy="2070735"/>
            <a:chOff x="4888128" y="3376929"/>
            <a:chExt cx="3668395" cy="2070735"/>
          </a:xfrm>
        </p:grpSpPr>
        <p:sp>
          <p:nvSpPr>
            <p:cNvPr id="5" name="object 5"/>
            <p:cNvSpPr/>
            <p:nvPr/>
          </p:nvSpPr>
          <p:spPr>
            <a:xfrm>
              <a:off x="4894478" y="3383279"/>
              <a:ext cx="3655695" cy="2057400"/>
            </a:xfrm>
            <a:custGeom>
              <a:avLst/>
              <a:gdLst/>
              <a:ahLst/>
              <a:cxnLst/>
              <a:rect l="l" t="t" r="r" b="b"/>
              <a:pathLst>
                <a:path w="3655695" h="2057400">
                  <a:moveTo>
                    <a:pt x="3655161" y="0"/>
                  </a:moveTo>
                  <a:lnTo>
                    <a:pt x="0" y="0"/>
                  </a:lnTo>
                  <a:lnTo>
                    <a:pt x="0" y="138430"/>
                  </a:lnTo>
                  <a:lnTo>
                    <a:pt x="0" y="1918970"/>
                  </a:lnTo>
                  <a:lnTo>
                    <a:pt x="0" y="2057400"/>
                  </a:lnTo>
                  <a:lnTo>
                    <a:pt x="3655161" y="2057400"/>
                  </a:lnTo>
                  <a:lnTo>
                    <a:pt x="3655161" y="1919414"/>
                  </a:lnTo>
                  <a:lnTo>
                    <a:pt x="3655161" y="1918970"/>
                  </a:lnTo>
                  <a:lnTo>
                    <a:pt x="3655161" y="138518"/>
                  </a:lnTo>
                  <a:lnTo>
                    <a:pt x="3516642" y="138518"/>
                  </a:lnTo>
                  <a:lnTo>
                    <a:pt x="3516642" y="1918970"/>
                  </a:lnTo>
                  <a:lnTo>
                    <a:pt x="138518" y="1918970"/>
                  </a:lnTo>
                  <a:lnTo>
                    <a:pt x="138518" y="138430"/>
                  </a:lnTo>
                  <a:lnTo>
                    <a:pt x="3655161" y="138430"/>
                  </a:lnTo>
                  <a:lnTo>
                    <a:pt x="3655161" y="0"/>
                  </a:lnTo>
                  <a:close/>
                </a:path>
              </a:pathLst>
            </a:custGeom>
            <a:solidFill>
              <a:srgbClr val="808080"/>
            </a:solidFill>
          </p:spPr>
          <p:txBody>
            <a:bodyPr wrap="square" lIns="0" tIns="0" rIns="0" bIns="0" rtlCol="0"/>
            <a:lstStyle/>
            <a:p>
              <a:endParaRPr/>
            </a:p>
          </p:txBody>
        </p:sp>
        <p:sp>
          <p:nvSpPr>
            <p:cNvPr id="6" name="object 6"/>
            <p:cNvSpPr/>
            <p:nvPr/>
          </p:nvSpPr>
          <p:spPr>
            <a:xfrm>
              <a:off x="4894478" y="3383279"/>
              <a:ext cx="3655695" cy="2058035"/>
            </a:xfrm>
            <a:custGeom>
              <a:avLst/>
              <a:gdLst/>
              <a:ahLst/>
              <a:cxnLst/>
              <a:rect l="l" t="t" r="r" b="b"/>
              <a:pathLst>
                <a:path w="3655695" h="2058035">
                  <a:moveTo>
                    <a:pt x="0" y="0"/>
                  </a:moveTo>
                  <a:lnTo>
                    <a:pt x="3655161" y="0"/>
                  </a:lnTo>
                  <a:lnTo>
                    <a:pt x="3655161" y="2057933"/>
                  </a:lnTo>
                  <a:lnTo>
                    <a:pt x="0" y="2057933"/>
                  </a:lnTo>
                  <a:lnTo>
                    <a:pt x="0" y="0"/>
                  </a:lnTo>
                  <a:close/>
                </a:path>
                <a:path w="3655695" h="2058035">
                  <a:moveTo>
                    <a:pt x="138518" y="1919414"/>
                  </a:moveTo>
                  <a:lnTo>
                    <a:pt x="3516642" y="1919414"/>
                  </a:lnTo>
                  <a:lnTo>
                    <a:pt x="3516642" y="138518"/>
                  </a:lnTo>
                  <a:lnTo>
                    <a:pt x="138518" y="138518"/>
                  </a:lnTo>
                  <a:lnTo>
                    <a:pt x="138518" y="1919414"/>
                  </a:lnTo>
                  <a:close/>
                </a:path>
              </a:pathLst>
            </a:custGeom>
            <a:ln w="12700">
              <a:solidFill>
                <a:srgbClr val="000000"/>
              </a:solidFill>
            </a:ln>
          </p:spPr>
          <p:txBody>
            <a:bodyPr wrap="square" lIns="0" tIns="0" rIns="0" bIns="0" rtlCol="0"/>
            <a:lstStyle/>
            <a:p>
              <a:endParaRPr/>
            </a:p>
          </p:txBody>
        </p:sp>
      </p:grpSp>
      <p:sp>
        <p:nvSpPr>
          <p:cNvPr id="7" name="object 7"/>
          <p:cNvSpPr txBox="1"/>
          <p:nvPr/>
        </p:nvSpPr>
        <p:spPr>
          <a:xfrm>
            <a:off x="5039347" y="4233377"/>
            <a:ext cx="3365500" cy="345440"/>
          </a:xfrm>
          <a:prstGeom prst="rect">
            <a:avLst/>
          </a:prstGeom>
        </p:spPr>
        <p:txBody>
          <a:bodyPr vert="horz" wrap="square" lIns="0" tIns="12700" rIns="0" bIns="0" rtlCol="0">
            <a:spAutoFit/>
          </a:bodyPr>
          <a:lstStyle/>
          <a:p>
            <a:pPr marL="833755">
              <a:lnSpc>
                <a:spcPct val="100000"/>
              </a:lnSpc>
              <a:spcBef>
                <a:spcPts val="100"/>
              </a:spcBef>
            </a:pPr>
            <a:r>
              <a:rPr sz="2100" dirty="0">
                <a:latin typeface="Arial MT"/>
                <a:cs typeface="Arial MT"/>
              </a:rPr>
              <a:t>16.7</a:t>
            </a:r>
            <a:r>
              <a:rPr sz="2100" spc="65" dirty="0">
                <a:latin typeface="Arial MT"/>
                <a:cs typeface="Arial MT"/>
              </a:rPr>
              <a:t> </a:t>
            </a:r>
            <a:r>
              <a:rPr sz="2100" dirty="0">
                <a:latin typeface="Arial MT"/>
                <a:cs typeface="Arial MT"/>
              </a:rPr>
              <a:t>SM/180</a:t>
            </a:r>
            <a:r>
              <a:rPr sz="2100" spc="35" dirty="0">
                <a:latin typeface="Arial MT"/>
                <a:cs typeface="Arial MT"/>
              </a:rPr>
              <a:t> </a:t>
            </a:r>
            <a:r>
              <a:rPr sz="2100" dirty="0">
                <a:latin typeface="Arial MT"/>
                <a:cs typeface="Arial MT"/>
              </a:rPr>
              <a:t>sq</a:t>
            </a:r>
            <a:r>
              <a:rPr sz="2100" spc="55" dirty="0">
                <a:latin typeface="Arial MT"/>
                <a:cs typeface="Arial MT"/>
              </a:rPr>
              <a:t> </a:t>
            </a:r>
            <a:r>
              <a:rPr sz="2100" spc="70" dirty="0">
                <a:latin typeface="Arial MT"/>
                <a:cs typeface="Arial MT"/>
              </a:rPr>
              <a:t>ft</a:t>
            </a:r>
            <a:endParaRPr sz="2100">
              <a:latin typeface="Arial MT"/>
              <a:cs typeface="Arial MT"/>
            </a:endParaRPr>
          </a:p>
        </p:txBody>
      </p:sp>
      <p:sp>
        <p:nvSpPr>
          <p:cNvPr id="8" name="object 8"/>
          <p:cNvSpPr txBox="1"/>
          <p:nvPr/>
        </p:nvSpPr>
        <p:spPr>
          <a:xfrm>
            <a:off x="3873463" y="4233377"/>
            <a:ext cx="424180" cy="345440"/>
          </a:xfrm>
          <a:prstGeom prst="rect">
            <a:avLst/>
          </a:prstGeom>
        </p:spPr>
        <p:txBody>
          <a:bodyPr vert="horz" wrap="square" lIns="0" tIns="12700" rIns="0" bIns="0" rtlCol="0">
            <a:spAutoFit/>
          </a:bodyPr>
          <a:lstStyle/>
          <a:p>
            <a:pPr marL="12700">
              <a:lnSpc>
                <a:spcPct val="100000"/>
              </a:lnSpc>
              <a:spcBef>
                <a:spcPts val="100"/>
              </a:spcBef>
            </a:pPr>
            <a:r>
              <a:rPr sz="2100" spc="80" dirty="0">
                <a:latin typeface="Arial MT"/>
                <a:cs typeface="Arial MT"/>
              </a:rPr>
              <a:t>4m</a:t>
            </a:r>
            <a:endParaRPr sz="2100">
              <a:latin typeface="Arial MT"/>
              <a:cs typeface="Arial MT"/>
            </a:endParaRPr>
          </a:p>
        </p:txBody>
      </p:sp>
      <p:grpSp>
        <p:nvGrpSpPr>
          <p:cNvPr id="9" name="object 9"/>
          <p:cNvGrpSpPr/>
          <p:nvPr/>
        </p:nvGrpSpPr>
        <p:grpSpPr>
          <a:xfrm>
            <a:off x="4574683" y="3389505"/>
            <a:ext cx="101600" cy="2045970"/>
            <a:chOff x="4574683" y="3389505"/>
            <a:chExt cx="101600" cy="2045970"/>
          </a:xfrm>
        </p:grpSpPr>
        <p:sp>
          <p:nvSpPr>
            <p:cNvPr id="10" name="object 10"/>
            <p:cNvSpPr/>
            <p:nvPr/>
          </p:nvSpPr>
          <p:spPr>
            <a:xfrm>
              <a:off x="4625479" y="3395852"/>
              <a:ext cx="0" cy="2033270"/>
            </a:xfrm>
            <a:custGeom>
              <a:avLst/>
              <a:gdLst/>
              <a:ahLst/>
              <a:cxnLst/>
              <a:rect l="l" t="t" r="r" b="b"/>
              <a:pathLst>
                <a:path h="2033270">
                  <a:moveTo>
                    <a:pt x="0" y="0"/>
                  </a:moveTo>
                  <a:lnTo>
                    <a:pt x="0" y="2032787"/>
                  </a:lnTo>
                </a:path>
              </a:pathLst>
            </a:custGeom>
            <a:ln w="12700">
              <a:solidFill>
                <a:srgbClr val="000000"/>
              </a:solidFill>
            </a:ln>
          </p:spPr>
          <p:txBody>
            <a:bodyPr wrap="square" lIns="0" tIns="0" rIns="0" bIns="0" rtlCol="0"/>
            <a:lstStyle/>
            <a:p>
              <a:endParaRPr/>
            </a:p>
          </p:txBody>
        </p:sp>
        <p:sp>
          <p:nvSpPr>
            <p:cNvPr id="11" name="object 11"/>
            <p:cNvSpPr/>
            <p:nvPr/>
          </p:nvSpPr>
          <p:spPr>
            <a:xfrm>
              <a:off x="4581034" y="5352445"/>
              <a:ext cx="88900" cy="76200"/>
            </a:xfrm>
            <a:custGeom>
              <a:avLst/>
              <a:gdLst/>
              <a:ahLst/>
              <a:cxnLst/>
              <a:rect l="l" t="t" r="r" b="b"/>
              <a:pathLst>
                <a:path w="88900" h="76200">
                  <a:moveTo>
                    <a:pt x="88900" y="0"/>
                  </a:moveTo>
                  <a:lnTo>
                    <a:pt x="44450" y="76199"/>
                  </a:lnTo>
                  <a:lnTo>
                    <a:pt x="0" y="0"/>
                  </a:lnTo>
                </a:path>
              </a:pathLst>
            </a:custGeom>
            <a:ln w="12700">
              <a:solidFill>
                <a:srgbClr val="000000"/>
              </a:solidFill>
            </a:ln>
          </p:spPr>
          <p:txBody>
            <a:bodyPr wrap="square" lIns="0" tIns="0" rIns="0" bIns="0" rtlCol="0"/>
            <a:lstStyle/>
            <a:p>
              <a:endParaRPr/>
            </a:p>
          </p:txBody>
        </p:sp>
        <p:sp>
          <p:nvSpPr>
            <p:cNvPr id="12" name="object 12"/>
            <p:cNvSpPr/>
            <p:nvPr/>
          </p:nvSpPr>
          <p:spPr>
            <a:xfrm>
              <a:off x="4581033" y="3395855"/>
              <a:ext cx="88900" cy="76200"/>
            </a:xfrm>
            <a:custGeom>
              <a:avLst/>
              <a:gdLst/>
              <a:ahLst/>
              <a:cxnLst/>
              <a:rect l="l" t="t" r="r" b="b"/>
              <a:pathLst>
                <a:path w="88900" h="76200">
                  <a:moveTo>
                    <a:pt x="0" y="76200"/>
                  </a:moveTo>
                  <a:lnTo>
                    <a:pt x="44450" y="0"/>
                  </a:lnTo>
                  <a:lnTo>
                    <a:pt x="88900" y="76200"/>
                  </a:lnTo>
                </a:path>
              </a:pathLst>
            </a:custGeom>
            <a:ln w="12700">
              <a:solidFill>
                <a:srgbClr val="000000"/>
              </a:solidFill>
            </a:ln>
          </p:spPr>
          <p:txBody>
            <a:bodyPr wrap="square" lIns="0" tIns="0" rIns="0" bIns="0" rtlCol="0"/>
            <a:lstStyle/>
            <a:p>
              <a:endParaRPr/>
            </a:p>
          </p:txBody>
        </p:sp>
      </p:grpSp>
      <p:sp>
        <p:nvSpPr>
          <p:cNvPr id="13" name="object 13"/>
          <p:cNvSpPr txBox="1"/>
          <p:nvPr/>
        </p:nvSpPr>
        <p:spPr>
          <a:xfrm>
            <a:off x="11124628" y="6245858"/>
            <a:ext cx="224154" cy="224790"/>
          </a:xfrm>
          <a:prstGeom prst="rect">
            <a:avLst/>
          </a:prstGeom>
        </p:spPr>
        <p:txBody>
          <a:bodyPr vert="horz" wrap="square" lIns="0" tIns="0" rIns="0" bIns="0" rtlCol="0">
            <a:spAutoFit/>
          </a:bodyPr>
          <a:lstStyle/>
          <a:p>
            <a:pPr marL="12700">
              <a:lnSpc>
                <a:spcPts val="1650"/>
              </a:lnSpc>
            </a:pPr>
            <a:r>
              <a:rPr sz="1400" spc="-25" dirty="0">
                <a:latin typeface="Arial MT"/>
                <a:cs typeface="Arial MT"/>
              </a:rPr>
              <a:t>28</a:t>
            </a:r>
            <a:endParaRPr sz="1400">
              <a:latin typeface="Arial MT"/>
              <a:cs typeface="Arial MT"/>
            </a:endParaRPr>
          </a:p>
        </p:txBody>
      </p:sp>
      <p:sp>
        <p:nvSpPr>
          <p:cNvPr id="15" name="TextBox 14">
            <a:extLst>
              <a:ext uri="{FF2B5EF4-FFF2-40B4-BE49-F238E27FC236}">
                <a16:creationId xmlns:a16="http://schemas.microsoft.com/office/drawing/2014/main" id="{BF483663-92F0-C428-1D1F-CC5BC7B03EFF}"/>
              </a:ext>
            </a:extLst>
          </p:cNvPr>
          <p:cNvSpPr txBox="1"/>
          <p:nvPr/>
        </p:nvSpPr>
        <p:spPr>
          <a:xfrm>
            <a:off x="1115447" y="1337491"/>
            <a:ext cx="9304053" cy="9541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800" dirty="0">
                <a:effectLst/>
              </a:rPr>
              <a:t>Tamaño de muestra: Escala completa, carga aplicada según diseño.</a:t>
            </a:r>
          </a:p>
        </p:txBody>
      </p:sp>
    </p:spTree>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87500" y="-5587"/>
            <a:ext cx="9170035" cy="6144895"/>
            <a:chOff x="1587500" y="-5587"/>
            <a:chExt cx="9170035" cy="6144895"/>
          </a:xfrm>
        </p:grpSpPr>
        <p:pic>
          <p:nvPicPr>
            <p:cNvPr id="3" name="object 3"/>
            <p:cNvPicPr/>
            <p:nvPr/>
          </p:nvPicPr>
          <p:blipFill>
            <a:blip r:embed="rId2" cstate="print"/>
            <a:stretch>
              <a:fillRect/>
            </a:stretch>
          </p:blipFill>
          <p:spPr>
            <a:xfrm>
              <a:off x="1600200" y="0"/>
              <a:ext cx="9144469" cy="6126479"/>
            </a:xfrm>
            <a:prstGeom prst="rect">
              <a:avLst/>
            </a:prstGeom>
          </p:spPr>
        </p:pic>
        <p:sp>
          <p:nvSpPr>
            <p:cNvPr id="4" name="object 4"/>
            <p:cNvSpPr/>
            <p:nvPr/>
          </p:nvSpPr>
          <p:spPr>
            <a:xfrm>
              <a:off x="1593850" y="762"/>
              <a:ext cx="9157335" cy="6132195"/>
            </a:xfrm>
            <a:custGeom>
              <a:avLst/>
              <a:gdLst/>
              <a:ahLst/>
              <a:cxnLst/>
              <a:rect l="l" t="t" r="r" b="b"/>
              <a:pathLst>
                <a:path w="9157335" h="6132195">
                  <a:moveTo>
                    <a:pt x="9157182" y="0"/>
                  </a:moveTo>
                  <a:lnTo>
                    <a:pt x="9157182" y="6132068"/>
                  </a:lnTo>
                  <a:lnTo>
                    <a:pt x="0" y="6132068"/>
                  </a:lnTo>
                  <a:lnTo>
                    <a:pt x="0" y="0"/>
                  </a:lnTo>
                </a:path>
              </a:pathLst>
            </a:custGeom>
            <a:ln w="12700">
              <a:solidFill>
                <a:srgbClr val="000000"/>
              </a:solidFill>
            </a:ln>
          </p:spPr>
          <p:txBody>
            <a:bodyPr wrap="square" lIns="0" tIns="0" rIns="0" bIns="0" rtlCol="0"/>
            <a:lstStyle/>
            <a:p>
              <a:endParaRPr/>
            </a:p>
          </p:txBody>
        </p:sp>
      </p:grpSp>
      <p:sp>
        <p:nvSpPr>
          <p:cNvPr id="5" name="object 5"/>
          <p:cNvSpPr txBox="1"/>
          <p:nvPr/>
        </p:nvSpPr>
        <p:spPr>
          <a:xfrm>
            <a:off x="11124628" y="6245858"/>
            <a:ext cx="224154" cy="224790"/>
          </a:xfrm>
          <a:prstGeom prst="rect">
            <a:avLst/>
          </a:prstGeom>
        </p:spPr>
        <p:txBody>
          <a:bodyPr vert="horz" wrap="square" lIns="0" tIns="0" rIns="0" bIns="0" rtlCol="0">
            <a:spAutoFit/>
          </a:bodyPr>
          <a:lstStyle/>
          <a:p>
            <a:pPr marL="12700">
              <a:lnSpc>
                <a:spcPts val="1650"/>
              </a:lnSpc>
            </a:pPr>
            <a:r>
              <a:rPr sz="1400" spc="-25" dirty="0">
                <a:latin typeface="Arial MT"/>
                <a:cs typeface="Arial MT"/>
              </a:rPr>
              <a:t>29</a:t>
            </a:r>
            <a:endParaRPr sz="1400">
              <a:latin typeface="Arial MT"/>
              <a:cs typeface="Arial MT"/>
            </a:endParaRPr>
          </a:p>
        </p:txBody>
      </p:sp>
      <p:sp>
        <p:nvSpPr>
          <p:cNvPr id="6" name="object 6"/>
          <p:cNvSpPr txBox="1"/>
          <p:nvPr/>
        </p:nvSpPr>
        <p:spPr>
          <a:xfrm>
            <a:off x="1923446" y="6355107"/>
            <a:ext cx="725170" cy="196215"/>
          </a:xfrm>
          <a:prstGeom prst="rect">
            <a:avLst/>
          </a:prstGeom>
        </p:spPr>
        <p:txBody>
          <a:bodyPr vert="horz" wrap="square" lIns="0" tIns="0" rIns="0" bIns="0" rtlCol="0">
            <a:spAutoFit/>
          </a:bodyPr>
          <a:lstStyle/>
          <a:p>
            <a:pPr marL="12700">
              <a:lnSpc>
                <a:spcPts val="1425"/>
              </a:lnSpc>
            </a:pPr>
            <a:r>
              <a:rPr sz="1200" spc="-110" dirty="0">
                <a:latin typeface="Arial MT"/>
                <a:cs typeface="Arial MT"/>
              </a:rPr>
              <a:t>UL</a:t>
            </a:r>
            <a:r>
              <a:rPr sz="1200" spc="25" dirty="0">
                <a:latin typeface="Arial MT"/>
                <a:cs typeface="Arial MT"/>
              </a:rPr>
              <a:t> </a:t>
            </a:r>
            <a:r>
              <a:rPr sz="1200" spc="80" dirty="0">
                <a:latin typeface="Arial MT"/>
                <a:cs typeface="Arial MT"/>
              </a:rPr>
              <a:t>Image</a:t>
            </a:r>
            <a:endParaRPr sz="1200">
              <a:latin typeface="Arial MT"/>
              <a:cs typeface="Arial MT"/>
            </a:endParaRPr>
          </a:p>
        </p:txBody>
      </p:sp>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9152" y="25617"/>
            <a:ext cx="9286875" cy="2105063"/>
          </a:xfrm>
          <a:prstGeom prst="rect">
            <a:avLst/>
          </a:prstGeom>
        </p:spPr>
        <p:txBody>
          <a:bodyPr vert="horz" wrap="square" lIns="0" tIns="12065" rIns="0" bIns="0" rtlCol="0">
            <a:spAutoFit/>
          </a:bodyPr>
          <a:lstStyle/>
          <a:p>
            <a:pPr marL="12700" marR="5080">
              <a:lnSpc>
                <a:spcPct val="100000"/>
              </a:lnSpc>
              <a:spcBef>
                <a:spcPts val="95"/>
              </a:spcBef>
              <a:tabLst>
                <a:tab pos="2363470" algn="l"/>
              </a:tabLst>
            </a:pPr>
            <a:r>
              <a:rPr lang="es-ES" sz="3400" dirty="0">
                <a:effectLst/>
              </a:rPr>
              <a:t>Estándares para compuertas contra fuego, humo, combinación, radiación – UL 555</a:t>
            </a:r>
            <a:br>
              <a:rPr lang="es-ES" sz="1400" dirty="0">
                <a:effectLst/>
              </a:rPr>
            </a:br>
            <a:r>
              <a:rPr lang="es-ES" sz="1400" dirty="0">
                <a:effectLst/>
              </a:rPr>
              <a:t> </a:t>
            </a:r>
            <a:r>
              <a:rPr sz="3400" dirty="0"/>
              <a:t>Fire,</a:t>
            </a:r>
            <a:r>
              <a:rPr sz="3400" spc="-105" dirty="0"/>
              <a:t> </a:t>
            </a:r>
            <a:r>
              <a:rPr sz="3400" dirty="0"/>
              <a:t>Smoke,</a:t>
            </a:r>
            <a:r>
              <a:rPr sz="3400" spc="-105" dirty="0"/>
              <a:t> </a:t>
            </a:r>
            <a:r>
              <a:rPr sz="3400" dirty="0"/>
              <a:t>Combination,</a:t>
            </a:r>
            <a:r>
              <a:rPr sz="3400" spc="-105" dirty="0"/>
              <a:t> </a:t>
            </a:r>
            <a:r>
              <a:rPr sz="3400" dirty="0"/>
              <a:t>Radiation</a:t>
            </a:r>
            <a:r>
              <a:rPr sz="3400" spc="-95" dirty="0"/>
              <a:t> </a:t>
            </a:r>
            <a:r>
              <a:rPr sz="3400" spc="-10" dirty="0"/>
              <a:t>Damper Standards</a:t>
            </a:r>
            <a:r>
              <a:rPr sz="3400" dirty="0"/>
              <a:t>	- UL</a:t>
            </a:r>
            <a:r>
              <a:rPr sz="3400" spc="-70" dirty="0"/>
              <a:t> </a:t>
            </a:r>
            <a:r>
              <a:rPr sz="3400" spc="-25" dirty="0"/>
              <a:t>555</a:t>
            </a:r>
            <a:endParaRPr sz="3400" dirty="0"/>
          </a:p>
        </p:txBody>
      </p:sp>
      <p:sp>
        <p:nvSpPr>
          <p:cNvPr id="3" name="object 3"/>
          <p:cNvSpPr txBox="1"/>
          <p:nvPr/>
        </p:nvSpPr>
        <p:spPr>
          <a:xfrm>
            <a:off x="1052484" y="4133153"/>
            <a:ext cx="5690235" cy="1911421"/>
          </a:xfrm>
          <a:prstGeom prst="rect">
            <a:avLst/>
          </a:prstGeom>
        </p:spPr>
        <p:txBody>
          <a:bodyPr vert="horz" wrap="square" lIns="0" tIns="155575" rIns="0" bIns="0" rtlCol="0">
            <a:spAutoFit/>
          </a:bodyPr>
          <a:lstStyle/>
          <a:p>
            <a:pPr marL="175895" indent="-163195">
              <a:lnSpc>
                <a:spcPct val="100000"/>
              </a:lnSpc>
              <a:spcBef>
                <a:spcPts val="1225"/>
              </a:spcBef>
              <a:buFont typeface="Arial MT"/>
              <a:buChar char="•"/>
              <a:tabLst>
                <a:tab pos="175895" algn="l"/>
              </a:tabLst>
            </a:pPr>
            <a:r>
              <a:rPr b="1" dirty="0">
                <a:latin typeface="Arial"/>
                <a:cs typeface="Arial"/>
              </a:rPr>
              <a:t>UL</a:t>
            </a:r>
            <a:r>
              <a:rPr b="1" spc="-90" dirty="0">
                <a:latin typeface="Arial"/>
                <a:cs typeface="Arial"/>
              </a:rPr>
              <a:t> </a:t>
            </a:r>
            <a:r>
              <a:rPr b="1" dirty="0">
                <a:latin typeface="Arial"/>
                <a:cs typeface="Arial"/>
              </a:rPr>
              <a:t>555</a:t>
            </a:r>
            <a:r>
              <a:rPr b="1" spc="-35" dirty="0">
                <a:latin typeface="Arial"/>
                <a:cs typeface="Arial"/>
              </a:rPr>
              <a:t> </a:t>
            </a:r>
            <a:r>
              <a:rPr dirty="0">
                <a:latin typeface="Arial MT"/>
                <a:cs typeface="Arial MT"/>
              </a:rPr>
              <a:t>-</a:t>
            </a:r>
            <a:r>
              <a:rPr spc="-45" dirty="0">
                <a:latin typeface="Arial MT"/>
                <a:cs typeface="Arial MT"/>
              </a:rPr>
              <a:t> </a:t>
            </a:r>
            <a:r>
              <a:rPr dirty="0">
                <a:latin typeface="Arial MT"/>
                <a:cs typeface="Arial MT"/>
              </a:rPr>
              <a:t>standard</a:t>
            </a:r>
            <a:r>
              <a:rPr spc="-40" dirty="0">
                <a:latin typeface="Arial MT"/>
                <a:cs typeface="Arial MT"/>
              </a:rPr>
              <a:t> </a:t>
            </a:r>
            <a:r>
              <a:rPr dirty="0">
                <a:latin typeface="Arial MT"/>
                <a:cs typeface="Arial MT"/>
              </a:rPr>
              <a:t>for</a:t>
            </a:r>
            <a:r>
              <a:rPr spc="-50" dirty="0">
                <a:latin typeface="Arial MT"/>
                <a:cs typeface="Arial MT"/>
              </a:rPr>
              <a:t> </a:t>
            </a:r>
            <a:r>
              <a:rPr dirty="0">
                <a:latin typeface="Arial MT"/>
                <a:cs typeface="Arial MT"/>
              </a:rPr>
              <a:t>Fire</a:t>
            </a:r>
            <a:r>
              <a:rPr spc="-40" dirty="0">
                <a:latin typeface="Arial MT"/>
                <a:cs typeface="Arial MT"/>
              </a:rPr>
              <a:t> </a:t>
            </a:r>
            <a:r>
              <a:rPr spc="-10" dirty="0">
                <a:latin typeface="Arial MT"/>
                <a:cs typeface="Arial MT"/>
              </a:rPr>
              <a:t>dampers</a:t>
            </a:r>
            <a:endParaRPr dirty="0">
              <a:latin typeface="Arial MT"/>
              <a:cs typeface="Arial MT"/>
            </a:endParaRPr>
          </a:p>
          <a:p>
            <a:pPr marL="175895" indent="-163195">
              <a:lnSpc>
                <a:spcPct val="100000"/>
              </a:lnSpc>
              <a:spcBef>
                <a:spcPts val="1130"/>
              </a:spcBef>
              <a:buFont typeface="Arial MT"/>
              <a:buChar char="•"/>
              <a:tabLst>
                <a:tab pos="175895" algn="l"/>
              </a:tabLst>
            </a:pPr>
            <a:r>
              <a:rPr b="1" dirty="0">
                <a:latin typeface="Arial"/>
                <a:cs typeface="Arial"/>
              </a:rPr>
              <a:t>UL</a:t>
            </a:r>
            <a:r>
              <a:rPr b="1" spc="-95" dirty="0">
                <a:latin typeface="Arial"/>
                <a:cs typeface="Arial"/>
              </a:rPr>
              <a:t> </a:t>
            </a:r>
            <a:r>
              <a:rPr b="1" dirty="0">
                <a:latin typeface="Arial"/>
                <a:cs typeface="Arial"/>
              </a:rPr>
              <a:t>555</a:t>
            </a:r>
            <a:r>
              <a:rPr b="1" u="sng" dirty="0">
                <a:uFill>
                  <a:solidFill>
                    <a:srgbClr val="000000"/>
                  </a:solidFill>
                </a:uFill>
                <a:latin typeface="Arial"/>
                <a:cs typeface="Arial"/>
              </a:rPr>
              <a:t>S</a:t>
            </a:r>
            <a:r>
              <a:rPr b="1" spc="-35" dirty="0">
                <a:latin typeface="Arial"/>
                <a:cs typeface="Arial"/>
              </a:rPr>
              <a:t> </a:t>
            </a:r>
            <a:r>
              <a:rPr dirty="0">
                <a:latin typeface="Arial MT"/>
                <a:cs typeface="Arial MT"/>
              </a:rPr>
              <a:t>-</a:t>
            </a:r>
            <a:r>
              <a:rPr spc="-50" dirty="0">
                <a:latin typeface="Arial MT"/>
                <a:cs typeface="Arial MT"/>
              </a:rPr>
              <a:t> </a:t>
            </a:r>
            <a:r>
              <a:rPr dirty="0">
                <a:latin typeface="Arial MT"/>
                <a:cs typeface="Arial MT"/>
              </a:rPr>
              <a:t>standard</a:t>
            </a:r>
            <a:r>
              <a:rPr spc="-45" dirty="0">
                <a:latin typeface="Arial MT"/>
                <a:cs typeface="Arial MT"/>
              </a:rPr>
              <a:t> </a:t>
            </a:r>
            <a:r>
              <a:rPr dirty="0">
                <a:latin typeface="Arial MT"/>
                <a:cs typeface="Arial MT"/>
              </a:rPr>
              <a:t>for</a:t>
            </a:r>
            <a:r>
              <a:rPr spc="-50" dirty="0">
                <a:latin typeface="Arial MT"/>
                <a:cs typeface="Arial MT"/>
              </a:rPr>
              <a:t> </a:t>
            </a:r>
            <a:r>
              <a:rPr u="sng" dirty="0">
                <a:uFill>
                  <a:solidFill>
                    <a:srgbClr val="000000"/>
                  </a:solidFill>
                </a:uFill>
                <a:latin typeface="Arial MT"/>
                <a:cs typeface="Arial MT"/>
              </a:rPr>
              <a:t>S</a:t>
            </a:r>
            <a:r>
              <a:rPr dirty="0">
                <a:latin typeface="Arial MT"/>
                <a:cs typeface="Arial MT"/>
              </a:rPr>
              <a:t>moke</a:t>
            </a:r>
            <a:r>
              <a:rPr spc="-45" dirty="0">
                <a:latin typeface="Arial MT"/>
                <a:cs typeface="Arial MT"/>
              </a:rPr>
              <a:t> </a:t>
            </a:r>
            <a:r>
              <a:rPr spc="-10" dirty="0">
                <a:latin typeface="Arial MT"/>
                <a:cs typeface="Arial MT"/>
              </a:rPr>
              <a:t>dampers</a:t>
            </a:r>
            <a:endParaRPr dirty="0">
              <a:latin typeface="Arial MT"/>
              <a:cs typeface="Arial MT"/>
            </a:endParaRPr>
          </a:p>
          <a:p>
            <a:pPr marL="175260" marR="5080" indent="-163195">
              <a:lnSpc>
                <a:spcPts val="2870"/>
              </a:lnSpc>
              <a:spcBef>
                <a:spcPts val="1710"/>
              </a:spcBef>
              <a:buFont typeface="Arial MT"/>
              <a:buChar char="•"/>
              <a:tabLst>
                <a:tab pos="177165" algn="l"/>
              </a:tabLst>
            </a:pPr>
            <a:r>
              <a:rPr b="1" dirty="0">
                <a:latin typeface="Arial"/>
                <a:cs typeface="Arial"/>
              </a:rPr>
              <a:t>UL</a:t>
            </a:r>
            <a:r>
              <a:rPr b="1" spc="-105" dirty="0">
                <a:latin typeface="Arial"/>
                <a:cs typeface="Arial"/>
              </a:rPr>
              <a:t> </a:t>
            </a:r>
            <a:r>
              <a:rPr b="1" dirty="0">
                <a:latin typeface="Arial"/>
                <a:cs typeface="Arial"/>
              </a:rPr>
              <a:t>555</a:t>
            </a:r>
            <a:r>
              <a:rPr b="1" u="sng" dirty="0">
                <a:uFill>
                  <a:solidFill>
                    <a:srgbClr val="000000"/>
                  </a:solidFill>
                </a:uFill>
                <a:latin typeface="Arial"/>
                <a:cs typeface="Arial"/>
              </a:rPr>
              <a:t>C</a:t>
            </a:r>
            <a:r>
              <a:rPr b="1" spc="-35" dirty="0">
                <a:latin typeface="Arial"/>
                <a:cs typeface="Arial"/>
              </a:rPr>
              <a:t> </a:t>
            </a:r>
            <a:r>
              <a:rPr dirty="0">
                <a:latin typeface="Arial MT"/>
                <a:cs typeface="Arial MT"/>
              </a:rPr>
              <a:t>-</a:t>
            </a:r>
            <a:r>
              <a:rPr spc="-70" dirty="0">
                <a:latin typeface="Arial MT"/>
                <a:cs typeface="Arial MT"/>
              </a:rPr>
              <a:t> </a:t>
            </a:r>
            <a:r>
              <a:rPr dirty="0">
                <a:latin typeface="Arial MT"/>
                <a:cs typeface="Arial MT"/>
              </a:rPr>
              <a:t>standard</a:t>
            </a:r>
            <a:r>
              <a:rPr spc="-45" dirty="0">
                <a:latin typeface="Arial MT"/>
                <a:cs typeface="Arial MT"/>
              </a:rPr>
              <a:t> </a:t>
            </a:r>
            <a:r>
              <a:rPr dirty="0">
                <a:latin typeface="Arial MT"/>
                <a:cs typeface="Arial MT"/>
              </a:rPr>
              <a:t>for</a:t>
            </a:r>
            <a:r>
              <a:rPr spc="-75" dirty="0">
                <a:latin typeface="Arial MT"/>
                <a:cs typeface="Arial MT"/>
              </a:rPr>
              <a:t> </a:t>
            </a:r>
            <a:r>
              <a:rPr u="sng" dirty="0">
                <a:uFill>
                  <a:solidFill>
                    <a:srgbClr val="000000"/>
                  </a:solidFill>
                </a:uFill>
                <a:latin typeface="Arial MT"/>
                <a:cs typeface="Arial MT"/>
              </a:rPr>
              <a:t>C</a:t>
            </a:r>
            <a:r>
              <a:rPr dirty="0">
                <a:latin typeface="Arial MT"/>
                <a:cs typeface="Arial MT"/>
              </a:rPr>
              <a:t>eiling</a:t>
            </a:r>
            <a:r>
              <a:rPr spc="-10" dirty="0">
                <a:latin typeface="Arial MT"/>
                <a:cs typeface="Arial MT"/>
              </a:rPr>
              <a:t> Radiation dampers</a:t>
            </a:r>
            <a:endParaRPr dirty="0">
              <a:latin typeface="Arial MT"/>
              <a:cs typeface="Arial MT"/>
            </a:endParaRPr>
          </a:p>
          <a:p>
            <a:pPr marL="175895" indent="-163195">
              <a:lnSpc>
                <a:spcPct val="100000"/>
              </a:lnSpc>
              <a:spcBef>
                <a:spcPts val="1515"/>
              </a:spcBef>
              <a:buChar char="•"/>
              <a:tabLst>
                <a:tab pos="175895" algn="l"/>
              </a:tabLst>
            </a:pPr>
            <a:r>
              <a:rPr spc="-25" dirty="0">
                <a:latin typeface="Arial MT"/>
                <a:cs typeface="Arial MT"/>
              </a:rPr>
              <a:t>CAN/ULC-</a:t>
            </a:r>
            <a:r>
              <a:rPr spc="-10" dirty="0">
                <a:latin typeface="Arial MT"/>
                <a:cs typeface="Arial MT"/>
              </a:rPr>
              <a:t>S112,</a:t>
            </a:r>
            <a:r>
              <a:rPr spc="-75" dirty="0">
                <a:latin typeface="Arial MT"/>
                <a:cs typeface="Arial MT"/>
              </a:rPr>
              <a:t> </a:t>
            </a:r>
            <a:r>
              <a:rPr spc="-20" dirty="0">
                <a:latin typeface="Arial MT"/>
                <a:cs typeface="Arial MT"/>
              </a:rPr>
              <a:t>112.1</a:t>
            </a:r>
            <a:r>
              <a:rPr spc="-100" dirty="0">
                <a:latin typeface="Arial MT"/>
                <a:cs typeface="Arial MT"/>
              </a:rPr>
              <a:t> </a:t>
            </a:r>
            <a:r>
              <a:rPr dirty="0">
                <a:latin typeface="Arial MT"/>
                <a:cs typeface="Arial MT"/>
              </a:rPr>
              <a:t>(Smoke</a:t>
            </a:r>
            <a:r>
              <a:rPr spc="-114" dirty="0">
                <a:latin typeface="Arial MT"/>
                <a:cs typeface="Arial MT"/>
              </a:rPr>
              <a:t> </a:t>
            </a:r>
            <a:r>
              <a:rPr spc="-10" dirty="0">
                <a:latin typeface="Arial MT"/>
                <a:cs typeface="Arial MT"/>
              </a:rPr>
              <a:t>Control)</a:t>
            </a:r>
            <a:endParaRPr dirty="0">
              <a:latin typeface="Arial MT"/>
              <a:cs typeface="Arial MT"/>
            </a:endParaRPr>
          </a:p>
        </p:txBody>
      </p:sp>
      <p:grpSp>
        <p:nvGrpSpPr>
          <p:cNvPr id="4" name="object 4"/>
          <p:cNvGrpSpPr/>
          <p:nvPr/>
        </p:nvGrpSpPr>
        <p:grpSpPr>
          <a:xfrm>
            <a:off x="9429386" y="1514293"/>
            <a:ext cx="2501883" cy="2538220"/>
            <a:chOff x="6813816" y="999744"/>
            <a:chExt cx="5099685" cy="4610100"/>
          </a:xfrm>
        </p:grpSpPr>
        <p:pic>
          <p:nvPicPr>
            <p:cNvPr id="5" name="object 5"/>
            <p:cNvPicPr/>
            <p:nvPr/>
          </p:nvPicPr>
          <p:blipFill>
            <a:blip r:embed="rId2" cstate="print"/>
            <a:stretch>
              <a:fillRect/>
            </a:stretch>
          </p:blipFill>
          <p:spPr>
            <a:xfrm>
              <a:off x="6813816" y="999744"/>
              <a:ext cx="5099291" cy="4610099"/>
            </a:xfrm>
            <a:prstGeom prst="rect">
              <a:avLst/>
            </a:prstGeom>
          </p:spPr>
        </p:pic>
        <p:pic>
          <p:nvPicPr>
            <p:cNvPr id="6" name="object 6"/>
            <p:cNvPicPr/>
            <p:nvPr/>
          </p:nvPicPr>
          <p:blipFill>
            <a:blip r:embed="rId3" cstate="print"/>
            <a:stretch>
              <a:fillRect/>
            </a:stretch>
          </p:blipFill>
          <p:spPr>
            <a:xfrm>
              <a:off x="7008583" y="1194384"/>
              <a:ext cx="4511546" cy="4022318"/>
            </a:xfrm>
            <a:prstGeom prst="rect">
              <a:avLst/>
            </a:prstGeom>
          </p:spPr>
        </p:pic>
      </p:grpSp>
      <p:grpSp>
        <p:nvGrpSpPr>
          <p:cNvPr id="7" name="object 7"/>
          <p:cNvGrpSpPr/>
          <p:nvPr/>
        </p:nvGrpSpPr>
        <p:grpSpPr>
          <a:xfrm>
            <a:off x="6039699" y="3691062"/>
            <a:ext cx="6087975" cy="3173896"/>
            <a:chOff x="95224" y="3614928"/>
            <a:chExt cx="6113780" cy="3248660"/>
          </a:xfrm>
        </p:grpSpPr>
        <p:sp>
          <p:nvSpPr>
            <p:cNvPr id="8" name="object 8"/>
            <p:cNvSpPr/>
            <p:nvPr/>
          </p:nvSpPr>
          <p:spPr>
            <a:xfrm>
              <a:off x="101574" y="6679349"/>
              <a:ext cx="2133600" cy="177800"/>
            </a:xfrm>
            <a:custGeom>
              <a:avLst/>
              <a:gdLst/>
              <a:ahLst/>
              <a:cxnLst/>
              <a:rect l="l" t="t" r="r" b="b"/>
              <a:pathLst>
                <a:path w="2133600" h="177800">
                  <a:moveTo>
                    <a:pt x="2133041" y="0"/>
                  </a:moveTo>
                  <a:lnTo>
                    <a:pt x="0" y="0"/>
                  </a:lnTo>
                  <a:lnTo>
                    <a:pt x="0" y="177761"/>
                  </a:lnTo>
                  <a:lnTo>
                    <a:pt x="2133041" y="177761"/>
                  </a:lnTo>
                  <a:lnTo>
                    <a:pt x="2133041" y="0"/>
                  </a:lnTo>
                  <a:close/>
                </a:path>
              </a:pathLst>
            </a:custGeom>
            <a:solidFill>
              <a:srgbClr val="000000"/>
            </a:solidFill>
          </p:spPr>
          <p:txBody>
            <a:bodyPr wrap="square" lIns="0" tIns="0" rIns="0" bIns="0" rtlCol="0"/>
            <a:lstStyle/>
            <a:p>
              <a:endParaRPr/>
            </a:p>
          </p:txBody>
        </p:sp>
        <p:sp>
          <p:nvSpPr>
            <p:cNvPr id="9" name="object 9"/>
            <p:cNvSpPr/>
            <p:nvPr/>
          </p:nvSpPr>
          <p:spPr>
            <a:xfrm>
              <a:off x="101574" y="6679349"/>
              <a:ext cx="2133600" cy="177800"/>
            </a:xfrm>
            <a:custGeom>
              <a:avLst/>
              <a:gdLst/>
              <a:ahLst/>
              <a:cxnLst/>
              <a:rect l="l" t="t" r="r" b="b"/>
              <a:pathLst>
                <a:path w="2133600" h="177800">
                  <a:moveTo>
                    <a:pt x="0" y="0"/>
                  </a:moveTo>
                  <a:lnTo>
                    <a:pt x="2133041" y="0"/>
                  </a:lnTo>
                  <a:lnTo>
                    <a:pt x="2133041" y="177749"/>
                  </a:lnTo>
                  <a:lnTo>
                    <a:pt x="0" y="177749"/>
                  </a:lnTo>
                  <a:lnTo>
                    <a:pt x="0" y="0"/>
                  </a:lnTo>
                  <a:close/>
                </a:path>
              </a:pathLst>
            </a:custGeom>
            <a:ln w="12699">
              <a:solidFill>
                <a:srgbClr val="000000"/>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998232" y="3614928"/>
              <a:ext cx="5210543" cy="3243072"/>
            </a:xfrm>
            <a:prstGeom prst="rect">
              <a:avLst/>
            </a:prstGeom>
          </p:spPr>
        </p:pic>
        <p:pic>
          <p:nvPicPr>
            <p:cNvPr id="11" name="object 11"/>
            <p:cNvPicPr/>
            <p:nvPr/>
          </p:nvPicPr>
          <p:blipFill>
            <a:blip r:embed="rId5" cstate="print"/>
            <a:stretch>
              <a:fillRect/>
            </a:stretch>
          </p:blipFill>
          <p:spPr>
            <a:xfrm>
              <a:off x="1193845" y="3810000"/>
              <a:ext cx="4622309" cy="2687408"/>
            </a:xfrm>
            <a:prstGeom prst="rect">
              <a:avLst/>
            </a:prstGeom>
          </p:spPr>
        </p:pic>
      </p:grpSp>
      <p:sp>
        <p:nvSpPr>
          <p:cNvPr id="12" name="object 12"/>
          <p:cNvSpPr txBox="1"/>
          <p:nvPr/>
        </p:nvSpPr>
        <p:spPr>
          <a:xfrm>
            <a:off x="5893528" y="6045406"/>
            <a:ext cx="2856865" cy="902969"/>
          </a:xfrm>
          <a:prstGeom prst="rect">
            <a:avLst/>
          </a:prstGeom>
          <a:solidFill>
            <a:srgbClr val="000000"/>
          </a:solidFill>
          <a:ln w="3175">
            <a:solidFill>
              <a:srgbClr val="000000"/>
            </a:solidFill>
          </a:ln>
        </p:spPr>
        <p:txBody>
          <a:bodyPr vert="horz" wrap="square" lIns="0" tIns="287020" rIns="0" bIns="0" rtlCol="0">
            <a:spAutoFit/>
          </a:bodyPr>
          <a:lstStyle/>
          <a:p>
            <a:pPr marL="347980">
              <a:lnSpc>
                <a:spcPct val="100000"/>
              </a:lnSpc>
              <a:spcBef>
                <a:spcPts val="2260"/>
              </a:spcBef>
            </a:pPr>
            <a:r>
              <a:rPr sz="2400" spc="-10" dirty="0">
                <a:solidFill>
                  <a:srgbClr val="FFFFFF"/>
                </a:solidFill>
                <a:latin typeface="Calibri"/>
                <a:cs typeface="Calibri"/>
              </a:rPr>
              <a:t>Greenheck</a:t>
            </a:r>
            <a:r>
              <a:rPr sz="2400" spc="-60" dirty="0">
                <a:solidFill>
                  <a:srgbClr val="FFFFFF"/>
                </a:solidFill>
                <a:latin typeface="Calibri"/>
                <a:cs typeface="Calibri"/>
              </a:rPr>
              <a:t> </a:t>
            </a:r>
            <a:r>
              <a:rPr sz="2400" spc="-10" dirty="0">
                <a:solidFill>
                  <a:srgbClr val="FFFFFF"/>
                </a:solidFill>
                <a:latin typeface="Calibri"/>
                <a:cs typeface="Calibri"/>
              </a:rPr>
              <a:t>Image</a:t>
            </a:r>
            <a:endParaRPr sz="2400" dirty="0">
              <a:latin typeface="Calibri"/>
              <a:cs typeface="Calibri"/>
            </a:endParaRPr>
          </a:p>
        </p:txBody>
      </p:sp>
      <p:sp>
        <p:nvSpPr>
          <p:cNvPr id="14" name="Rectangle 2">
            <a:extLst>
              <a:ext uri="{FF2B5EF4-FFF2-40B4-BE49-F238E27FC236}">
                <a16:creationId xmlns:a16="http://schemas.microsoft.com/office/drawing/2014/main" id="{0963B1A0-A379-4C7F-0782-C9C3A25B43BF}"/>
              </a:ext>
            </a:extLst>
          </p:cNvPr>
          <p:cNvSpPr>
            <a:spLocks noChangeArrowheads="1"/>
          </p:cNvSpPr>
          <p:nvPr/>
        </p:nvSpPr>
        <p:spPr bwMode="auto">
          <a:xfrm>
            <a:off x="827276" y="1764900"/>
            <a:ext cx="910905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panose="020B0604020202020204" pitchFamily="34" charset="0"/>
              </a:rPr>
              <a:t>Estándar</a:t>
            </a:r>
            <a:r>
              <a:rPr kumimoji="0" lang="en-US" altLang="en-US" sz="2400" b="0" i="0" u="none" strike="noStrike" cap="none" normalizeH="0" baseline="0" dirty="0">
                <a:ln>
                  <a:noFill/>
                </a:ln>
                <a:solidFill>
                  <a:schemeClr val="tx1"/>
                </a:solidFill>
                <a:effectLst/>
                <a:latin typeface="Arial" panose="020B0604020202020204" pitchFamily="34" charset="0"/>
              </a:rPr>
              <a:t> para </a:t>
            </a:r>
            <a:r>
              <a:rPr kumimoji="0" lang="en-US" altLang="en-US" sz="2400" b="0" i="0" u="none" strike="noStrike" cap="none" normalizeH="0" baseline="0" dirty="0" err="1">
                <a:ln>
                  <a:noFill/>
                </a:ln>
                <a:solidFill>
                  <a:schemeClr val="tx1"/>
                </a:solidFill>
                <a:effectLst/>
                <a:latin typeface="Arial" panose="020B0604020202020204" pitchFamily="34" charset="0"/>
              </a:rPr>
              <a:t>compuertas</a:t>
            </a:r>
            <a:r>
              <a:rPr kumimoji="0" lang="en-US" altLang="en-US" sz="2400" b="0" i="0" u="none" strike="noStrike" cap="none" normalizeH="0" baseline="0" dirty="0">
                <a:ln>
                  <a:noFill/>
                </a:ln>
                <a:solidFill>
                  <a:schemeClr val="tx1"/>
                </a:solidFill>
                <a:effectLst/>
                <a:latin typeface="Arial" panose="020B0604020202020204" pitchFamily="34" charset="0"/>
              </a:rPr>
              <a:t> contra </a:t>
            </a:r>
            <a:r>
              <a:rPr kumimoji="0" lang="en-US" altLang="en-US" sz="2400" b="0" i="0" u="none" strike="noStrike" cap="none" normalizeH="0" baseline="0" dirty="0" err="1">
                <a:ln>
                  <a:noFill/>
                </a:ln>
                <a:solidFill>
                  <a:schemeClr val="tx1"/>
                </a:solidFill>
                <a:effectLst/>
                <a:latin typeface="Arial" panose="020B0604020202020204" pitchFamily="34" charset="0"/>
              </a:rPr>
              <a:t>fuego</a:t>
            </a:r>
            <a:r>
              <a:rPr kumimoji="0" lang="en-US" altLang="en-US" sz="2400" b="0" i="0" u="none" strike="noStrike" cap="none" normalizeH="0" baseline="0" dirty="0">
                <a:ln>
                  <a:noFill/>
                </a:ln>
                <a:solidFill>
                  <a:schemeClr val="tx1"/>
                </a:solidFill>
                <a:effectLst/>
                <a:latin typeface="Arial" panose="020B0604020202020204" pitchFamily="34" charset="0"/>
              </a:rPr>
              <a:t>: UL 555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panose="020B0604020202020204" pitchFamily="34" charset="0"/>
              </a:rPr>
              <a:t>Estándar</a:t>
            </a:r>
            <a:r>
              <a:rPr kumimoji="0" lang="en-US" altLang="en-US" sz="2400" b="0" i="0" u="none" strike="noStrike" cap="none" normalizeH="0" baseline="0" dirty="0">
                <a:ln>
                  <a:noFill/>
                </a:ln>
                <a:solidFill>
                  <a:schemeClr val="tx1"/>
                </a:solidFill>
                <a:effectLst/>
                <a:latin typeface="Arial" panose="020B0604020202020204" pitchFamily="34" charset="0"/>
              </a:rPr>
              <a:t> para </a:t>
            </a:r>
            <a:r>
              <a:rPr kumimoji="0" lang="en-US" altLang="en-US" sz="2400" b="0" i="0" u="none" strike="noStrike" cap="none" normalizeH="0" baseline="0" dirty="0" err="1">
                <a:ln>
                  <a:noFill/>
                </a:ln>
                <a:solidFill>
                  <a:schemeClr val="tx1"/>
                </a:solidFill>
                <a:effectLst/>
                <a:latin typeface="Arial" panose="020B0604020202020204" pitchFamily="34" charset="0"/>
              </a:rPr>
              <a:t>compuertas</a:t>
            </a:r>
            <a:r>
              <a:rPr kumimoji="0" lang="en-US" altLang="en-US" sz="2400" b="0" i="0" u="none" strike="noStrike" cap="none" normalizeH="0" baseline="0" dirty="0">
                <a:ln>
                  <a:noFill/>
                </a:ln>
                <a:solidFill>
                  <a:schemeClr val="tx1"/>
                </a:solidFill>
                <a:effectLst/>
                <a:latin typeface="Arial" panose="020B0604020202020204" pitchFamily="34" charset="0"/>
              </a:rPr>
              <a:t> contra </a:t>
            </a:r>
            <a:r>
              <a:rPr kumimoji="0" lang="en-US" altLang="en-US" sz="2400" b="0" i="0" u="none" strike="noStrike" cap="none" normalizeH="0" baseline="0" dirty="0" err="1">
                <a:ln>
                  <a:noFill/>
                </a:ln>
                <a:solidFill>
                  <a:schemeClr val="tx1"/>
                </a:solidFill>
                <a:effectLst/>
                <a:latin typeface="Arial" panose="020B0604020202020204" pitchFamily="34" charset="0"/>
              </a:rPr>
              <a:t>humo</a:t>
            </a:r>
            <a:r>
              <a:rPr kumimoji="0" lang="en-US" altLang="en-US" sz="2400" b="0" i="0" u="none" strike="noStrike" cap="none" normalizeH="0" baseline="0" dirty="0">
                <a:ln>
                  <a:noFill/>
                </a:ln>
                <a:solidFill>
                  <a:schemeClr val="tx1"/>
                </a:solidFill>
                <a:effectLst/>
                <a:latin typeface="Arial" panose="020B0604020202020204" pitchFamily="34" charset="0"/>
              </a:rPr>
              <a:t>: UL 555S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panose="020B0604020202020204" pitchFamily="34" charset="0"/>
              </a:rPr>
              <a:t>Estándar</a:t>
            </a:r>
            <a:r>
              <a:rPr kumimoji="0" lang="en-US" altLang="en-US" sz="2400" b="0" i="0" u="none" strike="noStrike" cap="none" normalizeH="0" baseline="0" dirty="0">
                <a:ln>
                  <a:noFill/>
                </a:ln>
                <a:solidFill>
                  <a:schemeClr val="tx1"/>
                </a:solidFill>
                <a:effectLst/>
                <a:latin typeface="Arial" panose="020B0604020202020204" pitchFamily="34" charset="0"/>
              </a:rPr>
              <a:t> para </a:t>
            </a:r>
            <a:r>
              <a:rPr kumimoji="0" lang="en-US" altLang="en-US" sz="2400" b="0" i="0" u="none" strike="noStrike" cap="none" normalizeH="0" baseline="0" dirty="0" err="1">
                <a:ln>
                  <a:noFill/>
                </a:ln>
                <a:solidFill>
                  <a:schemeClr val="tx1"/>
                </a:solidFill>
                <a:effectLst/>
                <a:latin typeface="Arial" panose="020B0604020202020204" pitchFamily="34" charset="0"/>
              </a:rPr>
              <a:t>compuertas</a:t>
            </a:r>
            <a:r>
              <a:rPr kumimoji="0" lang="en-US" altLang="en-US" sz="2400" b="0" i="0" u="none" strike="noStrike" cap="none" normalizeH="0" baseline="0" dirty="0">
                <a:ln>
                  <a:noFill/>
                </a:ln>
                <a:solidFill>
                  <a:schemeClr val="tx1"/>
                </a:solidFill>
                <a:effectLst/>
                <a:latin typeface="Arial" panose="020B0604020202020204" pitchFamily="34" charset="0"/>
              </a:rPr>
              <a:t> de </a:t>
            </a:r>
            <a:r>
              <a:rPr kumimoji="0" lang="en-US" altLang="en-US" sz="2400" b="0" i="0" u="none" strike="noStrike" cap="none" normalizeH="0" baseline="0" dirty="0" err="1">
                <a:ln>
                  <a:noFill/>
                </a:ln>
                <a:solidFill>
                  <a:schemeClr val="tx1"/>
                </a:solidFill>
                <a:effectLst/>
                <a:latin typeface="Arial" panose="020B0604020202020204" pitchFamily="34" charset="0"/>
              </a:rPr>
              <a:t>radiación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en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rPr>
              <a:t>techos</a:t>
            </a:r>
            <a:r>
              <a:rPr kumimoji="0" lang="en-US" altLang="en-US" sz="2400" b="0" i="0" u="none" strike="noStrike" cap="none" normalizeH="0" baseline="0" dirty="0">
                <a:ln>
                  <a:noFill/>
                </a:ln>
                <a:solidFill>
                  <a:schemeClr val="tx1"/>
                </a:solidFill>
                <a:effectLst/>
                <a:latin typeface="Arial" panose="020B0604020202020204" pitchFamily="34" charset="0"/>
              </a:rPr>
              <a:t>: UL 555C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CAN/ULC-S112, 112.1 (Control de </a:t>
            </a:r>
            <a:r>
              <a:rPr kumimoji="0" lang="en-US" altLang="en-US" sz="2400" b="0" i="0" u="none" strike="noStrike" cap="none" normalizeH="0" baseline="0" dirty="0" err="1">
                <a:ln>
                  <a:noFill/>
                </a:ln>
                <a:solidFill>
                  <a:schemeClr val="tx1"/>
                </a:solidFill>
                <a:effectLst/>
                <a:latin typeface="Arial" panose="020B0604020202020204" pitchFamily="34" charset="0"/>
              </a:rPr>
              <a:t>humo</a:t>
            </a:r>
            <a:r>
              <a:rPr kumimoji="0" lang="en-US" altLang="en-US" sz="2400" b="0" i="0" u="none" strike="noStrike" cap="none" normalizeH="0" baseline="0" dirty="0">
                <a:ln>
                  <a:noFill/>
                </a:ln>
                <a:solidFill>
                  <a:schemeClr val="tx1"/>
                </a:solidFill>
                <a:effectLst/>
                <a:latin typeface="Arial" panose="020B0604020202020204" pitchFamily="34" charset="0"/>
              </a:rPr>
              <a:t>) </a:t>
            </a:r>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4170" y="2770467"/>
            <a:ext cx="10309860" cy="1121461"/>
          </a:xfrm>
          <a:prstGeom prst="rect">
            <a:avLst/>
          </a:prstGeom>
        </p:spPr>
        <p:txBody>
          <a:bodyPr vert="horz" wrap="square" lIns="0" tIns="13335" rIns="0" bIns="0" rtlCol="0">
            <a:spAutoFit/>
          </a:bodyPr>
          <a:lstStyle/>
          <a:p>
            <a:pPr marL="12700" marR="5080" algn="just">
              <a:lnSpc>
                <a:spcPct val="100000"/>
              </a:lnSpc>
              <a:spcBef>
                <a:spcPts val="105"/>
              </a:spcBef>
            </a:pPr>
            <a:r>
              <a:rPr sz="2400" dirty="0">
                <a:latin typeface="Arial MT"/>
                <a:cs typeface="Arial MT"/>
              </a:rPr>
              <a:t>“A</a:t>
            </a:r>
            <a:r>
              <a:rPr sz="2400" spc="-210" dirty="0">
                <a:latin typeface="Arial MT"/>
                <a:cs typeface="Arial MT"/>
              </a:rPr>
              <a:t> </a:t>
            </a:r>
            <a:r>
              <a:rPr sz="2400" dirty="0">
                <a:latin typeface="Arial MT"/>
                <a:cs typeface="Arial MT"/>
              </a:rPr>
              <a:t>device,</a:t>
            </a:r>
            <a:r>
              <a:rPr sz="2400" spc="-50" dirty="0">
                <a:latin typeface="Arial MT"/>
                <a:cs typeface="Arial MT"/>
              </a:rPr>
              <a:t> </a:t>
            </a:r>
            <a:r>
              <a:rPr sz="2400" dirty="0">
                <a:latin typeface="Arial MT"/>
                <a:cs typeface="Arial MT"/>
              </a:rPr>
              <a:t>installed</a:t>
            </a:r>
            <a:r>
              <a:rPr sz="2400" spc="-40" dirty="0">
                <a:latin typeface="Arial MT"/>
                <a:cs typeface="Arial MT"/>
              </a:rPr>
              <a:t> </a:t>
            </a:r>
            <a:r>
              <a:rPr sz="2400" dirty="0">
                <a:latin typeface="Arial MT"/>
                <a:cs typeface="Arial MT"/>
              </a:rPr>
              <a:t>in</a:t>
            </a:r>
            <a:r>
              <a:rPr sz="2400" spc="-40" dirty="0">
                <a:latin typeface="Arial MT"/>
                <a:cs typeface="Arial MT"/>
              </a:rPr>
              <a:t> </a:t>
            </a:r>
            <a:r>
              <a:rPr sz="2400" dirty="0">
                <a:latin typeface="Arial MT"/>
                <a:cs typeface="Arial MT"/>
              </a:rPr>
              <a:t>an</a:t>
            </a:r>
            <a:r>
              <a:rPr sz="2400" spc="-40" dirty="0">
                <a:latin typeface="Arial MT"/>
                <a:cs typeface="Arial MT"/>
              </a:rPr>
              <a:t> </a:t>
            </a:r>
            <a:r>
              <a:rPr sz="2400" dirty="0">
                <a:latin typeface="Arial MT"/>
                <a:cs typeface="Arial MT"/>
              </a:rPr>
              <a:t>air</a:t>
            </a:r>
            <a:r>
              <a:rPr sz="2400" spc="-35" dirty="0">
                <a:latin typeface="Arial MT"/>
                <a:cs typeface="Arial MT"/>
              </a:rPr>
              <a:t> </a:t>
            </a:r>
            <a:r>
              <a:rPr sz="2400" dirty="0">
                <a:latin typeface="Arial MT"/>
                <a:cs typeface="Arial MT"/>
              </a:rPr>
              <a:t>distribution</a:t>
            </a:r>
            <a:r>
              <a:rPr sz="2400" spc="-50" dirty="0">
                <a:latin typeface="Arial MT"/>
                <a:cs typeface="Arial MT"/>
              </a:rPr>
              <a:t> </a:t>
            </a:r>
            <a:r>
              <a:rPr sz="2400" dirty="0">
                <a:latin typeface="Arial MT"/>
                <a:cs typeface="Arial MT"/>
              </a:rPr>
              <a:t>system,</a:t>
            </a:r>
            <a:r>
              <a:rPr sz="2400" spc="-60" dirty="0">
                <a:latin typeface="Arial MT"/>
                <a:cs typeface="Arial MT"/>
              </a:rPr>
              <a:t> </a:t>
            </a:r>
            <a:r>
              <a:rPr sz="2400" spc="-10" dirty="0">
                <a:latin typeface="Arial MT"/>
                <a:cs typeface="Arial MT"/>
              </a:rPr>
              <a:t>designed </a:t>
            </a:r>
            <a:r>
              <a:rPr sz="2400" dirty="0">
                <a:latin typeface="Arial MT"/>
                <a:cs typeface="Arial MT"/>
              </a:rPr>
              <a:t>to</a:t>
            </a:r>
            <a:r>
              <a:rPr sz="2400" spc="-45" dirty="0">
                <a:latin typeface="Arial MT"/>
                <a:cs typeface="Arial MT"/>
              </a:rPr>
              <a:t> </a:t>
            </a:r>
            <a:r>
              <a:rPr sz="2400" dirty="0">
                <a:latin typeface="Arial MT"/>
                <a:cs typeface="Arial MT"/>
              </a:rPr>
              <a:t>close</a:t>
            </a:r>
            <a:r>
              <a:rPr sz="2400" spc="-50" dirty="0">
                <a:latin typeface="Arial MT"/>
                <a:cs typeface="Arial MT"/>
              </a:rPr>
              <a:t> </a:t>
            </a:r>
            <a:r>
              <a:rPr sz="2400" dirty="0">
                <a:latin typeface="Arial MT"/>
                <a:cs typeface="Arial MT"/>
              </a:rPr>
              <a:t>automatically</a:t>
            </a:r>
            <a:r>
              <a:rPr sz="2400" spc="-40" dirty="0">
                <a:latin typeface="Arial MT"/>
                <a:cs typeface="Arial MT"/>
              </a:rPr>
              <a:t> </a:t>
            </a:r>
            <a:r>
              <a:rPr sz="2400" dirty="0">
                <a:latin typeface="Arial MT"/>
                <a:cs typeface="Arial MT"/>
              </a:rPr>
              <a:t>upon</a:t>
            </a:r>
            <a:r>
              <a:rPr sz="2400" spc="-50" dirty="0">
                <a:latin typeface="Arial MT"/>
                <a:cs typeface="Arial MT"/>
              </a:rPr>
              <a:t> </a:t>
            </a:r>
            <a:r>
              <a:rPr sz="2400" dirty="0">
                <a:latin typeface="Arial MT"/>
                <a:cs typeface="Arial MT"/>
              </a:rPr>
              <a:t>detection</a:t>
            </a:r>
            <a:r>
              <a:rPr sz="2400" spc="-45" dirty="0">
                <a:latin typeface="Arial MT"/>
                <a:cs typeface="Arial MT"/>
              </a:rPr>
              <a:t> </a:t>
            </a:r>
            <a:r>
              <a:rPr sz="2400" dirty="0">
                <a:latin typeface="Arial MT"/>
                <a:cs typeface="Arial MT"/>
              </a:rPr>
              <a:t>of</a:t>
            </a:r>
            <a:r>
              <a:rPr sz="2400" spc="-50" dirty="0">
                <a:latin typeface="Arial MT"/>
                <a:cs typeface="Arial MT"/>
              </a:rPr>
              <a:t> </a:t>
            </a:r>
            <a:r>
              <a:rPr sz="2400" dirty="0">
                <a:latin typeface="Arial MT"/>
                <a:cs typeface="Arial MT"/>
              </a:rPr>
              <a:t>heat,</a:t>
            </a:r>
            <a:r>
              <a:rPr sz="2400" spc="-35" dirty="0">
                <a:latin typeface="Arial MT"/>
                <a:cs typeface="Arial MT"/>
              </a:rPr>
              <a:t> </a:t>
            </a:r>
            <a:r>
              <a:rPr sz="2400" dirty="0">
                <a:latin typeface="Arial MT"/>
                <a:cs typeface="Arial MT"/>
              </a:rPr>
              <a:t>to</a:t>
            </a:r>
            <a:r>
              <a:rPr sz="2400" spc="-40" dirty="0">
                <a:latin typeface="Arial MT"/>
                <a:cs typeface="Arial MT"/>
              </a:rPr>
              <a:t> </a:t>
            </a:r>
            <a:r>
              <a:rPr sz="2400" spc="-10" dirty="0">
                <a:latin typeface="Arial MT"/>
                <a:cs typeface="Arial MT"/>
              </a:rPr>
              <a:t>interrupt </a:t>
            </a:r>
            <a:r>
              <a:rPr sz="2400" dirty="0">
                <a:latin typeface="Arial MT"/>
                <a:cs typeface="Arial MT"/>
              </a:rPr>
              <a:t>migratory</a:t>
            </a:r>
            <a:r>
              <a:rPr sz="2400" spc="-60" dirty="0">
                <a:latin typeface="Arial MT"/>
                <a:cs typeface="Arial MT"/>
              </a:rPr>
              <a:t> </a:t>
            </a:r>
            <a:r>
              <a:rPr sz="2400" spc="-10" dirty="0">
                <a:latin typeface="Arial MT"/>
                <a:cs typeface="Arial MT"/>
              </a:rPr>
              <a:t>airflow,</a:t>
            </a:r>
            <a:r>
              <a:rPr sz="2400" spc="-45" dirty="0">
                <a:latin typeface="Arial MT"/>
                <a:cs typeface="Arial MT"/>
              </a:rPr>
              <a:t> </a:t>
            </a:r>
            <a:r>
              <a:rPr sz="2400" dirty="0">
                <a:latin typeface="Arial MT"/>
                <a:cs typeface="Arial MT"/>
              </a:rPr>
              <a:t>and</a:t>
            </a:r>
            <a:r>
              <a:rPr sz="2400" spc="-50" dirty="0">
                <a:latin typeface="Arial MT"/>
                <a:cs typeface="Arial MT"/>
              </a:rPr>
              <a:t> </a:t>
            </a:r>
            <a:r>
              <a:rPr sz="2400" dirty="0">
                <a:latin typeface="Arial MT"/>
                <a:cs typeface="Arial MT"/>
              </a:rPr>
              <a:t>to</a:t>
            </a:r>
            <a:r>
              <a:rPr sz="2400" spc="-50" dirty="0">
                <a:latin typeface="Arial MT"/>
                <a:cs typeface="Arial MT"/>
              </a:rPr>
              <a:t> </a:t>
            </a:r>
            <a:r>
              <a:rPr sz="2400" b="1" dirty="0">
                <a:solidFill>
                  <a:srgbClr val="FF0000"/>
                </a:solidFill>
                <a:latin typeface="Arial"/>
                <a:cs typeface="Arial"/>
              </a:rPr>
              <a:t>restrict</a:t>
            </a:r>
            <a:r>
              <a:rPr sz="2400" b="1" spc="-55" dirty="0">
                <a:solidFill>
                  <a:srgbClr val="FF0000"/>
                </a:solidFill>
                <a:latin typeface="Arial"/>
                <a:cs typeface="Arial"/>
              </a:rPr>
              <a:t> </a:t>
            </a:r>
            <a:r>
              <a:rPr sz="2400" b="1" dirty="0">
                <a:solidFill>
                  <a:srgbClr val="FF0000"/>
                </a:solidFill>
                <a:latin typeface="Arial"/>
                <a:cs typeface="Arial"/>
              </a:rPr>
              <a:t>the</a:t>
            </a:r>
            <a:r>
              <a:rPr sz="2400" b="1" spc="-60" dirty="0">
                <a:solidFill>
                  <a:srgbClr val="FF0000"/>
                </a:solidFill>
                <a:latin typeface="Arial"/>
                <a:cs typeface="Arial"/>
              </a:rPr>
              <a:t> </a:t>
            </a:r>
            <a:r>
              <a:rPr sz="2400" b="1" dirty="0">
                <a:solidFill>
                  <a:srgbClr val="FF0000"/>
                </a:solidFill>
                <a:latin typeface="Arial"/>
                <a:cs typeface="Arial"/>
              </a:rPr>
              <a:t>passage</a:t>
            </a:r>
            <a:r>
              <a:rPr sz="2400" b="1" spc="-75" dirty="0">
                <a:solidFill>
                  <a:srgbClr val="FF0000"/>
                </a:solidFill>
                <a:latin typeface="Arial"/>
                <a:cs typeface="Arial"/>
              </a:rPr>
              <a:t> </a:t>
            </a:r>
            <a:r>
              <a:rPr sz="2400" b="1" dirty="0">
                <a:solidFill>
                  <a:srgbClr val="FF0000"/>
                </a:solidFill>
                <a:latin typeface="Arial"/>
                <a:cs typeface="Arial"/>
              </a:rPr>
              <a:t>of</a:t>
            </a:r>
            <a:r>
              <a:rPr sz="2400" b="1" spc="-55" dirty="0">
                <a:solidFill>
                  <a:srgbClr val="FF0000"/>
                </a:solidFill>
                <a:latin typeface="Arial"/>
                <a:cs typeface="Arial"/>
              </a:rPr>
              <a:t> </a:t>
            </a:r>
            <a:r>
              <a:rPr sz="2400" b="1" spc="-10" dirty="0">
                <a:solidFill>
                  <a:srgbClr val="FF0000"/>
                </a:solidFill>
                <a:latin typeface="Arial"/>
                <a:cs typeface="Arial"/>
              </a:rPr>
              <a:t>flame</a:t>
            </a:r>
            <a:r>
              <a:rPr sz="2400" spc="-10" dirty="0">
                <a:latin typeface="Arial MT"/>
                <a:cs typeface="Arial MT"/>
              </a:rPr>
              <a:t>.” </a:t>
            </a:r>
            <a:r>
              <a:rPr sz="2400" spc="-60" dirty="0">
                <a:latin typeface="Arial MT"/>
                <a:cs typeface="Arial MT"/>
              </a:rPr>
              <a:t>(NFPA</a:t>
            </a:r>
            <a:r>
              <a:rPr sz="2400" spc="-195" dirty="0">
                <a:latin typeface="Arial MT"/>
                <a:cs typeface="Arial MT"/>
              </a:rPr>
              <a:t> </a:t>
            </a:r>
            <a:r>
              <a:rPr sz="2400" dirty="0">
                <a:latin typeface="Arial MT"/>
                <a:cs typeface="Arial MT"/>
              </a:rPr>
              <a:t>80)</a:t>
            </a:r>
            <a:r>
              <a:rPr sz="2400" spc="-60" dirty="0">
                <a:latin typeface="Arial MT"/>
                <a:cs typeface="Arial MT"/>
              </a:rPr>
              <a:t> </a:t>
            </a:r>
            <a:r>
              <a:rPr sz="2400" dirty="0">
                <a:latin typeface="Arial MT"/>
                <a:cs typeface="Arial MT"/>
              </a:rPr>
              <a:t>–IBC</a:t>
            </a:r>
            <a:r>
              <a:rPr sz="2400" spc="-45" dirty="0">
                <a:latin typeface="Arial MT"/>
                <a:cs typeface="Arial MT"/>
              </a:rPr>
              <a:t> </a:t>
            </a:r>
            <a:r>
              <a:rPr sz="2400" dirty="0">
                <a:latin typeface="Arial MT"/>
                <a:cs typeface="Arial MT"/>
              </a:rPr>
              <a:t>2024</a:t>
            </a:r>
            <a:r>
              <a:rPr sz="2400" spc="-40" dirty="0">
                <a:latin typeface="Arial MT"/>
                <a:cs typeface="Arial MT"/>
              </a:rPr>
              <a:t> </a:t>
            </a:r>
            <a:r>
              <a:rPr sz="2400" dirty="0">
                <a:latin typeface="Arial MT"/>
                <a:cs typeface="Arial MT"/>
              </a:rPr>
              <a:t>Section</a:t>
            </a:r>
            <a:r>
              <a:rPr sz="2400" spc="-40" dirty="0">
                <a:latin typeface="Arial MT"/>
                <a:cs typeface="Arial MT"/>
              </a:rPr>
              <a:t> </a:t>
            </a:r>
            <a:r>
              <a:rPr sz="2400" spc="-25" dirty="0">
                <a:latin typeface="Arial MT"/>
                <a:cs typeface="Arial MT"/>
              </a:rPr>
              <a:t>717</a:t>
            </a:r>
            <a:endParaRPr sz="2400" dirty="0">
              <a:latin typeface="Arial MT"/>
              <a:cs typeface="Arial MT"/>
            </a:endParaRPr>
          </a:p>
        </p:txBody>
      </p:sp>
      <p:sp>
        <p:nvSpPr>
          <p:cNvPr id="3" name="object 3"/>
          <p:cNvSpPr txBox="1">
            <a:spLocks noGrp="1"/>
          </p:cNvSpPr>
          <p:nvPr>
            <p:ph type="title"/>
          </p:nvPr>
        </p:nvSpPr>
        <p:spPr>
          <a:xfrm>
            <a:off x="-2906278" y="-608212"/>
            <a:ext cx="13081162" cy="1241825"/>
          </a:xfrm>
          <a:prstGeom prst="rect">
            <a:avLst/>
          </a:prstGeom>
        </p:spPr>
        <p:txBody>
          <a:bodyPr vert="horz" wrap="square" lIns="0" tIns="559255" rIns="0" bIns="0" rtlCol="0">
            <a:spAutoFit/>
          </a:bodyPr>
          <a:lstStyle/>
          <a:p>
            <a:pPr marL="3993515">
              <a:lnSpc>
                <a:spcPct val="100000"/>
              </a:lnSpc>
              <a:spcBef>
                <a:spcPts val="105"/>
              </a:spcBef>
            </a:pPr>
            <a:r>
              <a:rPr lang="es-ES" dirty="0">
                <a:effectLst/>
              </a:rPr>
              <a:t>Compuertas contra fuego /</a:t>
            </a:r>
            <a:r>
              <a:rPr sz="4400" b="0" dirty="0">
                <a:latin typeface="Arial MT"/>
                <a:cs typeface="Arial MT"/>
              </a:rPr>
              <a:t>Fire</a:t>
            </a:r>
            <a:r>
              <a:rPr sz="4400" b="0" spc="-45" dirty="0">
                <a:latin typeface="Arial MT"/>
                <a:cs typeface="Arial MT"/>
              </a:rPr>
              <a:t> </a:t>
            </a:r>
            <a:r>
              <a:rPr sz="4400" b="0" spc="-10" dirty="0">
                <a:latin typeface="Arial MT"/>
                <a:cs typeface="Arial MT"/>
              </a:rPr>
              <a:t>Dampers</a:t>
            </a:r>
            <a:endParaRPr sz="4400" dirty="0">
              <a:latin typeface="Arial MT"/>
              <a:cs typeface="Arial MT"/>
            </a:endParaRPr>
          </a:p>
        </p:txBody>
      </p:sp>
      <p:pic>
        <p:nvPicPr>
          <p:cNvPr id="4" name="object 4"/>
          <p:cNvPicPr/>
          <p:nvPr/>
        </p:nvPicPr>
        <p:blipFill>
          <a:blip r:embed="rId2" cstate="print"/>
          <a:stretch>
            <a:fillRect/>
          </a:stretch>
        </p:blipFill>
        <p:spPr>
          <a:xfrm>
            <a:off x="1958348" y="4464283"/>
            <a:ext cx="1675955" cy="1801237"/>
          </a:xfrm>
          <a:prstGeom prst="rect">
            <a:avLst/>
          </a:prstGeom>
        </p:spPr>
      </p:pic>
      <p:pic>
        <p:nvPicPr>
          <p:cNvPr id="5" name="object 5"/>
          <p:cNvPicPr/>
          <p:nvPr/>
        </p:nvPicPr>
        <p:blipFill>
          <a:blip r:embed="rId3" cstate="print"/>
          <a:stretch>
            <a:fillRect/>
          </a:stretch>
        </p:blipFill>
        <p:spPr>
          <a:xfrm>
            <a:off x="4758968" y="4610958"/>
            <a:ext cx="2135894" cy="1495323"/>
          </a:xfrm>
          <a:prstGeom prst="rect">
            <a:avLst/>
          </a:prstGeom>
        </p:spPr>
      </p:pic>
      <p:pic>
        <p:nvPicPr>
          <p:cNvPr id="6" name="object 6"/>
          <p:cNvPicPr/>
          <p:nvPr/>
        </p:nvPicPr>
        <p:blipFill>
          <a:blip r:embed="rId4" cstate="print"/>
          <a:stretch>
            <a:fillRect/>
          </a:stretch>
        </p:blipFill>
        <p:spPr>
          <a:xfrm>
            <a:off x="7492024" y="4515334"/>
            <a:ext cx="2201812" cy="1983107"/>
          </a:xfrm>
          <a:prstGeom prst="rect">
            <a:avLst/>
          </a:prstGeom>
        </p:spPr>
      </p:pic>
      <p:sp>
        <p:nvSpPr>
          <p:cNvPr id="7" name="object 7"/>
          <p:cNvSpPr txBox="1"/>
          <p:nvPr/>
        </p:nvSpPr>
        <p:spPr>
          <a:xfrm>
            <a:off x="833683" y="6017331"/>
            <a:ext cx="1411605" cy="636270"/>
          </a:xfrm>
          <a:prstGeom prst="rect">
            <a:avLst/>
          </a:prstGeom>
        </p:spPr>
        <p:txBody>
          <a:bodyPr vert="horz" wrap="square" lIns="0" tIns="12700" rIns="0" bIns="0" rtlCol="0">
            <a:spAutoFit/>
          </a:bodyPr>
          <a:lstStyle/>
          <a:p>
            <a:pPr marL="12700" marR="5080">
              <a:lnSpc>
                <a:spcPct val="100000"/>
              </a:lnSpc>
              <a:spcBef>
                <a:spcPts val="100"/>
              </a:spcBef>
            </a:pPr>
            <a:r>
              <a:rPr sz="2000" spc="90" dirty="0">
                <a:latin typeface="Arial MT"/>
                <a:cs typeface="Arial MT"/>
              </a:rPr>
              <a:t>Curtain</a:t>
            </a:r>
            <a:r>
              <a:rPr sz="2000" spc="-30" dirty="0">
                <a:latin typeface="Arial MT"/>
                <a:cs typeface="Arial MT"/>
              </a:rPr>
              <a:t> </a:t>
            </a:r>
            <a:r>
              <a:rPr sz="2000" spc="-50" dirty="0">
                <a:latin typeface="Arial MT"/>
                <a:cs typeface="Arial MT"/>
              </a:rPr>
              <a:t>Fire </a:t>
            </a:r>
            <a:r>
              <a:rPr sz="2000" spc="135" dirty="0">
                <a:latin typeface="Arial MT"/>
                <a:cs typeface="Arial MT"/>
              </a:rPr>
              <a:t>Damper</a:t>
            </a:r>
            <a:endParaRPr sz="2000" dirty="0">
              <a:latin typeface="Arial MT"/>
              <a:cs typeface="Arial MT"/>
            </a:endParaRPr>
          </a:p>
        </p:txBody>
      </p:sp>
      <p:sp>
        <p:nvSpPr>
          <p:cNvPr id="8" name="object 8"/>
          <p:cNvSpPr txBox="1"/>
          <p:nvPr/>
        </p:nvSpPr>
        <p:spPr>
          <a:xfrm>
            <a:off x="4242032" y="6106281"/>
            <a:ext cx="1889125" cy="636270"/>
          </a:xfrm>
          <a:prstGeom prst="rect">
            <a:avLst/>
          </a:prstGeom>
        </p:spPr>
        <p:txBody>
          <a:bodyPr vert="horz" wrap="square" lIns="0" tIns="12700" rIns="0" bIns="0" rtlCol="0">
            <a:spAutoFit/>
          </a:bodyPr>
          <a:lstStyle/>
          <a:p>
            <a:pPr marL="12700" marR="5080">
              <a:lnSpc>
                <a:spcPct val="100000"/>
              </a:lnSpc>
              <a:spcBef>
                <a:spcPts val="100"/>
              </a:spcBef>
            </a:pPr>
            <a:r>
              <a:rPr sz="2000" spc="-20" dirty="0">
                <a:latin typeface="Arial MT"/>
                <a:cs typeface="Arial MT"/>
              </a:rPr>
              <a:t>True</a:t>
            </a:r>
            <a:r>
              <a:rPr sz="2000" spc="-55" dirty="0">
                <a:latin typeface="Arial MT"/>
                <a:cs typeface="Arial MT"/>
              </a:rPr>
              <a:t> </a:t>
            </a:r>
            <a:r>
              <a:rPr sz="2000" spc="75" dirty="0">
                <a:latin typeface="Arial MT"/>
                <a:cs typeface="Arial MT"/>
              </a:rPr>
              <a:t>Round</a:t>
            </a:r>
            <a:r>
              <a:rPr sz="2000" spc="-40" dirty="0">
                <a:latin typeface="Arial MT"/>
                <a:cs typeface="Arial MT"/>
              </a:rPr>
              <a:t> Fire </a:t>
            </a:r>
            <a:r>
              <a:rPr sz="2000" spc="135" dirty="0">
                <a:latin typeface="Arial MT"/>
                <a:cs typeface="Arial MT"/>
              </a:rPr>
              <a:t>Damper</a:t>
            </a:r>
            <a:endParaRPr sz="2000" dirty="0">
              <a:latin typeface="Arial MT"/>
              <a:cs typeface="Arial MT"/>
            </a:endParaRPr>
          </a:p>
        </p:txBody>
      </p:sp>
      <p:sp>
        <p:nvSpPr>
          <p:cNvPr id="9" name="object 9"/>
          <p:cNvSpPr txBox="1"/>
          <p:nvPr/>
        </p:nvSpPr>
        <p:spPr>
          <a:xfrm>
            <a:off x="9842839" y="5947385"/>
            <a:ext cx="1905635" cy="636270"/>
          </a:xfrm>
          <a:prstGeom prst="rect">
            <a:avLst/>
          </a:prstGeom>
        </p:spPr>
        <p:txBody>
          <a:bodyPr vert="horz" wrap="square" lIns="0" tIns="12700" rIns="0" bIns="0" rtlCol="0">
            <a:spAutoFit/>
          </a:bodyPr>
          <a:lstStyle/>
          <a:p>
            <a:pPr marL="12700" marR="5080">
              <a:lnSpc>
                <a:spcPct val="100000"/>
              </a:lnSpc>
              <a:spcBef>
                <a:spcPts val="100"/>
              </a:spcBef>
            </a:pPr>
            <a:r>
              <a:rPr sz="2000" dirty="0">
                <a:latin typeface="Arial MT"/>
                <a:cs typeface="Arial MT"/>
              </a:rPr>
              <a:t>Multi-</a:t>
            </a:r>
            <a:r>
              <a:rPr sz="2000" spc="175" dirty="0">
                <a:latin typeface="Arial MT"/>
                <a:cs typeface="Arial MT"/>
              </a:rPr>
              <a:t>blade</a:t>
            </a:r>
            <a:r>
              <a:rPr sz="2000" spc="245" dirty="0">
                <a:latin typeface="Arial MT"/>
                <a:cs typeface="Arial MT"/>
              </a:rPr>
              <a:t> </a:t>
            </a:r>
            <a:r>
              <a:rPr sz="2000" spc="-45" dirty="0">
                <a:latin typeface="Arial MT"/>
                <a:cs typeface="Arial MT"/>
              </a:rPr>
              <a:t>Fire </a:t>
            </a:r>
            <a:r>
              <a:rPr sz="2000" spc="135" dirty="0">
                <a:latin typeface="Arial MT"/>
                <a:cs typeface="Arial MT"/>
              </a:rPr>
              <a:t>Damper</a:t>
            </a:r>
            <a:endParaRPr sz="2000" dirty="0">
              <a:latin typeface="Arial MT"/>
              <a:cs typeface="Arial MT"/>
            </a:endParaRPr>
          </a:p>
        </p:txBody>
      </p:sp>
      <p:sp>
        <p:nvSpPr>
          <p:cNvPr id="10" name="object 10"/>
          <p:cNvSpPr txBox="1"/>
          <p:nvPr/>
        </p:nvSpPr>
        <p:spPr>
          <a:xfrm>
            <a:off x="7280693" y="6626222"/>
            <a:ext cx="123698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Arial MT"/>
                <a:cs typeface="Arial MT"/>
              </a:rPr>
              <a:t>Greenheck</a:t>
            </a:r>
            <a:r>
              <a:rPr sz="1200" spc="-55" dirty="0">
                <a:latin typeface="Arial MT"/>
                <a:cs typeface="Arial MT"/>
              </a:rPr>
              <a:t> </a:t>
            </a:r>
            <a:r>
              <a:rPr sz="1200" spc="-20" dirty="0">
                <a:latin typeface="Arial MT"/>
                <a:cs typeface="Arial MT"/>
              </a:rPr>
              <a:t>Image</a:t>
            </a:r>
            <a:endParaRPr sz="1200" dirty="0">
              <a:latin typeface="Arial MT"/>
              <a:cs typeface="Arial MT"/>
            </a:endParaRPr>
          </a:p>
        </p:txBody>
      </p:sp>
      <p:sp>
        <p:nvSpPr>
          <p:cNvPr id="12" name="TextBox 11">
            <a:extLst>
              <a:ext uri="{FF2B5EF4-FFF2-40B4-BE49-F238E27FC236}">
                <a16:creationId xmlns:a16="http://schemas.microsoft.com/office/drawing/2014/main" id="{F9A5CB9C-4501-1C5E-1B40-1FE801B21217}"/>
              </a:ext>
            </a:extLst>
          </p:cNvPr>
          <p:cNvSpPr txBox="1"/>
          <p:nvPr/>
        </p:nvSpPr>
        <p:spPr>
          <a:xfrm>
            <a:off x="407694" y="751719"/>
            <a:ext cx="11665881"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800" dirty="0">
                <a:effectLst/>
              </a:rPr>
              <a:t>“Dispositivo instalado en un sistema de distribución de aire, diseñado para cerrarse automáticamente al detectar calor, interrumpir el flujo de aire migratorio y </a:t>
            </a:r>
            <a:r>
              <a:rPr lang="es-ES" sz="2800" b="1" dirty="0">
                <a:solidFill>
                  <a:schemeClr val="accent1"/>
                </a:solidFill>
                <a:effectLst/>
              </a:rPr>
              <a:t>restringir el paso de llamas</a:t>
            </a:r>
            <a:r>
              <a:rPr lang="es-ES" sz="2800" dirty="0">
                <a:effectLst/>
              </a:rPr>
              <a:t>” (NFPA 80) – Sección 717 del IBC 2024.</a:t>
            </a:r>
          </a:p>
        </p:txBody>
      </p:sp>
    </p:spTree>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J-2031 - STI - Specified Technologies Inc">
            <a:extLst>
              <a:ext uri="{FF2B5EF4-FFF2-40B4-BE49-F238E27FC236}">
                <a16:creationId xmlns:a16="http://schemas.microsoft.com/office/drawing/2014/main" id="{96C9D681-2A55-E825-583D-8F0A6983FF8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10255" y="-148824"/>
            <a:ext cx="3229691" cy="41685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Firestop System C-AJ-1513 Technical Specs">
            <a:extLst>
              <a:ext uri="{FF2B5EF4-FFF2-40B4-BE49-F238E27FC236}">
                <a16:creationId xmlns:a16="http://schemas.microsoft.com/office/drawing/2014/main" id="{E6C3239F-BFD3-C4CB-4889-945FCDA77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536" y="3244131"/>
            <a:ext cx="3318719" cy="42963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78FB129-C62B-D920-3FAB-A41728D2A09D}"/>
              </a:ext>
            </a:extLst>
          </p:cNvPr>
          <p:cNvPicPr>
            <a:picLocks noChangeAspect="1"/>
          </p:cNvPicPr>
          <p:nvPr/>
        </p:nvPicPr>
        <p:blipFill>
          <a:blip r:embed="rId4"/>
          <a:stretch>
            <a:fillRect/>
          </a:stretch>
        </p:blipFill>
        <p:spPr>
          <a:xfrm>
            <a:off x="8930379" y="3992869"/>
            <a:ext cx="3261621" cy="4222376"/>
          </a:xfrm>
          <a:prstGeom prst="rect">
            <a:avLst/>
          </a:prstGeom>
        </p:spPr>
      </p:pic>
      <p:sp>
        <p:nvSpPr>
          <p:cNvPr id="9" name="Title 8">
            <a:extLst>
              <a:ext uri="{FF2B5EF4-FFF2-40B4-BE49-F238E27FC236}">
                <a16:creationId xmlns:a16="http://schemas.microsoft.com/office/drawing/2014/main" id="{D0C14E06-CF77-A8CC-9209-9CD314C356A4}"/>
              </a:ext>
            </a:extLst>
          </p:cNvPr>
          <p:cNvSpPr>
            <a:spLocks noGrp="1"/>
          </p:cNvSpPr>
          <p:nvPr>
            <p:ph type="title"/>
          </p:nvPr>
        </p:nvSpPr>
        <p:spPr>
          <a:xfrm>
            <a:off x="1721294" y="2028678"/>
            <a:ext cx="6591301" cy="1857124"/>
          </a:xfrm>
        </p:spPr>
        <p:txBody>
          <a:bodyPr>
            <a:normAutofit/>
          </a:bodyPr>
          <a:lstStyle/>
          <a:p>
            <a:r>
              <a:rPr lang="en-GB" sz="4400" b="1" dirty="0" err="1"/>
              <a:t>Implementación</a:t>
            </a:r>
            <a:r>
              <a:rPr lang="en-GB" sz="4400" b="1" dirty="0"/>
              <a:t> y </a:t>
            </a:r>
            <a:r>
              <a:rPr lang="en-GB" sz="4400" b="1" dirty="0" err="1"/>
              <a:t>uso</a:t>
            </a:r>
            <a:r>
              <a:rPr lang="en-GB" sz="4400" b="1" dirty="0"/>
              <a:t> de </a:t>
            </a:r>
            <a:r>
              <a:rPr lang="en-GB" sz="4400" b="1" dirty="0" err="1"/>
              <a:t>sistemas</a:t>
            </a:r>
            <a:r>
              <a:rPr lang="en-GB" sz="4400" b="1" dirty="0"/>
              <a:t> </a:t>
            </a:r>
            <a:r>
              <a:rPr lang="en-GB" sz="4400" b="1" dirty="0" err="1">
                <a:effectLst/>
              </a:rPr>
              <a:t>certificados</a:t>
            </a:r>
            <a:r>
              <a:rPr lang="en-GB" sz="4400" b="1" dirty="0">
                <a:effectLst/>
              </a:rPr>
              <a:t>:</a:t>
            </a:r>
            <a:br>
              <a:rPr lang="en-GB" sz="4400" b="1" dirty="0">
                <a:effectLst/>
              </a:rPr>
            </a:br>
            <a:endParaRPr lang="en-GB" dirty="0"/>
          </a:p>
        </p:txBody>
      </p:sp>
    </p:spTree>
    <p:extLst>
      <p:ext uri="{BB962C8B-B14F-4D97-AF65-F5344CB8AC3E}">
        <p14:creationId xmlns:p14="http://schemas.microsoft.com/office/powerpoint/2010/main" val="2629724266"/>
      </p:ext>
    </p:extLst>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a:xfrm>
            <a:off x="1025060" y="274637"/>
            <a:ext cx="10557340" cy="1325563"/>
          </a:xfrm>
        </p:spPr>
        <p:txBody>
          <a:bodyPr/>
          <a:lstStyle/>
          <a:p>
            <a:r>
              <a:rPr lang="en-GB" dirty="0">
                <a:effectLst/>
              </a:rPr>
              <a:t>C-AJ-1291</a:t>
            </a:r>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94696" y="800100"/>
            <a:ext cx="9215057" cy="5257800"/>
          </a:xfrm>
        </p:spPr>
        <p:txBody>
          <a:bodyPr>
            <a:normAutofit/>
          </a:bodyPr>
          <a:lstStyle/>
          <a:p>
            <a:pPr defTabSz="914400" eaLnBrk="0" fontAlgn="base" hangingPunct="0">
              <a:lnSpc>
                <a:spcPct val="100000"/>
              </a:lnSpc>
              <a:spcBef>
                <a:spcPct val="0"/>
              </a:spcBef>
              <a:spcAft>
                <a:spcPct val="0"/>
              </a:spcAft>
            </a:pPr>
            <a:r>
              <a:rPr kumimoji="0" lang="en-US" altLang="en-US" sz="1800" b="0" i="0" u="none" strike="noStrike" cap="none" normalizeH="0" baseline="0" dirty="0">
                <a:ln>
                  <a:noFill/>
                </a:ln>
                <a:solidFill>
                  <a:schemeClr val="tx1"/>
                </a:solidFill>
                <a:effectLst/>
                <a:latin typeface="Arial" panose="020B0604020202020204" pitchFamily="34" charset="0"/>
              </a:rPr>
              <a:t>Sistema de </a:t>
            </a:r>
            <a:r>
              <a:rPr kumimoji="0" lang="en-US" altLang="en-US" sz="1800" b="0" i="0" u="none" strike="noStrike" cap="none" normalizeH="0" baseline="0" dirty="0" err="1">
                <a:ln>
                  <a:noFill/>
                </a:ln>
                <a:solidFill>
                  <a:schemeClr val="tx1"/>
                </a:solidFill>
                <a:effectLst/>
                <a:latin typeface="Arial" panose="020B0604020202020204" pitchFamily="34" charset="0"/>
              </a:rPr>
              <a:t>sello</a:t>
            </a:r>
            <a:r>
              <a:rPr kumimoji="0" lang="en-US" altLang="en-US" sz="1800" b="0" i="0" u="none" strike="noStrike" cap="none" normalizeH="0" baseline="0" dirty="0">
                <a:ln>
                  <a:noFill/>
                </a:ln>
                <a:solidFill>
                  <a:schemeClr val="tx1"/>
                </a:solidFill>
                <a:effectLst/>
                <a:latin typeface="Arial" panose="020B0604020202020204" pitchFamily="34" charset="0"/>
              </a:rPr>
              <a:t> contra </a:t>
            </a:r>
            <a:r>
              <a:rPr kumimoji="0" lang="en-US" altLang="en-US" sz="1800" b="0" i="0" u="none" strike="noStrike" cap="none" normalizeH="0" baseline="0" dirty="0" err="1">
                <a:ln>
                  <a:noFill/>
                </a:ln>
                <a:solidFill>
                  <a:schemeClr val="tx1"/>
                </a:solidFill>
                <a:effectLst/>
                <a:latin typeface="Arial" panose="020B0604020202020204" pitchFamily="34" charset="0"/>
              </a:rPr>
              <a:t>fuego</a:t>
            </a:r>
            <a:r>
              <a:rPr kumimoji="0" lang="en-US" altLang="en-US" sz="1800" b="0" i="0" u="none" strike="noStrike" cap="none" normalizeH="0" baseline="0" dirty="0">
                <a:ln>
                  <a:noFill/>
                </a:ln>
                <a:solidFill>
                  <a:schemeClr val="tx1"/>
                </a:solidFill>
                <a:effectLst/>
                <a:latin typeface="Arial" panose="020B0604020202020204" pitchFamily="34" charset="0"/>
              </a:rPr>
              <a:t> para </a:t>
            </a:r>
            <a:r>
              <a:rPr kumimoji="0" lang="en-US" altLang="en-US" sz="1800" b="0" i="0" u="none" strike="noStrike" cap="none" normalizeH="0" baseline="0" dirty="0" err="1">
                <a:ln>
                  <a:noFill/>
                </a:ln>
                <a:solidFill>
                  <a:schemeClr val="tx1"/>
                </a:solidFill>
                <a:effectLst/>
                <a:latin typeface="Arial" panose="020B0604020202020204" pitchFamily="34" charset="0"/>
              </a:rPr>
              <a:t>una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tubería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metálica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conducto</a:t>
            </a:r>
            <a:r>
              <a:rPr kumimoji="0" lang="en-US" altLang="en-US" sz="1800" b="0" i="0" u="none" strike="noStrike" cap="none" normalizeH="0" baseline="0" dirty="0">
                <a:ln>
                  <a:noFill/>
                </a:ln>
                <a:solidFill>
                  <a:schemeClr val="tx1"/>
                </a:solidFill>
                <a:effectLst/>
                <a:latin typeface="Arial" panose="020B0604020202020204" pitchFamily="34" charset="0"/>
              </a:rPr>
              <a:t> EMT o de </a:t>
            </a:r>
            <a:r>
              <a:rPr kumimoji="0" lang="en-US" altLang="en-US" sz="1800" b="0" i="0" u="none" strike="noStrike" cap="none" normalizeH="0" baseline="0" dirty="0" err="1">
                <a:ln>
                  <a:noFill/>
                </a:ln>
                <a:solidFill>
                  <a:schemeClr val="tx1"/>
                </a:solidFill>
                <a:effectLst/>
                <a:latin typeface="Arial" panose="020B0604020202020204" pitchFamily="34" charset="0"/>
              </a:rPr>
              <a:t>acero</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rígido</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diámetro</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máx</a:t>
            </a:r>
            <a:r>
              <a:rPr kumimoji="0" lang="en-US" altLang="en-US" sz="1800" b="0" i="0" u="none" strike="noStrike" cap="none" normalizeH="0" baseline="0" dirty="0">
                <a:ln>
                  <a:noFill/>
                </a:ln>
                <a:solidFill>
                  <a:schemeClr val="tx1"/>
                </a:solidFill>
                <a:effectLst/>
                <a:latin typeface="Arial" panose="020B0604020202020204" pitchFamily="34" charset="0"/>
              </a:rPr>
              <a:t>. 4 </a:t>
            </a:r>
            <a:r>
              <a:rPr kumimoji="0" lang="en-US" altLang="en-US" sz="1800" b="0" i="0" u="none" strike="noStrike" cap="none" normalizeH="0" baseline="0" dirty="0" err="1">
                <a:ln>
                  <a:noFill/>
                </a:ln>
                <a:solidFill>
                  <a:schemeClr val="tx1"/>
                </a:solidFill>
                <a:effectLst/>
                <a:latin typeface="Arial" panose="020B0604020202020204" pitchFamily="34" charset="0"/>
              </a:rPr>
              <a:t>pulgadas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en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pisos</a:t>
            </a:r>
            <a:r>
              <a:rPr kumimoji="0" lang="en-US" altLang="en-US" sz="1800" b="0" i="0" u="none" strike="noStrike" cap="none" normalizeH="0" baseline="0" dirty="0">
                <a:ln>
                  <a:noFill/>
                </a:ln>
                <a:solidFill>
                  <a:schemeClr val="tx1"/>
                </a:solidFill>
                <a:effectLst/>
                <a:latin typeface="Arial" panose="020B0604020202020204" pitchFamily="34" charset="0"/>
              </a:rPr>
              <a:t> o </a:t>
            </a:r>
            <a:r>
              <a:rPr kumimoji="0" lang="en-US" altLang="en-US" sz="1800" b="0" i="0" u="none" strike="noStrike" cap="none" normalizeH="0" baseline="0" dirty="0" err="1">
                <a:ln>
                  <a:noFill/>
                </a:ln>
                <a:solidFill>
                  <a:schemeClr val="tx1"/>
                </a:solidFill>
                <a:effectLst/>
                <a:latin typeface="Arial" panose="020B0604020202020204" pitchFamily="34" charset="0"/>
              </a:rPr>
              <a:t>paredes</a:t>
            </a:r>
            <a:r>
              <a:rPr kumimoji="0" lang="en-US" altLang="en-US" sz="1800" b="0" i="0" u="none" strike="noStrike" cap="none" normalizeH="0" baseline="0" dirty="0">
                <a:ln>
                  <a:noFill/>
                </a:ln>
                <a:solidFill>
                  <a:schemeClr val="tx1"/>
                </a:solidFill>
                <a:effectLst/>
                <a:latin typeface="Arial" panose="020B0604020202020204" pitchFamily="34" charset="0"/>
              </a:rPr>
              <a:t> de </a:t>
            </a:r>
            <a:r>
              <a:rPr kumimoji="0" lang="en-US" altLang="en-US" sz="1800" b="0" i="0" u="none" strike="noStrike" cap="none" normalizeH="0" baseline="0" dirty="0" err="1">
                <a:ln>
                  <a:noFill/>
                </a:ln>
                <a:solidFill>
                  <a:schemeClr val="tx1"/>
                </a:solidFill>
                <a:effectLst/>
                <a:latin typeface="Arial" panose="020B0604020202020204" pitchFamily="34" charset="0"/>
              </a:rPr>
              <a:t>concreto</a:t>
            </a:r>
            <a:r>
              <a:rPr kumimoji="0" lang="en-US" altLang="en-US" sz="1800" b="0" i="0" u="none" strike="noStrike" cap="none" normalizeH="0" baseline="0" dirty="0">
                <a:ln>
                  <a:noFill/>
                </a:ln>
                <a:solidFill>
                  <a:schemeClr val="tx1"/>
                </a:solidFill>
                <a:effectLst/>
                <a:latin typeface="Arial" panose="020B0604020202020204" pitchFamily="34" charset="0"/>
              </a:rPr>
              <a:t>, con </a:t>
            </a:r>
            <a:r>
              <a:rPr kumimoji="0" lang="en-US" altLang="en-US" sz="1800" b="0" i="0" u="none" strike="noStrike" cap="none" normalizeH="0" baseline="0" dirty="0" err="1">
                <a:ln>
                  <a:noFill/>
                </a:ln>
                <a:solidFill>
                  <a:schemeClr val="tx1"/>
                </a:solidFill>
                <a:effectLst/>
                <a:latin typeface="Arial" panose="020B0604020202020204" pitchFamily="34" charset="0"/>
              </a:rPr>
              <a:t>clasificación</a:t>
            </a:r>
            <a:r>
              <a:rPr kumimoji="0" lang="en-US" altLang="en-US" sz="1800" b="0" i="0" u="none" strike="noStrike" cap="none" normalizeH="0" baseline="0" dirty="0">
                <a:ln>
                  <a:noFill/>
                </a:ln>
                <a:solidFill>
                  <a:schemeClr val="tx1"/>
                </a:solidFill>
                <a:effectLst/>
                <a:latin typeface="Arial" panose="020B0604020202020204" pitchFamily="34" charset="0"/>
              </a:rPr>
              <a:t> F/T de 2 horas </a:t>
            </a:r>
            <a:r>
              <a:rPr kumimoji="0" lang="en-US" altLang="en-US" sz="1800" b="0" i="0" u="none" strike="noStrike" cap="none" normalizeH="0" baseline="0" dirty="0" err="1">
                <a:ln>
                  <a:noFill/>
                </a:ln>
                <a:solidFill>
                  <a:schemeClr val="tx1"/>
                </a:solidFill>
                <a:effectLst/>
                <a:latin typeface="Arial" panose="020B0604020202020204" pitchFamily="34" charset="0"/>
              </a:rPr>
              <a:t>según</a:t>
            </a:r>
            <a:r>
              <a:rPr kumimoji="0" lang="en-US" altLang="en-US" sz="1800" b="0" i="0" u="none" strike="noStrike" cap="none" normalizeH="0" baseline="0" dirty="0">
                <a:ln>
                  <a:noFill/>
                </a:ln>
                <a:solidFill>
                  <a:schemeClr val="tx1"/>
                </a:solidFill>
                <a:effectLst/>
                <a:latin typeface="Arial" panose="020B0604020202020204" pitchFamily="34" charset="0"/>
              </a:rPr>
              <a:t> ASTM E814/UL 1479.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Through-penetration firestop system for one metallic pipe (EMT or rigid steel conduit, max 4 in. diameter) in concrete floors or walls, achieving 2-hour F/T ratings per ASTM E814/UL 1479.</a:t>
            </a:r>
          </a:p>
          <a:p>
            <a:endParaRPr lang="en-GB" dirty="0"/>
          </a:p>
        </p:txBody>
      </p:sp>
      <p:sp>
        <p:nvSpPr>
          <p:cNvPr id="6" name="Rectangle 1">
            <a:extLst>
              <a:ext uri="{FF2B5EF4-FFF2-40B4-BE49-F238E27FC236}">
                <a16:creationId xmlns:a16="http://schemas.microsoft.com/office/drawing/2014/main" id="{993A3CA5-272F-2014-F795-3037E1E70A4A}"/>
              </a:ext>
            </a:extLst>
          </p:cNvPr>
          <p:cNvSpPr>
            <a:spLocks noChangeArrowheads="1"/>
          </p:cNvSpPr>
          <p:nvPr/>
        </p:nvSpPr>
        <p:spPr bwMode="auto">
          <a:xfrm>
            <a:off x="6459044" y="2970480"/>
            <a:ext cx="5373798"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Assembly</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Min 4-1/2 in. (114 mm) thick reinforced lightweight or normal weight (100-150 </a:t>
            </a:r>
            <a:r>
              <a:rPr kumimoji="0" lang="en-US" altLang="en-US" sz="1000" b="0" i="0" u="none" strike="noStrike" cap="none" normalizeH="0" baseline="0" dirty="0" err="1">
                <a:ln>
                  <a:noFill/>
                </a:ln>
                <a:solidFill>
                  <a:schemeClr val="tx1"/>
                </a:solidFill>
                <a:effectLst/>
                <a:latin typeface="Arial" panose="020B0604020202020204" pitchFamily="34" charset="0"/>
              </a:rPr>
              <a:t>pcf</a:t>
            </a:r>
            <a:r>
              <a:rPr kumimoji="0" lang="en-US" altLang="en-US" sz="1000" b="0" i="0" u="none" strike="noStrike" cap="none" normalizeH="0" baseline="0" dirty="0">
                <a:ln>
                  <a:noFill/>
                </a:ln>
                <a:solidFill>
                  <a:schemeClr val="tx1"/>
                </a:solidFill>
                <a:effectLst/>
                <a:latin typeface="Arial" panose="020B0604020202020204" pitchFamily="34" charset="0"/>
              </a:rPr>
              <a:t>) concrete floor, or min 5-1/2 in. (140 mm) thick concrete wall.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Max opening diameter: 4 in. (101.6 mm); max area: 12.6 sq in. (0.0081 m²); max dimension: 4 in. (101.6 mm).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Penetrant: One EMT or rigid steel conduit, rigidly supported on both sides, with annular space 0 to 7/8 in. (22 mm).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Firestop Materials</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Fill, Void, or Cavity Material — Packing</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highlight>
                  <a:srgbClr val="FFFF00"/>
                </a:highlight>
                <a:latin typeface="Arial" panose="020B0604020202020204" pitchFamily="34" charset="0"/>
              </a:rPr>
              <a:t>Mineral wool batt </a:t>
            </a:r>
            <a:r>
              <a:rPr kumimoji="0" lang="en-US" altLang="en-US" sz="1000" b="0" i="0" u="none" strike="noStrike" cap="none" normalizeH="0" baseline="0" dirty="0">
                <a:ln>
                  <a:noFill/>
                </a:ln>
                <a:solidFill>
                  <a:schemeClr val="tx1"/>
                </a:solidFill>
                <a:effectLst/>
                <a:latin typeface="Arial" panose="020B0604020202020204" pitchFamily="34" charset="0"/>
              </a:rPr>
              <a:t>(min 4 </a:t>
            </a:r>
            <a:r>
              <a:rPr kumimoji="0" lang="en-US" altLang="en-US" sz="1000" b="0" i="0" u="none" strike="noStrike" cap="none" normalizeH="0" baseline="0" dirty="0" err="1">
                <a:ln>
                  <a:noFill/>
                </a:ln>
                <a:solidFill>
                  <a:schemeClr val="tx1"/>
                </a:solidFill>
                <a:effectLst/>
                <a:latin typeface="Arial" panose="020B0604020202020204" pitchFamily="34" charset="0"/>
              </a:rPr>
              <a:t>pcf</a:t>
            </a:r>
            <a:r>
              <a:rPr kumimoji="0" lang="en-US" altLang="en-US" sz="1000" b="0" i="0" u="none" strike="noStrike" cap="none" normalizeH="0" baseline="0" dirty="0">
                <a:ln>
                  <a:noFill/>
                </a:ln>
                <a:solidFill>
                  <a:schemeClr val="tx1"/>
                </a:solidFill>
                <a:effectLst/>
                <a:latin typeface="Arial" panose="020B0604020202020204" pitchFamily="34" charset="0"/>
              </a:rPr>
              <a:t>), 4 in. (102 mm) thick, firmly packed into the annular space. Recessed 1/2 in. (13 mm) from the top surface of the floor or both surfaces of the wall. HILTI CONSTRUCTION CHEMICALS, DIV OF HILTI INC — CP 767 or CP 777 Mineral Wool.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Fill, Void, or Cavity Material — Sealant</a:t>
            </a:r>
            <a:r>
              <a:rPr kumimoji="0" lang="en-US" altLang="en-US" sz="1000" b="0" i="0" u="none" strike="noStrike" cap="none" normalizeH="0" baseline="0" dirty="0">
                <a:ln>
                  <a:noFill/>
                </a:ln>
                <a:solidFill>
                  <a:schemeClr val="tx1"/>
                </a:solidFill>
                <a:effectLst/>
                <a:latin typeface="Arial" panose="020B0604020202020204" pitchFamily="34" charset="0"/>
              </a:rPr>
              <a:t>: Min 1/2 in. (13 mm) thick intumescent sealant applied flush with the top surface of the floor or both surfaces of the wall, overlapping 1/2 in. (13 mm) beyond the perimeter of the opening. HILTI CONSTRUCTION CHEMICALS, DIV OF HILTI INC — FS-ONE MAX or CP 606 Firestop Sealant.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Certification</a:t>
            </a:r>
            <a:r>
              <a:rPr kumimoji="0" lang="en-US" altLang="en-US" sz="1000" b="0" i="0" u="none" strike="noStrike" cap="none" normalizeH="0" baseline="0" dirty="0">
                <a:ln>
                  <a:noFill/>
                </a:ln>
                <a:solidFill>
                  <a:schemeClr val="tx1"/>
                </a:solidFill>
                <a:effectLst/>
                <a:latin typeface="Arial" panose="020B0604020202020204" pitchFamily="34" charset="0"/>
              </a:rPr>
              <a:t>: UL Classified for 2-hour F and T ratings.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Reference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hlinkClick r:id="rId3"/>
              </a:rPr>
              <a:t>UL Directory</a:t>
            </a: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0C7AD314-F817-882B-C386-C67FDD1C97B8}"/>
              </a:ext>
            </a:extLst>
          </p:cNvPr>
          <p:cNvSpPr txBox="1"/>
          <p:nvPr/>
        </p:nvSpPr>
        <p:spPr>
          <a:xfrm>
            <a:off x="1025060" y="2739648"/>
            <a:ext cx="4560607" cy="34778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Arial" panose="020B0604020202020204" pitchFamily="34" charset="0"/>
              </a:rPr>
              <a:t>Ensamblaje</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Piso de </a:t>
            </a:r>
            <a:r>
              <a:rPr kumimoji="0" lang="en-US" altLang="en-US" sz="1000" b="0" i="0" u="none" strike="noStrike" cap="none" normalizeH="0" baseline="0" dirty="0" err="1">
                <a:ln>
                  <a:noFill/>
                </a:ln>
                <a:solidFill>
                  <a:schemeClr val="tx1"/>
                </a:solidFill>
                <a:effectLst/>
                <a:latin typeface="Arial" panose="020B0604020202020204" pitchFamily="34" charset="0"/>
              </a:rPr>
              <a:t>concreto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reforzado</a:t>
            </a:r>
            <a:r>
              <a:rPr kumimoji="0" lang="en-US" altLang="en-US" sz="1000" b="0" i="0" u="none" strike="noStrike" cap="none" normalizeH="0" baseline="0" dirty="0">
                <a:ln>
                  <a:noFill/>
                </a:ln>
                <a:solidFill>
                  <a:schemeClr val="tx1"/>
                </a:solidFill>
                <a:effectLst/>
                <a:latin typeface="Arial" panose="020B0604020202020204" pitchFamily="34" charset="0"/>
              </a:rPr>
              <a:t> de peso ligero o normal (100-150 </a:t>
            </a:r>
            <a:r>
              <a:rPr kumimoji="0" lang="en-US" altLang="en-US" sz="1000" b="0" i="0" u="none" strike="noStrike" cap="none" normalizeH="0" baseline="0" dirty="0" err="1">
                <a:ln>
                  <a:noFill/>
                </a:ln>
                <a:solidFill>
                  <a:schemeClr val="tx1"/>
                </a:solidFill>
                <a:effectLst/>
                <a:latin typeface="Arial" panose="020B0604020202020204" pitchFamily="34" charset="0"/>
              </a:rPr>
              <a:t>pcf</a:t>
            </a:r>
            <a:r>
              <a:rPr kumimoji="0" lang="en-US" altLang="en-US" sz="1000" b="0" i="0" u="none" strike="noStrike" cap="none" normalizeH="0" baseline="0" dirty="0">
                <a:ln>
                  <a:noFill/>
                </a:ln>
                <a:solidFill>
                  <a:schemeClr val="tx1"/>
                </a:solidFill>
                <a:effectLst/>
                <a:latin typeface="Arial" panose="020B0604020202020204" pitchFamily="34" charset="0"/>
              </a:rPr>
              <a:t>) con un </a:t>
            </a:r>
            <a:r>
              <a:rPr kumimoji="0" lang="en-US" altLang="en-US" sz="1000" b="0" i="0" u="none" strike="noStrike" cap="none" normalizeH="0" baseline="0" dirty="0" err="1">
                <a:ln>
                  <a:noFill/>
                </a:ln>
                <a:solidFill>
                  <a:schemeClr val="tx1"/>
                </a:solidFill>
                <a:effectLst/>
                <a:latin typeface="Arial" panose="020B0604020202020204" pitchFamily="34" charset="0"/>
              </a:rPr>
              <a:t>espesor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mínimo</a:t>
            </a:r>
            <a:r>
              <a:rPr kumimoji="0" lang="en-US" altLang="en-US" sz="1000" b="0" i="0" u="none" strike="noStrike" cap="none" normalizeH="0" baseline="0" dirty="0">
                <a:ln>
                  <a:noFill/>
                </a:ln>
                <a:solidFill>
                  <a:schemeClr val="tx1"/>
                </a:solidFill>
                <a:effectLst/>
                <a:latin typeface="Arial" panose="020B0604020202020204" pitchFamily="34" charset="0"/>
              </a:rPr>
              <a:t> de 4-1/2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(114 mm), o pared de </a:t>
            </a:r>
            <a:r>
              <a:rPr kumimoji="0" lang="en-US" altLang="en-US" sz="1000" b="0" i="0" u="none" strike="noStrike" cap="none" normalizeH="0" baseline="0" dirty="0" err="1">
                <a:ln>
                  <a:noFill/>
                </a:ln>
                <a:solidFill>
                  <a:schemeClr val="tx1"/>
                </a:solidFill>
                <a:effectLst/>
                <a:latin typeface="Arial" panose="020B0604020202020204" pitchFamily="34" charset="0"/>
              </a:rPr>
              <a:t>concreto</a:t>
            </a:r>
            <a:r>
              <a:rPr kumimoji="0" lang="en-US" altLang="en-US" sz="1000" b="0" i="0" u="none" strike="noStrike" cap="none" normalizeH="0" baseline="0" dirty="0">
                <a:ln>
                  <a:noFill/>
                </a:ln>
                <a:solidFill>
                  <a:schemeClr val="tx1"/>
                </a:solidFill>
                <a:effectLst/>
                <a:latin typeface="Arial" panose="020B0604020202020204" pitchFamily="34" charset="0"/>
              </a:rPr>
              <a:t> con un </a:t>
            </a:r>
            <a:r>
              <a:rPr kumimoji="0" lang="en-US" altLang="en-US" sz="1000" b="0" i="0" u="none" strike="noStrike" cap="none" normalizeH="0" baseline="0" dirty="0" err="1">
                <a:ln>
                  <a:noFill/>
                </a:ln>
                <a:solidFill>
                  <a:schemeClr val="tx1"/>
                </a:solidFill>
                <a:effectLst/>
                <a:latin typeface="Arial" panose="020B0604020202020204" pitchFamily="34" charset="0"/>
              </a:rPr>
              <a:t>espesor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mínimo</a:t>
            </a:r>
            <a:r>
              <a:rPr kumimoji="0" lang="en-US" altLang="en-US" sz="1000" b="0" i="0" u="none" strike="noStrike" cap="none" normalizeH="0" baseline="0" dirty="0">
                <a:ln>
                  <a:noFill/>
                </a:ln>
                <a:solidFill>
                  <a:schemeClr val="tx1"/>
                </a:solidFill>
                <a:effectLst/>
                <a:latin typeface="Arial" panose="020B0604020202020204" pitchFamily="34" charset="0"/>
              </a:rPr>
              <a:t> de 5-1/2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(140 mm).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err="1">
                <a:ln>
                  <a:noFill/>
                </a:ln>
                <a:solidFill>
                  <a:schemeClr val="tx1"/>
                </a:solidFill>
                <a:effectLst/>
                <a:latin typeface="Arial" panose="020B0604020202020204" pitchFamily="34" charset="0"/>
              </a:rPr>
              <a:t>Diámetro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máximo</a:t>
            </a:r>
            <a:r>
              <a:rPr kumimoji="0" lang="en-US" altLang="en-US" sz="1000" b="0" i="0" u="none" strike="noStrike" cap="none" normalizeH="0" baseline="0" dirty="0">
                <a:ln>
                  <a:noFill/>
                </a:ln>
                <a:solidFill>
                  <a:schemeClr val="tx1"/>
                </a:solidFill>
                <a:effectLst/>
                <a:latin typeface="Arial" panose="020B0604020202020204" pitchFamily="34" charset="0"/>
              </a:rPr>
              <a:t> de la </a:t>
            </a:r>
            <a:r>
              <a:rPr kumimoji="0" lang="en-US" altLang="en-US" sz="1000" b="0" i="0" u="none" strike="noStrike" cap="none" normalizeH="0" baseline="0" dirty="0" err="1">
                <a:ln>
                  <a:noFill/>
                </a:ln>
                <a:solidFill>
                  <a:schemeClr val="tx1"/>
                </a:solidFill>
                <a:effectLst/>
                <a:latin typeface="Arial" panose="020B0604020202020204" pitchFamily="34" charset="0"/>
              </a:rPr>
              <a:t>abertura</a:t>
            </a:r>
            <a:r>
              <a:rPr kumimoji="0" lang="en-US" altLang="en-US" sz="1000" b="0" i="0" u="none" strike="noStrike" cap="none" normalizeH="0" baseline="0" dirty="0">
                <a:ln>
                  <a:noFill/>
                </a:ln>
                <a:solidFill>
                  <a:schemeClr val="tx1"/>
                </a:solidFill>
                <a:effectLst/>
                <a:latin typeface="Arial" panose="020B0604020202020204" pitchFamily="34" charset="0"/>
              </a:rPr>
              <a:t>: 4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(101.6 mm); </a:t>
            </a:r>
            <a:r>
              <a:rPr kumimoji="0" lang="en-US" altLang="en-US" sz="1000" b="0" i="0" u="none" strike="noStrike" cap="none" normalizeH="0" baseline="0" dirty="0" err="1">
                <a:ln>
                  <a:noFill/>
                </a:ln>
                <a:solidFill>
                  <a:schemeClr val="tx1"/>
                </a:solidFill>
                <a:effectLst/>
                <a:latin typeface="Arial" panose="020B0604020202020204" pitchFamily="34" charset="0"/>
              </a:rPr>
              <a:t>área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máxima</a:t>
            </a:r>
            <a:r>
              <a:rPr kumimoji="0" lang="en-US" altLang="en-US" sz="1000" b="0" i="0" u="none" strike="noStrike" cap="none" normalizeH="0" baseline="0" dirty="0">
                <a:ln>
                  <a:noFill/>
                </a:ln>
                <a:solidFill>
                  <a:schemeClr val="tx1"/>
                </a:solidFill>
                <a:effectLst/>
                <a:latin typeface="Arial" panose="020B0604020202020204" pitchFamily="34" charset="0"/>
              </a:rPr>
              <a:t>: 12.6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cuadradas</a:t>
            </a:r>
            <a:r>
              <a:rPr kumimoji="0" lang="en-US" altLang="en-US" sz="1000" b="0" i="0" u="none" strike="noStrike" cap="none" normalizeH="0" baseline="0" dirty="0">
                <a:ln>
                  <a:noFill/>
                </a:ln>
                <a:solidFill>
                  <a:schemeClr val="tx1"/>
                </a:solidFill>
                <a:effectLst/>
                <a:latin typeface="Arial" panose="020B0604020202020204" pitchFamily="34" charset="0"/>
              </a:rPr>
              <a:t> (0.0081 m²); </a:t>
            </a:r>
            <a:r>
              <a:rPr kumimoji="0" lang="en-US" altLang="en-US" sz="1000" b="0" i="0" u="none" strike="noStrike" cap="none" normalizeH="0" baseline="0" dirty="0" err="1">
                <a:ln>
                  <a:noFill/>
                </a:ln>
                <a:solidFill>
                  <a:schemeClr val="tx1"/>
                </a:solidFill>
                <a:effectLst/>
                <a:latin typeface="Arial" panose="020B0604020202020204" pitchFamily="34" charset="0"/>
              </a:rPr>
              <a:t>dimensión</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máxima</a:t>
            </a:r>
            <a:r>
              <a:rPr kumimoji="0" lang="en-US" altLang="en-US" sz="1000" b="0" i="0" u="none" strike="noStrike" cap="none" normalizeH="0" baseline="0" dirty="0">
                <a:ln>
                  <a:noFill/>
                </a:ln>
                <a:solidFill>
                  <a:schemeClr val="tx1"/>
                </a:solidFill>
                <a:effectLst/>
                <a:latin typeface="Arial" panose="020B0604020202020204" pitchFamily="34" charset="0"/>
              </a:rPr>
              <a:t>: 4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(101.6 mm).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err="1">
                <a:ln>
                  <a:noFill/>
                </a:ln>
                <a:solidFill>
                  <a:schemeClr val="tx1"/>
                </a:solidFill>
                <a:effectLst/>
                <a:latin typeface="Arial" panose="020B0604020202020204" pitchFamily="34" charset="0"/>
              </a:rPr>
              <a:t>Penetrante</a:t>
            </a:r>
            <a:r>
              <a:rPr kumimoji="0" lang="en-US" altLang="en-US" sz="1000" b="0" i="0" u="none" strike="noStrike" cap="none" normalizeH="0" baseline="0" dirty="0">
                <a:ln>
                  <a:noFill/>
                </a:ln>
                <a:solidFill>
                  <a:schemeClr val="tx1"/>
                </a:solidFill>
                <a:effectLst/>
                <a:latin typeface="Arial" panose="020B0604020202020204" pitchFamily="34" charset="0"/>
              </a:rPr>
              <a:t>: Un </a:t>
            </a:r>
            <a:r>
              <a:rPr kumimoji="0" lang="en-US" altLang="en-US" sz="1000" b="0" i="0" u="none" strike="noStrike" cap="none" normalizeH="0" baseline="0" dirty="0" err="1">
                <a:ln>
                  <a:noFill/>
                </a:ln>
                <a:solidFill>
                  <a:schemeClr val="tx1"/>
                </a:solidFill>
                <a:effectLst/>
                <a:latin typeface="Arial" panose="020B0604020202020204" pitchFamily="34" charset="0"/>
              </a:rPr>
              <a:t>conducto</a:t>
            </a:r>
            <a:r>
              <a:rPr kumimoji="0" lang="en-US" altLang="en-US" sz="1000" b="0" i="0" u="none" strike="noStrike" cap="none" normalizeH="0" baseline="0" dirty="0">
                <a:ln>
                  <a:noFill/>
                </a:ln>
                <a:solidFill>
                  <a:schemeClr val="tx1"/>
                </a:solidFill>
                <a:effectLst/>
                <a:latin typeface="Arial" panose="020B0604020202020204" pitchFamily="34" charset="0"/>
              </a:rPr>
              <a:t> EMT o de </a:t>
            </a:r>
            <a:r>
              <a:rPr kumimoji="0" lang="en-US" altLang="en-US" sz="1000" b="0" i="0" u="none" strike="noStrike" cap="none" normalizeH="0" baseline="0" dirty="0" err="1">
                <a:ln>
                  <a:noFill/>
                </a:ln>
                <a:solidFill>
                  <a:schemeClr val="tx1"/>
                </a:solidFill>
                <a:effectLst/>
                <a:latin typeface="Arial" panose="020B0604020202020204" pitchFamily="34" charset="0"/>
              </a:rPr>
              <a:t>acero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rígido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soportado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rígidamente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en</a:t>
            </a:r>
            <a:r>
              <a:rPr kumimoji="0" lang="en-US" altLang="en-US" sz="1000" b="0" i="0" u="none" strike="noStrike" cap="none" normalizeH="0" baseline="0" dirty="0">
                <a:ln>
                  <a:noFill/>
                </a:ln>
                <a:solidFill>
                  <a:schemeClr val="tx1"/>
                </a:solidFill>
                <a:effectLst/>
                <a:latin typeface="Arial" panose="020B0604020202020204" pitchFamily="34" charset="0"/>
              </a:rPr>
              <a:t> ambos </a:t>
            </a:r>
            <a:r>
              <a:rPr kumimoji="0" lang="en-US" altLang="en-US" sz="1000" b="0" i="0" u="none" strike="noStrike" cap="none" normalizeH="0" baseline="0" dirty="0" err="1">
                <a:ln>
                  <a:noFill/>
                </a:ln>
                <a:solidFill>
                  <a:schemeClr val="tx1"/>
                </a:solidFill>
                <a:effectLst/>
                <a:latin typeface="Arial" panose="020B0604020202020204" pitchFamily="34" charset="0"/>
              </a:rPr>
              <a:t>lados</a:t>
            </a:r>
            <a:r>
              <a:rPr kumimoji="0" lang="en-US" altLang="en-US" sz="1000" b="0" i="0" u="none" strike="noStrike" cap="none" normalizeH="0" baseline="0" dirty="0">
                <a:ln>
                  <a:noFill/>
                </a:ln>
                <a:solidFill>
                  <a:schemeClr val="tx1"/>
                </a:solidFill>
                <a:effectLst/>
                <a:latin typeface="Arial" panose="020B0604020202020204" pitchFamily="34" charset="0"/>
              </a:rPr>
              <a:t>, con un </a:t>
            </a:r>
            <a:r>
              <a:rPr kumimoji="0" lang="en-US" altLang="en-US" sz="1000" b="0" i="0" u="none" strike="noStrike" cap="none" normalizeH="0" baseline="0" dirty="0" err="1">
                <a:ln>
                  <a:noFill/>
                </a:ln>
                <a:solidFill>
                  <a:schemeClr val="tx1"/>
                </a:solidFill>
                <a:effectLst/>
                <a:latin typeface="Arial" panose="020B0604020202020204" pitchFamily="34" charset="0"/>
              </a:rPr>
              <a:t>espacio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anular</a:t>
            </a:r>
            <a:r>
              <a:rPr kumimoji="0" lang="en-US" altLang="en-US" sz="1000" b="0" i="0" u="none" strike="noStrike" cap="none" normalizeH="0" baseline="0" dirty="0">
                <a:ln>
                  <a:noFill/>
                </a:ln>
                <a:solidFill>
                  <a:schemeClr val="tx1"/>
                </a:solidFill>
                <a:effectLst/>
                <a:latin typeface="Arial" panose="020B0604020202020204" pitchFamily="34" charset="0"/>
              </a:rPr>
              <a:t> de 0 a 7/8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(22 mm).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Arial" panose="020B0604020202020204" pitchFamily="34" charset="0"/>
              </a:rPr>
              <a:t>Materiales</a:t>
            </a:r>
            <a:r>
              <a:rPr kumimoji="0" lang="en-US" altLang="en-US" sz="1000" b="1" i="0" u="none" strike="noStrike" cap="none" normalizeH="0" baseline="0" dirty="0">
                <a:ln>
                  <a:noFill/>
                </a:ln>
                <a:solidFill>
                  <a:schemeClr val="tx1"/>
                </a:solidFill>
                <a:effectLst/>
                <a:latin typeface="Arial" panose="020B0604020202020204" pitchFamily="34" charset="0"/>
              </a:rPr>
              <a:t> de </a:t>
            </a:r>
            <a:r>
              <a:rPr kumimoji="0" lang="en-US" altLang="en-US" sz="1000" b="1" i="0" u="none" strike="noStrike" cap="none" normalizeH="0" baseline="0" dirty="0" err="1">
                <a:ln>
                  <a:noFill/>
                </a:ln>
                <a:solidFill>
                  <a:schemeClr val="tx1"/>
                </a:solidFill>
                <a:effectLst/>
                <a:latin typeface="Arial" panose="020B0604020202020204" pitchFamily="34" charset="0"/>
              </a:rPr>
              <a:t>Sellado</a:t>
            </a:r>
            <a:r>
              <a:rPr kumimoji="0" lang="en-US" altLang="en-US" sz="1000" b="1" i="0" u="none" strike="noStrike" cap="none" normalizeH="0" baseline="0" dirty="0">
                <a:ln>
                  <a:noFill/>
                </a:ln>
                <a:solidFill>
                  <a:schemeClr val="tx1"/>
                </a:solidFill>
                <a:effectLst/>
                <a:latin typeface="Arial" panose="020B0604020202020204" pitchFamily="34" charset="0"/>
              </a:rPr>
              <a:t> contra Fuego</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Material de Relleno, </a:t>
            </a:r>
            <a:r>
              <a:rPr kumimoji="0" lang="en-US" altLang="en-US" sz="1000" b="1" i="0" u="none" strike="noStrike" cap="none" normalizeH="0" baseline="0" dirty="0" err="1">
                <a:ln>
                  <a:noFill/>
                </a:ln>
                <a:solidFill>
                  <a:schemeClr val="tx1"/>
                </a:solidFill>
                <a:effectLst/>
                <a:latin typeface="Arial" panose="020B0604020202020204" pitchFamily="34" charset="0"/>
              </a:rPr>
              <a:t>Vacío</a:t>
            </a:r>
            <a:r>
              <a:rPr kumimoji="0" lang="en-US" altLang="en-US" sz="1000" b="1" i="0" u="none" strike="noStrike" cap="none" normalizeH="0" baseline="0" dirty="0">
                <a:ln>
                  <a:noFill/>
                </a:ln>
                <a:solidFill>
                  <a:schemeClr val="tx1"/>
                </a:solidFill>
                <a:effectLst/>
                <a:latin typeface="Arial" panose="020B0604020202020204" pitchFamily="34" charset="0"/>
              </a:rPr>
              <a:t> o </a:t>
            </a:r>
            <a:r>
              <a:rPr kumimoji="0" lang="en-US" altLang="en-US" sz="1000" b="1" i="0" u="none" strike="noStrike" cap="none" normalizeH="0" baseline="0" dirty="0" err="1">
                <a:ln>
                  <a:noFill/>
                </a:ln>
                <a:solidFill>
                  <a:schemeClr val="tx1"/>
                </a:solidFill>
                <a:effectLst/>
                <a:latin typeface="Arial" panose="020B0604020202020204" pitchFamily="34" charset="0"/>
              </a:rPr>
              <a:t>Cavidad</a:t>
            </a:r>
            <a:r>
              <a:rPr kumimoji="0" lang="en-US" altLang="en-US" sz="1000" b="1" i="0" u="none" strike="noStrike" cap="none" normalizeH="0" baseline="0" dirty="0">
                <a:ln>
                  <a:noFill/>
                </a:ln>
                <a:solidFill>
                  <a:schemeClr val="tx1"/>
                </a:solidFill>
                <a:effectLst/>
                <a:latin typeface="Arial" panose="020B0604020202020204" pitchFamily="34" charset="0"/>
              </a:rPr>
              <a:t> — </a:t>
            </a:r>
            <a:r>
              <a:rPr kumimoji="0" lang="en-US" altLang="en-US" sz="1000" b="1" i="0" u="none" strike="noStrike" cap="none" normalizeH="0" baseline="0" dirty="0" err="1">
                <a:ln>
                  <a:noFill/>
                </a:ln>
                <a:solidFill>
                  <a:schemeClr val="tx1"/>
                </a:solidFill>
                <a:effectLst/>
                <a:latin typeface="Arial" panose="020B0604020202020204" pitchFamily="34" charset="0"/>
              </a:rPr>
              <a:t>Empaque</a:t>
            </a:r>
            <a:r>
              <a:rPr kumimoji="0" lang="en-US" altLang="en-US" sz="1000" b="0" i="0" u="none" strike="noStrike" cap="none" normalizeH="0" baseline="0" dirty="0">
                <a:ln>
                  <a:noFill/>
                </a:ln>
                <a:solidFill>
                  <a:schemeClr val="tx1"/>
                </a:solidFill>
                <a:effectLst/>
                <a:latin typeface="Arial" panose="020B0604020202020204" pitchFamily="34" charset="0"/>
              </a:rPr>
              <a:t>: Lana mineral (</a:t>
            </a:r>
            <a:r>
              <a:rPr kumimoji="0" lang="en-US" altLang="en-US" sz="1000" b="0" i="0" u="none" strike="noStrike" cap="none" normalizeH="0" baseline="0" dirty="0" err="1">
                <a:ln>
                  <a:noFill/>
                </a:ln>
                <a:solidFill>
                  <a:schemeClr val="tx1"/>
                </a:solidFill>
                <a:effectLst/>
                <a:latin typeface="Arial" panose="020B0604020202020204" pitchFamily="34" charset="0"/>
              </a:rPr>
              <a:t>mín</a:t>
            </a:r>
            <a:r>
              <a:rPr kumimoji="0" lang="en-US" altLang="en-US" sz="1000" b="0" i="0" u="none" strike="noStrike" cap="none" normalizeH="0" baseline="0" dirty="0">
                <a:ln>
                  <a:noFill/>
                </a:ln>
                <a:solidFill>
                  <a:schemeClr val="tx1"/>
                </a:solidFill>
                <a:effectLst/>
                <a:latin typeface="Arial" panose="020B0604020202020204" pitchFamily="34" charset="0"/>
              </a:rPr>
              <a:t>. 4 </a:t>
            </a:r>
            <a:r>
              <a:rPr kumimoji="0" lang="en-US" altLang="en-US" sz="1000" b="0" i="0" u="none" strike="noStrike" cap="none" normalizeH="0" baseline="0" dirty="0" err="1">
                <a:ln>
                  <a:noFill/>
                </a:ln>
                <a:solidFill>
                  <a:schemeClr val="tx1"/>
                </a:solidFill>
                <a:effectLst/>
                <a:latin typeface="Arial" panose="020B0604020202020204" pitchFamily="34" charset="0"/>
              </a:rPr>
              <a:t>pcf</a:t>
            </a:r>
            <a:r>
              <a:rPr kumimoji="0" lang="en-US" altLang="en-US" sz="1000" b="0" i="0" u="none" strike="noStrike" cap="none" normalizeH="0" baseline="0" dirty="0">
                <a:ln>
                  <a:noFill/>
                </a:ln>
                <a:solidFill>
                  <a:schemeClr val="tx1"/>
                </a:solidFill>
                <a:effectLst/>
                <a:latin typeface="Arial" panose="020B0604020202020204" pitchFamily="34" charset="0"/>
              </a:rPr>
              <a:t>), de 4 </a:t>
            </a:r>
            <a:r>
              <a:rPr kumimoji="0" lang="en-US" altLang="en-US" sz="1000" b="0" i="0" u="none" strike="noStrike" cap="none" normalizeH="0" baseline="0" dirty="0" err="1">
                <a:ln>
                  <a:noFill/>
                </a:ln>
                <a:solidFill>
                  <a:schemeClr val="tx1"/>
                </a:solidFill>
                <a:effectLst/>
                <a:latin typeface="Arial" panose="020B0604020202020204" pitchFamily="34" charset="0"/>
              </a:rPr>
              <a:t>pulgadas</a:t>
            </a:r>
            <a:r>
              <a:rPr kumimoji="0" lang="en-US" altLang="en-US" sz="1000" b="0" i="0" u="none" strike="noStrike" cap="none" normalizeH="0" baseline="0" dirty="0">
                <a:ln>
                  <a:noFill/>
                </a:ln>
                <a:solidFill>
                  <a:schemeClr val="tx1"/>
                </a:solidFill>
                <a:effectLst/>
                <a:latin typeface="Arial" panose="020B0604020202020204" pitchFamily="34" charset="0"/>
              </a:rPr>
              <a:t> (102 mm) de </a:t>
            </a:r>
            <a:r>
              <a:rPr kumimoji="0" lang="en-US" altLang="en-US" sz="1000" b="0" i="0" u="none" strike="noStrike" cap="none" normalizeH="0" baseline="0" dirty="0" err="1">
                <a:ln>
                  <a:noFill/>
                </a:ln>
                <a:solidFill>
                  <a:schemeClr val="tx1"/>
                </a:solidFill>
                <a:effectLst/>
                <a:latin typeface="Arial" panose="020B0604020202020204" pitchFamily="34" charset="0"/>
              </a:rPr>
              <a:t>espesor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firmemente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empaquetada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en</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el</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espacio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anular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Empotrada</a:t>
            </a:r>
            <a:r>
              <a:rPr kumimoji="0" lang="en-US" altLang="en-US" sz="1000" b="0" i="0" u="none" strike="noStrike" cap="none" normalizeH="0" baseline="0" dirty="0">
                <a:ln>
                  <a:noFill/>
                </a:ln>
                <a:solidFill>
                  <a:schemeClr val="tx1"/>
                </a:solidFill>
                <a:effectLst/>
                <a:latin typeface="Arial" panose="020B0604020202020204" pitchFamily="34" charset="0"/>
              </a:rPr>
              <a:t> 1/2 </a:t>
            </a:r>
            <a:r>
              <a:rPr kumimoji="0" lang="en-US" altLang="en-US" sz="1000" b="0" i="0" u="none" strike="noStrike" cap="none" normalizeH="0" baseline="0" dirty="0" err="1">
                <a:ln>
                  <a:noFill/>
                </a:ln>
                <a:solidFill>
                  <a:schemeClr val="tx1"/>
                </a:solidFill>
                <a:effectLst/>
                <a:latin typeface="Arial" panose="020B0604020202020204" pitchFamily="34" charset="0"/>
              </a:rPr>
              <a:t>pulgada</a:t>
            </a:r>
            <a:r>
              <a:rPr kumimoji="0" lang="en-US" altLang="en-US" sz="1000" b="0" i="0" u="none" strike="noStrike" cap="none" normalizeH="0" baseline="0" dirty="0">
                <a:ln>
                  <a:noFill/>
                </a:ln>
                <a:solidFill>
                  <a:schemeClr val="tx1"/>
                </a:solidFill>
                <a:effectLst/>
                <a:latin typeface="Arial" panose="020B0604020202020204" pitchFamily="34" charset="0"/>
              </a:rPr>
              <a:t> (13 mm) </a:t>
            </a:r>
            <a:r>
              <a:rPr kumimoji="0" lang="en-US" altLang="en-US" sz="1000" b="0" i="0" u="none" strike="noStrike" cap="none" normalizeH="0" baseline="0" dirty="0" err="1">
                <a:ln>
                  <a:noFill/>
                </a:ln>
                <a:solidFill>
                  <a:schemeClr val="tx1"/>
                </a:solidFill>
                <a:effectLst/>
                <a:latin typeface="Arial" panose="020B0604020202020204" pitchFamily="34" charset="0"/>
              </a:rPr>
              <a:t>desde</a:t>
            </a:r>
            <a:r>
              <a:rPr kumimoji="0" lang="en-US" altLang="en-US" sz="1000" b="0" i="0" u="none" strike="noStrike" cap="none" normalizeH="0" baseline="0" dirty="0">
                <a:ln>
                  <a:noFill/>
                </a:ln>
                <a:solidFill>
                  <a:schemeClr val="tx1"/>
                </a:solidFill>
                <a:effectLst/>
                <a:latin typeface="Arial" panose="020B0604020202020204" pitchFamily="34" charset="0"/>
              </a:rPr>
              <a:t> la </a:t>
            </a:r>
            <a:r>
              <a:rPr kumimoji="0" lang="en-US" altLang="en-US" sz="1000" b="0" i="0" u="none" strike="noStrike" cap="none" normalizeH="0" baseline="0" dirty="0" err="1">
                <a:ln>
                  <a:noFill/>
                </a:ln>
                <a:solidFill>
                  <a:schemeClr val="tx1"/>
                </a:solidFill>
                <a:effectLst/>
                <a:latin typeface="Arial" panose="020B0604020202020204" pitchFamily="34" charset="0"/>
              </a:rPr>
              <a:t>superficie</a:t>
            </a:r>
            <a:r>
              <a:rPr kumimoji="0" lang="en-US" altLang="en-US" sz="1000" b="0" i="0" u="none" strike="noStrike" cap="none" normalizeH="0" baseline="0" dirty="0">
                <a:ln>
                  <a:noFill/>
                </a:ln>
                <a:solidFill>
                  <a:schemeClr val="tx1"/>
                </a:solidFill>
                <a:effectLst/>
                <a:latin typeface="Arial" panose="020B0604020202020204" pitchFamily="34" charset="0"/>
              </a:rPr>
              <a:t> superior del </a:t>
            </a:r>
            <a:r>
              <a:rPr kumimoji="0" lang="en-US" altLang="en-US" sz="1000" b="0" i="0" u="none" strike="noStrike" cap="none" normalizeH="0" baseline="0" dirty="0" err="1">
                <a:ln>
                  <a:noFill/>
                </a:ln>
                <a:solidFill>
                  <a:schemeClr val="tx1"/>
                </a:solidFill>
                <a:effectLst/>
                <a:latin typeface="Arial" panose="020B0604020202020204" pitchFamily="34" charset="0"/>
              </a:rPr>
              <a:t>piso</a:t>
            </a:r>
            <a:r>
              <a:rPr kumimoji="0" lang="en-US" altLang="en-US" sz="1000" b="0" i="0" u="none" strike="noStrike" cap="none" normalizeH="0" baseline="0" dirty="0">
                <a:ln>
                  <a:noFill/>
                </a:ln>
                <a:solidFill>
                  <a:schemeClr val="tx1"/>
                </a:solidFill>
                <a:effectLst/>
                <a:latin typeface="Arial" panose="020B0604020202020204" pitchFamily="34" charset="0"/>
              </a:rPr>
              <a:t> o ambas superficies de la pared. HILTI CONSTRUCTION CHEMICALS, DIV OF HILTI INC — Lana Mineral CP 767 o CP 777.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Material de Relleno, </a:t>
            </a:r>
            <a:r>
              <a:rPr kumimoji="0" lang="en-US" altLang="en-US" sz="1000" b="1" i="0" u="none" strike="noStrike" cap="none" normalizeH="0" baseline="0" dirty="0" err="1">
                <a:ln>
                  <a:noFill/>
                </a:ln>
                <a:solidFill>
                  <a:schemeClr val="tx1"/>
                </a:solidFill>
                <a:effectLst/>
                <a:latin typeface="Arial" panose="020B0604020202020204" pitchFamily="34" charset="0"/>
              </a:rPr>
              <a:t>Vacío</a:t>
            </a:r>
            <a:r>
              <a:rPr kumimoji="0" lang="en-US" altLang="en-US" sz="1000" b="1" i="0" u="none" strike="noStrike" cap="none" normalizeH="0" baseline="0" dirty="0">
                <a:ln>
                  <a:noFill/>
                </a:ln>
                <a:solidFill>
                  <a:schemeClr val="tx1"/>
                </a:solidFill>
                <a:effectLst/>
                <a:latin typeface="Arial" panose="020B0604020202020204" pitchFamily="34" charset="0"/>
              </a:rPr>
              <a:t> o </a:t>
            </a:r>
            <a:r>
              <a:rPr kumimoji="0" lang="en-US" altLang="en-US" sz="1000" b="1" i="0" u="none" strike="noStrike" cap="none" normalizeH="0" baseline="0" dirty="0" err="1">
                <a:ln>
                  <a:noFill/>
                </a:ln>
                <a:solidFill>
                  <a:schemeClr val="tx1"/>
                </a:solidFill>
                <a:effectLst/>
                <a:latin typeface="Arial" panose="020B0604020202020204" pitchFamily="34" charset="0"/>
              </a:rPr>
              <a:t>Cavidad</a:t>
            </a:r>
            <a:r>
              <a:rPr kumimoji="0" lang="en-US" altLang="en-US" sz="1000" b="1" i="0" u="none" strike="noStrike" cap="none" normalizeH="0" baseline="0" dirty="0">
                <a:ln>
                  <a:noFill/>
                </a:ln>
                <a:solidFill>
                  <a:schemeClr val="tx1"/>
                </a:solidFill>
                <a:effectLst/>
                <a:latin typeface="Arial" panose="020B0604020202020204" pitchFamily="34" charset="0"/>
              </a:rPr>
              <a:t> — </a:t>
            </a:r>
            <a:r>
              <a:rPr kumimoji="0" lang="en-US" altLang="en-US" sz="1000" b="1" i="0" u="none" strike="noStrike" cap="none" normalizeH="0" baseline="0" dirty="0" err="1">
                <a:ln>
                  <a:noFill/>
                </a:ln>
                <a:solidFill>
                  <a:schemeClr val="tx1"/>
                </a:solidFill>
                <a:effectLst/>
                <a:latin typeface="Arial" panose="020B0604020202020204" pitchFamily="34" charset="0"/>
              </a:rPr>
              <a:t>Sellador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Sellador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intumescente</a:t>
            </a:r>
            <a:r>
              <a:rPr kumimoji="0" lang="en-US" altLang="en-US" sz="1000" b="0" i="0" u="none" strike="noStrike" cap="none" normalizeH="0" baseline="0" dirty="0">
                <a:ln>
                  <a:noFill/>
                </a:ln>
                <a:solidFill>
                  <a:schemeClr val="tx1"/>
                </a:solidFill>
                <a:effectLst/>
                <a:latin typeface="Arial" panose="020B0604020202020204" pitchFamily="34" charset="0"/>
              </a:rPr>
              <a:t> de un </a:t>
            </a:r>
            <a:r>
              <a:rPr kumimoji="0" lang="en-US" altLang="en-US" sz="1000" b="0" i="0" u="none" strike="noStrike" cap="none" normalizeH="0" baseline="0" dirty="0" err="1">
                <a:ln>
                  <a:noFill/>
                </a:ln>
                <a:solidFill>
                  <a:schemeClr val="tx1"/>
                </a:solidFill>
                <a:effectLst/>
                <a:latin typeface="Arial" panose="020B0604020202020204" pitchFamily="34" charset="0"/>
              </a:rPr>
              <a:t>espesor</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mínimo</a:t>
            </a:r>
            <a:r>
              <a:rPr kumimoji="0" lang="en-US" altLang="en-US" sz="1000" b="0" i="0" u="none" strike="noStrike" cap="none" normalizeH="0" baseline="0" dirty="0">
                <a:ln>
                  <a:noFill/>
                </a:ln>
                <a:solidFill>
                  <a:schemeClr val="tx1"/>
                </a:solidFill>
                <a:effectLst/>
                <a:latin typeface="Arial" panose="020B0604020202020204" pitchFamily="34" charset="0"/>
              </a:rPr>
              <a:t> de 1/2 </a:t>
            </a:r>
            <a:r>
              <a:rPr kumimoji="0" lang="en-US" altLang="en-US" sz="1000" b="0" i="0" u="none" strike="noStrike" cap="none" normalizeH="0" baseline="0" dirty="0" err="1">
                <a:ln>
                  <a:noFill/>
                </a:ln>
                <a:solidFill>
                  <a:schemeClr val="tx1"/>
                </a:solidFill>
                <a:effectLst/>
                <a:latin typeface="Arial" panose="020B0604020202020204" pitchFamily="34" charset="0"/>
              </a:rPr>
              <a:t>pulgada</a:t>
            </a:r>
            <a:r>
              <a:rPr kumimoji="0" lang="en-US" altLang="en-US" sz="1000" b="0" i="0" u="none" strike="noStrike" cap="none" normalizeH="0" baseline="0" dirty="0">
                <a:ln>
                  <a:noFill/>
                </a:ln>
                <a:solidFill>
                  <a:schemeClr val="tx1"/>
                </a:solidFill>
                <a:effectLst/>
                <a:latin typeface="Arial" panose="020B0604020202020204" pitchFamily="34" charset="0"/>
              </a:rPr>
              <a:t> (13 mm), </a:t>
            </a:r>
            <a:r>
              <a:rPr kumimoji="0" lang="en-US" altLang="en-US" sz="1000" b="0" i="0" u="none" strike="noStrike" cap="none" normalizeH="0" baseline="0" dirty="0" err="1">
                <a:ln>
                  <a:noFill/>
                </a:ln>
                <a:solidFill>
                  <a:schemeClr val="tx1"/>
                </a:solidFill>
                <a:effectLst/>
                <a:latin typeface="Arial" panose="020B0604020202020204" pitchFamily="34" charset="0"/>
              </a:rPr>
              <a:t>aplicado</a:t>
            </a:r>
            <a:r>
              <a:rPr kumimoji="0" lang="en-US" altLang="en-US" sz="1000" b="0" i="0" u="none" strike="noStrike" cap="none" normalizeH="0" baseline="0" dirty="0">
                <a:ln>
                  <a:noFill/>
                </a:ln>
                <a:solidFill>
                  <a:schemeClr val="tx1"/>
                </a:solidFill>
                <a:effectLst/>
                <a:latin typeface="Arial" panose="020B0604020202020204" pitchFamily="34" charset="0"/>
              </a:rPr>
              <a:t> al </a:t>
            </a:r>
            <a:r>
              <a:rPr kumimoji="0" lang="en-US" altLang="en-US" sz="1000" b="0" i="0" u="none" strike="noStrike" cap="none" normalizeH="0" baseline="0" dirty="0" err="1">
                <a:ln>
                  <a:noFill/>
                </a:ln>
                <a:solidFill>
                  <a:schemeClr val="tx1"/>
                </a:solidFill>
                <a:effectLst/>
                <a:latin typeface="Arial" panose="020B0604020202020204" pitchFamily="34" charset="0"/>
              </a:rPr>
              <a:t>ras</a:t>
            </a:r>
            <a:r>
              <a:rPr kumimoji="0" lang="en-US" altLang="en-US" sz="1000" b="0" i="0" u="none" strike="noStrike" cap="none" normalizeH="0" baseline="0" dirty="0">
                <a:ln>
                  <a:noFill/>
                </a:ln>
                <a:solidFill>
                  <a:schemeClr val="tx1"/>
                </a:solidFill>
                <a:effectLst/>
                <a:latin typeface="Arial" panose="020B0604020202020204" pitchFamily="34" charset="0"/>
              </a:rPr>
              <a:t> con la </a:t>
            </a:r>
            <a:r>
              <a:rPr kumimoji="0" lang="en-US" altLang="en-US" sz="1000" b="0" i="0" u="none" strike="noStrike" cap="none" normalizeH="0" baseline="0" dirty="0" err="1">
                <a:ln>
                  <a:noFill/>
                </a:ln>
                <a:solidFill>
                  <a:schemeClr val="tx1"/>
                </a:solidFill>
                <a:effectLst/>
                <a:latin typeface="Arial" panose="020B0604020202020204" pitchFamily="34" charset="0"/>
              </a:rPr>
              <a:t>superficie</a:t>
            </a:r>
            <a:r>
              <a:rPr kumimoji="0" lang="en-US" altLang="en-US" sz="1000" b="0" i="0" u="none" strike="noStrike" cap="none" normalizeH="0" baseline="0" dirty="0">
                <a:ln>
                  <a:noFill/>
                </a:ln>
                <a:solidFill>
                  <a:schemeClr val="tx1"/>
                </a:solidFill>
                <a:effectLst/>
                <a:latin typeface="Arial" panose="020B0604020202020204" pitchFamily="34" charset="0"/>
              </a:rPr>
              <a:t> superior del </a:t>
            </a:r>
            <a:r>
              <a:rPr kumimoji="0" lang="en-US" altLang="en-US" sz="1000" b="0" i="0" u="none" strike="noStrike" cap="none" normalizeH="0" baseline="0" dirty="0" err="1">
                <a:ln>
                  <a:noFill/>
                </a:ln>
                <a:solidFill>
                  <a:schemeClr val="tx1"/>
                </a:solidFill>
                <a:effectLst/>
                <a:latin typeface="Arial" panose="020B0604020202020204" pitchFamily="34" charset="0"/>
              </a:rPr>
              <a:t>piso</a:t>
            </a:r>
            <a:r>
              <a:rPr kumimoji="0" lang="en-US" altLang="en-US" sz="1000" b="0" i="0" u="none" strike="noStrike" cap="none" normalizeH="0" baseline="0" dirty="0">
                <a:ln>
                  <a:noFill/>
                </a:ln>
                <a:solidFill>
                  <a:schemeClr val="tx1"/>
                </a:solidFill>
                <a:effectLst/>
                <a:latin typeface="Arial" panose="020B0604020202020204" pitchFamily="34" charset="0"/>
              </a:rPr>
              <a:t> o ambas superficies de la pared, </a:t>
            </a:r>
            <a:r>
              <a:rPr kumimoji="0" lang="en-US" altLang="en-US" sz="1000" b="0" i="0" u="none" strike="noStrike" cap="none" normalizeH="0" baseline="0" dirty="0" err="1">
                <a:ln>
                  <a:noFill/>
                </a:ln>
                <a:solidFill>
                  <a:schemeClr val="tx1"/>
                </a:solidFill>
                <a:effectLst/>
                <a:latin typeface="Arial" panose="020B0604020202020204" pitchFamily="34" charset="0"/>
              </a:rPr>
              <a:t>solapando</a:t>
            </a:r>
            <a:r>
              <a:rPr kumimoji="0" lang="en-US" altLang="en-US" sz="1000" b="0" i="0" u="none" strike="noStrike" cap="none" normalizeH="0" baseline="0" dirty="0">
                <a:ln>
                  <a:noFill/>
                </a:ln>
                <a:solidFill>
                  <a:schemeClr val="tx1"/>
                </a:solidFill>
                <a:effectLst/>
                <a:latin typeface="Arial" panose="020B0604020202020204" pitchFamily="34" charset="0"/>
              </a:rPr>
              <a:t> 1/2 </a:t>
            </a:r>
            <a:r>
              <a:rPr kumimoji="0" lang="en-US" altLang="en-US" sz="1000" b="0" i="0" u="none" strike="noStrike" cap="none" normalizeH="0" baseline="0" dirty="0" err="1">
                <a:ln>
                  <a:noFill/>
                </a:ln>
                <a:solidFill>
                  <a:schemeClr val="tx1"/>
                </a:solidFill>
                <a:effectLst/>
                <a:latin typeface="Arial" panose="020B0604020202020204" pitchFamily="34" charset="0"/>
              </a:rPr>
              <a:t>pulgada</a:t>
            </a:r>
            <a:r>
              <a:rPr kumimoji="0" lang="en-US" altLang="en-US" sz="1000" b="0" i="0" u="none" strike="noStrike" cap="none" normalizeH="0" baseline="0" dirty="0">
                <a:ln>
                  <a:noFill/>
                </a:ln>
                <a:solidFill>
                  <a:schemeClr val="tx1"/>
                </a:solidFill>
                <a:effectLst/>
                <a:latin typeface="Arial" panose="020B0604020202020204" pitchFamily="34" charset="0"/>
              </a:rPr>
              <a:t> (13 mm) </a:t>
            </a:r>
            <a:r>
              <a:rPr kumimoji="0" lang="en-US" altLang="en-US" sz="1000" b="0" i="0" u="none" strike="noStrike" cap="none" normalizeH="0" baseline="0" dirty="0" err="1">
                <a:ln>
                  <a:noFill/>
                </a:ln>
                <a:solidFill>
                  <a:schemeClr val="tx1"/>
                </a:solidFill>
                <a:effectLst/>
                <a:latin typeface="Arial" panose="020B0604020202020204" pitchFamily="34" charset="0"/>
              </a:rPr>
              <a:t>más</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allá</a:t>
            </a:r>
            <a:r>
              <a:rPr kumimoji="0" lang="en-US" altLang="en-US" sz="1000" b="0" i="0" u="none" strike="noStrike" cap="none" normalizeH="0" baseline="0" dirty="0">
                <a:ln>
                  <a:noFill/>
                </a:ln>
                <a:solidFill>
                  <a:schemeClr val="tx1"/>
                </a:solidFill>
                <a:effectLst/>
                <a:latin typeface="Arial" panose="020B0604020202020204" pitchFamily="34" charset="0"/>
              </a:rPr>
              <a:t> del </a:t>
            </a:r>
            <a:r>
              <a:rPr kumimoji="0" lang="en-US" altLang="en-US" sz="1000" b="0" i="0" u="none" strike="noStrike" cap="none" normalizeH="0" baseline="0" dirty="0" err="1">
                <a:ln>
                  <a:noFill/>
                </a:ln>
                <a:solidFill>
                  <a:schemeClr val="tx1"/>
                </a:solidFill>
                <a:effectLst/>
                <a:latin typeface="Arial" panose="020B0604020202020204" pitchFamily="34" charset="0"/>
              </a:rPr>
              <a:t>perímetro</a:t>
            </a:r>
            <a:r>
              <a:rPr kumimoji="0" lang="en-US" altLang="en-US" sz="1000" b="0" i="0" u="none" strike="noStrike" cap="none" normalizeH="0" baseline="0" dirty="0">
                <a:ln>
                  <a:noFill/>
                </a:ln>
                <a:solidFill>
                  <a:schemeClr val="tx1"/>
                </a:solidFill>
                <a:effectLst/>
                <a:latin typeface="Arial" panose="020B0604020202020204" pitchFamily="34" charset="0"/>
              </a:rPr>
              <a:t> de la </a:t>
            </a:r>
            <a:r>
              <a:rPr kumimoji="0" lang="en-US" altLang="en-US" sz="1000" b="0" i="0" u="none" strike="noStrike" cap="none" normalizeH="0" baseline="0" dirty="0" err="1">
                <a:ln>
                  <a:noFill/>
                </a:ln>
                <a:solidFill>
                  <a:schemeClr val="tx1"/>
                </a:solidFill>
                <a:effectLst/>
                <a:latin typeface="Arial" panose="020B0604020202020204" pitchFamily="34" charset="0"/>
              </a:rPr>
              <a:t>abertura</a:t>
            </a:r>
            <a:r>
              <a:rPr kumimoji="0" lang="en-US" altLang="en-US" sz="1000" b="0" i="0" u="none" strike="noStrike" cap="none" normalizeH="0" baseline="0" dirty="0">
                <a:ln>
                  <a:noFill/>
                </a:ln>
                <a:solidFill>
                  <a:schemeClr val="tx1"/>
                </a:solidFill>
                <a:effectLst/>
                <a:latin typeface="Arial" panose="020B0604020202020204" pitchFamily="34" charset="0"/>
              </a:rPr>
              <a:t>. HILTI CONSTRUCTION CHEMICALS, DIV OF HILTI INC — </a:t>
            </a:r>
            <a:r>
              <a:rPr kumimoji="0" lang="en-US" altLang="en-US" sz="1000" b="0" i="0" u="none" strike="noStrike" cap="none" normalizeH="0" baseline="0" dirty="0" err="1">
                <a:ln>
                  <a:noFill/>
                </a:ln>
                <a:solidFill>
                  <a:schemeClr val="tx1"/>
                </a:solidFill>
                <a:effectLst/>
                <a:latin typeface="Arial" panose="020B0604020202020204" pitchFamily="34" charset="0"/>
              </a:rPr>
              <a:t>Sellador</a:t>
            </a:r>
            <a:r>
              <a:rPr kumimoji="0" lang="en-US" altLang="en-US" sz="1000" b="0" i="0" u="none" strike="noStrike" cap="none" normalizeH="0" baseline="0" dirty="0">
                <a:ln>
                  <a:noFill/>
                </a:ln>
                <a:solidFill>
                  <a:schemeClr val="tx1"/>
                </a:solidFill>
                <a:effectLst/>
                <a:latin typeface="Arial" panose="020B0604020202020204" pitchFamily="34" charset="0"/>
              </a:rPr>
              <a:t> contra Fuego FS-ONE MAX o CP 606.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Arial" panose="020B0604020202020204" pitchFamily="34" charset="0"/>
              </a:rPr>
              <a:t>Certificación</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Clasificado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por</a:t>
            </a:r>
            <a:r>
              <a:rPr kumimoji="0" lang="en-US" altLang="en-US" sz="1000" b="0" i="0" u="none" strike="noStrike" cap="none" normalizeH="0" baseline="0" dirty="0">
                <a:ln>
                  <a:noFill/>
                </a:ln>
                <a:solidFill>
                  <a:schemeClr val="tx1"/>
                </a:solidFill>
                <a:effectLst/>
                <a:latin typeface="Arial" panose="020B0604020202020204" pitchFamily="34" charset="0"/>
              </a:rPr>
              <a:t> UL para </a:t>
            </a:r>
            <a:r>
              <a:rPr kumimoji="0" lang="en-US" altLang="en-US" sz="1000" b="0" i="0" u="none" strike="noStrike" cap="none" normalizeH="0" baseline="0" dirty="0" err="1">
                <a:ln>
                  <a:noFill/>
                </a:ln>
                <a:solidFill>
                  <a:schemeClr val="tx1"/>
                </a:solidFill>
                <a:effectLst/>
                <a:latin typeface="Arial" panose="020B0604020202020204" pitchFamily="34" charset="0"/>
              </a:rPr>
              <a:t>clasificaciones</a:t>
            </a:r>
            <a:r>
              <a:rPr kumimoji="0" lang="en-US" altLang="en-US" sz="1000" b="0" i="0" u="none" strike="noStrike" cap="none" normalizeH="0" baseline="0" dirty="0">
                <a:ln>
                  <a:noFill/>
                </a:ln>
                <a:solidFill>
                  <a:schemeClr val="tx1"/>
                </a:solidFill>
                <a:effectLst/>
                <a:latin typeface="Arial" panose="020B0604020202020204" pitchFamily="34" charset="0"/>
              </a:rPr>
              <a:t> F y T de 2 horas.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Arial" panose="020B0604020202020204" pitchFamily="34" charset="0"/>
              </a:rPr>
              <a:t>Referencia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hlinkClick r:id="rId3"/>
              </a:rPr>
              <a:t>Directorio UL</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F0973E28-89C2-2A0E-2927-3DE51337DE17}"/>
              </a:ext>
            </a:extLst>
          </p:cNvPr>
          <p:cNvPicPr>
            <a:picLocks noChangeAspect="1"/>
          </p:cNvPicPr>
          <p:nvPr/>
        </p:nvPicPr>
        <p:blipFill>
          <a:blip r:embed="rId4"/>
          <a:stretch>
            <a:fillRect/>
          </a:stretch>
        </p:blipFill>
        <p:spPr>
          <a:xfrm>
            <a:off x="10309753" y="222685"/>
            <a:ext cx="1876425" cy="2428875"/>
          </a:xfrm>
          <a:prstGeom prst="rect">
            <a:avLst/>
          </a:prstGeom>
        </p:spPr>
      </p:pic>
    </p:spTree>
    <p:extLst>
      <p:ext uri="{BB962C8B-B14F-4D97-AF65-F5344CB8AC3E}">
        <p14:creationId xmlns:p14="http://schemas.microsoft.com/office/powerpoint/2010/main" val="3690815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a:xfrm>
            <a:off x="1018761" y="140926"/>
            <a:ext cx="10515600" cy="1325563"/>
          </a:xfrm>
        </p:spPr>
        <p:txBody>
          <a:bodyPr/>
          <a:lstStyle/>
          <a:p>
            <a:r>
              <a:rPr lang="en-GB" dirty="0">
                <a:effectLst/>
              </a:rPr>
              <a:t>C-AJ-1291:</a:t>
            </a:r>
            <a:r>
              <a:rPr lang="en-GB" dirty="0"/>
              <a:t> </a:t>
            </a:r>
            <a:r>
              <a:rPr lang="es-ES" dirty="0">
                <a:effectLst/>
              </a:rPr>
              <a:t>Durante un incendio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58304" y="4231950"/>
            <a:ext cx="10476057" cy="2576543"/>
          </a:xfrm>
        </p:spPr>
        <p:txBody>
          <a:bodyPr>
            <a:normAutofit/>
          </a:bodyPr>
          <a:lstStyle/>
          <a:p>
            <a:pPr rtl="0"/>
            <a:r>
              <a:rPr lang="en-GB" sz="1800" b="1" dirty="0"/>
              <a:t>Stage 1: Ignition (0-5 min)</a:t>
            </a:r>
            <a:endParaRPr lang="en-GB" sz="1800" dirty="0"/>
          </a:p>
          <a:p>
            <a:pPr rtl="0">
              <a:buFont typeface="Arial" panose="020B0604020202020204" pitchFamily="34" charset="0"/>
              <a:buChar char="•"/>
            </a:pPr>
            <a:r>
              <a:rPr lang="en-GB" sz="1800" dirty="0"/>
              <a:t>A localized flame (approx. 500 kW HRR) heats the steel pipe, raising its temperature to approx. 200°C (392°F).</a:t>
            </a:r>
          </a:p>
          <a:p>
            <a:pPr rtl="0">
              <a:buFont typeface="Arial" panose="020B0604020202020204" pitchFamily="34" charset="0"/>
              <a:buChar char="•"/>
            </a:pPr>
            <a:r>
              <a:rPr lang="en-GB" sz="1800" dirty="0"/>
              <a:t>The mineral wool has low thermal conductivity, limiting heat transfer.</a:t>
            </a:r>
          </a:p>
          <a:p>
            <a:pPr rtl="0">
              <a:buFont typeface="Arial" panose="020B0604020202020204" pitchFamily="34" charset="0"/>
              <a:buChar char="•"/>
            </a:pPr>
            <a:r>
              <a:rPr lang="en-GB" sz="1800" dirty="0"/>
              <a:t>The fire plume rises, producing smoke, but the annular space confinement keeps the unexposed side temperature rise below 140°C (284°F).</a:t>
            </a:r>
          </a:p>
        </p:txBody>
      </p:sp>
      <p:grpSp>
        <p:nvGrpSpPr>
          <p:cNvPr id="20" name="Group 19">
            <a:extLst>
              <a:ext uri="{FF2B5EF4-FFF2-40B4-BE49-F238E27FC236}">
                <a16:creationId xmlns:a16="http://schemas.microsoft.com/office/drawing/2014/main" id="{37C1443A-1A10-9528-D0B1-E37B573D17E8}"/>
              </a:ext>
            </a:extLst>
          </p:cNvPr>
          <p:cNvGrpSpPr/>
          <p:nvPr/>
        </p:nvGrpSpPr>
        <p:grpSpPr>
          <a:xfrm>
            <a:off x="6871854" y="681037"/>
            <a:ext cx="4853839" cy="3475024"/>
            <a:chOff x="6871854" y="681037"/>
            <a:chExt cx="4853839" cy="3475024"/>
          </a:xfrm>
        </p:grpSpPr>
        <p:grpSp>
          <p:nvGrpSpPr>
            <p:cNvPr id="13" name="Group 12">
              <a:extLst>
                <a:ext uri="{FF2B5EF4-FFF2-40B4-BE49-F238E27FC236}">
                  <a16:creationId xmlns:a16="http://schemas.microsoft.com/office/drawing/2014/main" id="{AE2CADF7-1166-F1D0-5BD2-F7519C1B6980}"/>
                </a:ext>
              </a:extLst>
            </p:cNvPr>
            <p:cNvGrpSpPr/>
            <p:nvPr/>
          </p:nvGrpSpPr>
          <p:grpSpPr>
            <a:xfrm>
              <a:off x="6871854" y="681037"/>
              <a:ext cx="4853839" cy="3197630"/>
              <a:chOff x="1973483" y="1544309"/>
              <a:chExt cx="7790408" cy="5010570"/>
            </a:xfrm>
          </p:grpSpPr>
          <p:pic>
            <p:nvPicPr>
              <p:cNvPr id="14" name="Picture 2">
                <a:extLst>
                  <a:ext uri="{FF2B5EF4-FFF2-40B4-BE49-F238E27FC236}">
                    <a16:creationId xmlns:a16="http://schemas.microsoft.com/office/drawing/2014/main" id="{CDE7A09A-6460-C9EF-2637-B3366F1D3E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252FD9E7-A196-485C-0DD1-3773E8DE5731}"/>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16" name="TextBox 15">
                <a:extLst>
                  <a:ext uri="{FF2B5EF4-FFF2-40B4-BE49-F238E27FC236}">
                    <a16:creationId xmlns:a16="http://schemas.microsoft.com/office/drawing/2014/main" id="{10C46635-BA8D-E1BD-5358-38B253D62181}"/>
                  </a:ext>
                </a:extLst>
              </p:cNvPr>
              <p:cNvSpPr txBox="1"/>
              <p:nvPr/>
            </p:nvSpPr>
            <p:spPr>
              <a:xfrm>
                <a:off x="5215859" y="5418741"/>
                <a:ext cx="3546764" cy="506388"/>
              </a:xfrm>
              <a:prstGeom prst="rect">
                <a:avLst/>
              </a:prstGeom>
              <a:noFill/>
            </p:spPr>
            <p:txBody>
              <a:bodyPr wrap="square" rtlCol="0">
                <a:spAutoFit/>
              </a:bodyPr>
              <a:lstStyle/>
              <a:p>
                <a:r>
                  <a:rPr lang="en-GB" sz="1500" dirty="0"/>
                  <a:t>Smouldering/non-flaming </a:t>
                </a:r>
              </a:p>
            </p:txBody>
          </p:sp>
          <p:cxnSp>
            <p:nvCxnSpPr>
              <p:cNvPr id="17" name="Straight Arrow Connector 16">
                <a:extLst>
                  <a:ext uri="{FF2B5EF4-FFF2-40B4-BE49-F238E27FC236}">
                    <a16:creationId xmlns:a16="http://schemas.microsoft.com/office/drawing/2014/main" id="{FA6B5BD6-4051-F7D6-BC60-F8366F7EBE1E}"/>
                  </a:ext>
                </a:extLst>
              </p:cNvPr>
              <p:cNvCxnSpPr>
                <a:stCxn id="16" idx="1"/>
              </p:cNvCxnSpPr>
              <p:nvPr/>
            </p:nvCxnSpPr>
            <p:spPr>
              <a:xfrm flipH="1">
                <a:off x="4775285" y="5671936"/>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4096F84-E4E1-5759-5C78-622379930AC6}"/>
                  </a:ext>
                </a:extLst>
              </p:cNvPr>
              <p:cNvCxnSpPr>
                <a:stCxn id="15"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F4AFE31A-B08A-3C37-0FD6-E5E7926EB091}"/>
                </a:ext>
              </a:extLst>
            </p:cNvPr>
            <p:cNvSpPr/>
            <p:nvPr/>
          </p:nvSpPr>
          <p:spPr>
            <a:xfrm>
              <a:off x="7259781" y="2560017"/>
              <a:ext cx="1357745" cy="159604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TextBox 4">
            <a:extLst>
              <a:ext uri="{FF2B5EF4-FFF2-40B4-BE49-F238E27FC236}">
                <a16:creationId xmlns:a16="http://schemas.microsoft.com/office/drawing/2014/main" id="{9FA66BFB-208A-7233-706E-0849575CAC72}"/>
              </a:ext>
            </a:extLst>
          </p:cNvPr>
          <p:cNvSpPr txBox="1"/>
          <p:nvPr/>
        </p:nvSpPr>
        <p:spPr>
          <a:xfrm>
            <a:off x="1018761" y="959680"/>
            <a:ext cx="5739778" cy="3139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b="1" dirty="0"/>
              <a:t>Etapa 1: Ignición (0-5 min)</a:t>
            </a:r>
            <a:endParaRPr lang="es-ES" dirty="0"/>
          </a:p>
          <a:p>
            <a:pPr rtl="0">
              <a:buFont typeface="Arial" panose="020B0604020202020204" pitchFamily="34" charset="0"/>
              <a:buChar char="•"/>
            </a:pPr>
            <a:r>
              <a:rPr lang="es-ES" dirty="0"/>
              <a:t>Una llama localizada (aprox. 500 kW HRR) calienta la tubería de acero, elevando su temperatura a aprox. 200°C (392°F).</a:t>
            </a:r>
          </a:p>
          <a:p>
            <a:pPr rtl="0">
              <a:buFont typeface="Arial" panose="020B0604020202020204" pitchFamily="34" charset="0"/>
              <a:buChar char="•"/>
            </a:pPr>
            <a:r>
              <a:rPr lang="es-ES" dirty="0"/>
              <a:t>La lana mineral (Hilti CP 767 o CP 777) tiene baja conductividad térmica, limitando la transferencia de calor.</a:t>
            </a:r>
          </a:p>
          <a:p>
            <a:pPr rtl="0">
              <a:buFont typeface="Arial" panose="020B0604020202020204" pitchFamily="34" charset="0"/>
              <a:buChar char="•"/>
            </a:pPr>
            <a:r>
              <a:rPr lang="es-ES" dirty="0"/>
              <a:t>La pluma de fuego asciende, produciendo humo, pero el confinamiento del espacio anular mantiene el aumento de temperatura en el lado no expuesto por debajo de 140°C (284°F).</a:t>
            </a:r>
          </a:p>
        </p:txBody>
      </p:sp>
    </p:spTree>
    <p:extLst>
      <p:ext uri="{BB962C8B-B14F-4D97-AF65-F5344CB8AC3E}">
        <p14:creationId xmlns:p14="http://schemas.microsoft.com/office/powerpoint/2010/main" val="29426753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p:txBody>
          <a:bodyPr/>
          <a:lstStyle/>
          <a:p>
            <a:r>
              <a:rPr lang="en-GB" dirty="0">
                <a:effectLst/>
              </a:rPr>
              <a:t>C-AJ-1291</a:t>
            </a:r>
            <a:r>
              <a:rPr lang="en-GB" dirty="0"/>
              <a:t>: </a:t>
            </a:r>
            <a:r>
              <a:rPr lang="es-ES" dirty="0">
                <a:effectLst/>
              </a:rPr>
              <a:t>Durante un incendio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97001" y="4217323"/>
            <a:ext cx="10825144" cy="2027408"/>
          </a:xfrm>
        </p:spPr>
        <p:txBody>
          <a:bodyPr>
            <a:noAutofit/>
          </a:bodyPr>
          <a:lstStyle/>
          <a:p>
            <a:pPr rtl="0"/>
            <a:r>
              <a:rPr lang="en-GB" sz="1500" b="1" dirty="0"/>
              <a:t>Stage 2: Growth (5-15 min)</a:t>
            </a:r>
            <a:endParaRPr lang="en-GB" sz="1500" dirty="0"/>
          </a:p>
          <a:p>
            <a:pPr rtl="0">
              <a:buFont typeface="Arial" panose="020B0604020202020204" pitchFamily="34" charset="0"/>
              <a:buChar char="•"/>
            </a:pPr>
            <a:r>
              <a:rPr lang="en-GB" sz="1500" dirty="0"/>
              <a:t>Heat increases (approx. 2 MW HRR).</a:t>
            </a:r>
          </a:p>
          <a:p>
            <a:pPr rtl="0">
              <a:buFont typeface="Arial" panose="020B0604020202020204" pitchFamily="34" charset="0"/>
              <a:buChar char="•"/>
            </a:pPr>
            <a:r>
              <a:rPr lang="en-GB" sz="1500" dirty="0"/>
              <a:t>The mineral wool’s ceramic matrix dehydrates endothermically, absorbing heat and releasing water vapor, insulating the pipe (surface typically below 400°C or 752°F).</a:t>
            </a:r>
          </a:p>
          <a:p>
            <a:pPr rtl="0">
              <a:buFont typeface="Arial" panose="020B0604020202020204" pitchFamily="34" charset="0"/>
              <a:buChar char="•"/>
            </a:pPr>
            <a:r>
              <a:rPr lang="en-GB" sz="1500" dirty="0"/>
              <a:t>No flame passage occurs, maintaining the F-rating.</a:t>
            </a:r>
          </a:p>
          <a:p>
            <a:pPr rtl="0">
              <a:buFont typeface="Arial" panose="020B0604020202020204" pitchFamily="34" charset="0"/>
              <a:buChar char="•"/>
            </a:pPr>
            <a:r>
              <a:rPr lang="en-GB" sz="1500" dirty="0"/>
              <a:t>The intumescent sealant (FS-ONE MAX or CP 606) begins to char, blocking heat and smoke convection.</a:t>
            </a:r>
          </a:p>
          <a:p>
            <a:pPr rtl="0">
              <a:buFont typeface="Arial" panose="020B0604020202020204" pitchFamily="34" charset="0"/>
              <a:buChar char="•"/>
            </a:pPr>
            <a:r>
              <a:rPr lang="en-GB" sz="1500" dirty="0"/>
              <a:t>The char layer enhances the system’s structural stability.</a:t>
            </a:r>
          </a:p>
        </p:txBody>
      </p:sp>
      <p:grpSp>
        <p:nvGrpSpPr>
          <p:cNvPr id="4" name="Group 3">
            <a:extLst>
              <a:ext uri="{FF2B5EF4-FFF2-40B4-BE49-F238E27FC236}">
                <a16:creationId xmlns:a16="http://schemas.microsoft.com/office/drawing/2014/main" id="{D89C6CD9-1977-B771-F744-8FC68F7719A2}"/>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7432A4F0-F010-7457-F69B-3F05583E24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E00A17E-385C-77FA-9FFE-DD4BAD3AD5B2}"/>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9943713F-A642-083E-D6F9-338BEDBECDF8}"/>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3F9A3967-062F-AD0F-C60C-1581A6C5E8E3}"/>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0B19E05-E5CF-CF3A-4DDB-540F4DAD8BF5}"/>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5E18BDD7-A478-B33C-6499-21C7B1DF9B68}"/>
              </a:ext>
            </a:extLst>
          </p:cNvPr>
          <p:cNvSpPr/>
          <p:nvPr/>
        </p:nvSpPr>
        <p:spPr>
          <a:xfrm>
            <a:off x="8412480" y="681037"/>
            <a:ext cx="608401" cy="303167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5FA9D37-7E6F-86A4-570D-6AF205546386}"/>
              </a:ext>
            </a:extLst>
          </p:cNvPr>
          <p:cNvSpPr txBox="1"/>
          <p:nvPr/>
        </p:nvSpPr>
        <p:spPr>
          <a:xfrm>
            <a:off x="1056122" y="865556"/>
            <a:ext cx="6096000"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b="1" dirty="0"/>
              <a:t>Etapa 2: Crecimiento (5-15 min)</a:t>
            </a:r>
            <a:endParaRPr lang="es-ES" dirty="0"/>
          </a:p>
          <a:p>
            <a:pPr rtl="0">
              <a:buFont typeface="Arial" panose="020B0604020202020204" pitchFamily="34" charset="0"/>
              <a:buChar char="•"/>
            </a:pPr>
            <a:r>
              <a:rPr lang="es-ES" dirty="0"/>
              <a:t>El calor aumenta (aprox. 2 MW HRR).</a:t>
            </a:r>
          </a:p>
          <a:p>
            <a:pPr rtl="0">
              <a:buFont typeface="Arial" panose="020B0604020202020204" pitchFamily="34" charset="0"/>
              <a:buChar char="•"/>
            </a:pPr>
            <a:r>
              <a:rPr lang="es-ES" dirty="0"/>
              <a:t>La matriz cerámica de la lana mineral se deshidrata endotérmicamente, absorbiendo calor y liberando vapor de agua, aislando la tubería (superficie típicamente por debajo de 400°C o 752°F).</a:t>
            </a:r>
          </a:p>
          <a:p>
            <a:pPr rtl="0">
              <a:buFont typeface="Arial" panose="020B0604020202020204" pitchFamily="34" charset="0"/>
              <a:buChar char="•"/>
            </a:pPr>
            <a:r>
              <a:rPr lang="es-ES" dirty="0"/>
              <a:t>No hay paso de llamas, manteniendo la clasificación F.</a:t>
            </a:r>
          </a:p>
          <a:p>
            <a:pPr rtl="0">
              <a:buFont typeface="Arial" panose="020B0604020202020204" pitchFamily="34" charset="0"/>
              <a:buChar char="•"/>
            </a:pPr>
            <a:r>
              <a:rPr lang="es-ES" dirty="0"/>
              <a:t>El sellador intumescente (FS-ONE MAX o CP 606) comienza a carbonizarse, bloqueando la convección de calor y humo.</a:t>
            </a:r>
          </a:p>
          <a:p>
            <a:pPr rtl="0">
              <a:buFont typeface="Arial" panose="020B0604020202020204" pitchFamily="34" charset="0"/>
              <a:buChar char="•"/>
            </a:pPr>
            <a:r>
              <a:rPr lang="es-ES" dirty="0"/>
              <a:t>La capa carbonizada mejora la estabilidad estructural del sistema.</a:t>
            </a:r>
          </a:p>
        </p:txBody>
      </p:sp>
    </p:spTree>
    <p:extLst>
      <p:ext uri="{BB962C8B-B14F-4D97-AF65-F5344CB8AC3E}">
        <p14:creationId xmlns:p14="http://schemas.microsoft.com/office/powerpoint/2010/main" val="35468086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a:xfrm>
            <a:off x="990114" y="274637"/>
            <a:ext cx="10592285" cy="1325563"/>
          </a:xfrm>
        </p:spPr>
        <p:txBody>
          <a:bodyPr/>
          <a:lstStyle/>
          <a:p>
            <a:r>
              <a:rPr lang="en-GB" dirty="0">
                <a:effectLst/>
              </a:rPr>
              <a:t>C-AJ-1291</a:t>
            </a:r>
            <a:r>
              <a:rPr lang="en-GB" dirty="0"/>
              <a:t>: </a:t>
            </a:r>
            <a:r>
              <a:rPr lang="es-ES" dirty="0">
                <a:effectLst/>
              </a:rPr>
              <a:t>Durante un incendio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70099" y="4021467"/>
            <a:ext cx="7054666" cy="2717494"/>
          </a:xfrm>
        </p:spPr>
        <p:txBody>
          <a:bodyPr>
            <a:normAutofit/>
          </a:bodyPr>
          <a:lstStyle/>
          <a:p>
            <a:pPr rtl="0"/>
            <a:r>
              <a:rPr lang="en-GB" sz="1800" b="1" dirty="0"/>
              <a:t>Stage 3: Flashover (15-20 min)</a:t>
            </a:r>
            <a:endParaRPr lang="en-GB" sz="1800" dirty="0"/>
          </a:p>
          <a:p>
            <a:pPr rtl="0">
              <a:buFont typeface="Arial" panose="020B0604020202020204" pitchFamily="34" charset="0"/>
              <a:buChar char="•"/>
            </a:pPr>
            <a:r>
              <a:rPr lang="en-GB" sz="1800" dirty="0"/>
              <a:t>As temperatures rise, the mineral wool forms an insulating crust (alumina-silica sinters, thermal conductivity &lt;0.08 W/</a:t>
            </a:r>
            <a:r>
              <a:rPr lang="en-GB" sz="1800" dirty="0" err="1"/>
              <a:t>m·K</a:t>
            </a:r>
            <a:r>
              <a:rPr lang="en-GB" sz="1800" dirty="0"/>
              <a:t>).</a:t>
            </a:r>
          </a:p>
          <a:p>
            <a:pPr rtl="0">
              <a:buFont typeface="Arial" panose="020B0604020202020204" pitchFamily="34" charset="0"/>
              <a:buChar char="•"/>
            </a:pPr>
            <a:r>
              <a:rPr lang="en-GB" sz="1800" dirty="0"/>
              <a:t>The T-rating holds, with the unexposed side below 181°C (358°F).</a:t>
            </a:r>
          </a:p>
          <a:p>
            <a:pPr rtl="0">
              <a:buFont typeface="Arial" panose="020B0604020202020204" pitchFamily="34" charset="0"/>
              <a:buChar char="•"/>
            </a:pPr>
            <a:r>
              <a:rPr lang="en-GB" sz="1800" dirty="0"/>
              <a:t>System integrity is maintained: no cracks, minimal smoke leakage (L-rating compliant).</a:t>
            </a:r>
          </a:p>
        </p:txBody>
      </p:sp>
      <p:grpSp>
        <p:nvGrpSpPr>
          <p:cNvPr id="11" name="Group 10">
            <a:extLst>
              <a:ext uri="{FF2B5EF4-FFF2-40B4-BE49-F238E27FC236}">
                <a16:creationId xmlns:a16="http://schemas.microsoft.com/office/drawing/2014/main" id="{E883BD0F-C1D8-CCBD-5AFB-335FDA1073C8}"/>
              </a:ext>
            </a:extLst>
          </p:cNvPr>
          <p:cNvGrpSpPr/>
          <p:nvPr/>
        </p:nvGrpSpPr>
        <p:grpSpPr>
          <a:xfrm>
            <a:off x="6871854" y="538237"/>
            <a:ext cx="4853839" cy="3651378"/>
            <a:chOff x="6871854" y="538237"/>
            <a:chExt cx="4853839" cy="3651378"/>
          </a:xfrm>
        </p:grpSpPr>
        <p:grpSp>
          <p:nvGrpSpPr>
            <p:cNvPr id="4" name="Group 3">
              <a:extLst>
                <a:ext uri="{FF2B5EF4-FFF2-40B4-BE49-F238E27FC236}">
                  <a16:creationId xmlns:a16="http://schemas.microsoft.com/office/drawing/2014/main" id="{06398CB0-04B9-7BEB-4C87-A1CEBB1FE269}"/>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D0E28522-EB60-4781-FDD6-E6ED8C4E00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E23599F-4BFB-4A37-770F-C42CF39C99A1}"/>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66C308F0-8AE5-1BA0-28EF-DA4A888AC078}"/>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0E1359C3-F647-4422-B8CA-6ACCDDDB426D}"/>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C16229F-1F84-204C-54EC-557C41727028}"/>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74E5A4C2-A9A3-668B-2B51-C4A62631714F}"/>
                </a:ext>
              </a:extLst>
            </p:cNvPr>
            <p:cNvSpPr/>
            <p:nvPr/>
          </p:nvSpPr>
          <p:spPr>
            <a:xfrm>
              <a:off x="8661861" y="538237"/>
              <a:ext cx="543099" cy="365137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a:extLst>
              <a:ext uri="{FF2B5EF4-FFF2-40B4-BE49-F238E27FC236}">
                <a16:creationId xmlns:a16="http://schemas.microsoft.com/office/drawing/2014/main" id="{04CE2715-242B-2819-2F03-6347BDBAE994}"/>
              </a:ext>
            </a:extLst>
          </p:cNvPr>
          <p:cNvSpPr txBox="1"/>
          <p:nvPr/>
        </p:nvSpPr>
        <p:spPr>
          <a:xfrm>
            <a:off x="1070099" y="1117925"/>
            <a:ext cx="5767265"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b="1" dirty="0"/>
              <a:t>Etapa 3: </a:t>
            </a:r>
            <a:r>
              <a:rPr lang="es-ES" b="1" dirty="0" err="1"/>
              <a:t>Flashover</a:t>
            </a:r>
            <a:r>
              <a:rPr lang="es-ES" b="1" dirty="0"/>
              <a:t> (15-20 min)</a:t>
            </a:r>
            <a:endParaRPr lang="es-ES" dirty="0"/>
          </a:p>
          <a:p>
            <a:pPr rtl="0">
              <a:buFont typeface="Arial" panose="020B0604020202020204" pitchFamily="34" charset="0"/>
              <a:buChar char="•"/>
            </a:pPr>
            <a:r>
              <a:rPr lang="es-ES" dirty="0"/>
              <a:t>A medida que la temperatura aumenta, la lana mineral forma una corteza aislante (alúmina-sílice se sinteriza, conductividad térmica &lt;0.08 W/</a:t>
            </a:r>
            <a:r>
              <a:rPr lang="es-ES" dirty="0" err="1"/>
              <a:t>m·K</a:t>
            </a:r>
            <a:r>
              <a:rPr lang="es-ES" dirty="0"/>
              <a:t>).</a:t>
            </a:r>
          </a:p>
          <a:p>
            <a:pPr rtl="0">
              <a:buFont typeface="Arial" panose="020B0604020202020204" pitchFamily="34" charset="0"/>
              <a:buChar char="•"/>
            </a:pPr>
            <a:r>
              <a:rPr lang="es-ES" dirty="0"/>
              <a:t>La clasificación T se mantiene, con el lado no expuesto por debajo de 181°C (358°F).</a:t>
            </a:r>
          </a:p>
          <a:p>
            <a:pPr rtl="0">
              <a:buFont typeface="Arial" panose="020B0604020202020204" pitchFamily="34" charset="0"/>
              <a:buChar char="•"/>
            </a:pPr>
            <a:r>
              <a:rPr lang="es-ES" dirty="0"/>
              <a:t>La integridad del sistema se conserva: sin grietas, fuga de humo mínima (cumple con la clasificación L).</a:t>
            </a:r>
          </a:p>
        </p:txBody>
      </p:sp>
      <p:pic>
        <p:nvPicPr>
          <p:cNvPr id="10242" name="Picture 2" descr="Experimental Study on the Smouldering Combustion of Mineral Wool Insulation  in Chimney Penetrations | Fire Technology">
            <a:extLst>
              <a:ext uri="{FF2B5EF4-FFF2-40B4-BE49-F238E27FC236}">
                <a16:creationId xmlns:a16="http://schemas.microsoft.com/office/drawing/2014/main" id="{F815B508-8CC0-96DB-6AED-25C127A3DA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765" y="4195958"/>
            <a:ext cx="4007278" cy="2607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6043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p:txBody>
          <a:bodyPr/>
          <a:lstStyle/>
          <a:p>
            <a:r>
              <a:rPr lang="en-GB" dirty="0"/>
              <a:t>C-AJ-1291: </a:t>
            </a:r>
            <a:r>
              <a:rPr lang="es-ES" dirty="0">
                <a:effectLst/>
              </a:rPr>
              <a:t>Durante un incendio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33336" y="3774036"/>
            <a:ext cx="5906193" cy="2525235"/>
          </a:xfrm>
        </p:spPr>
        <p:txBody>
          <a:bodyPr>
            <a:normAutofit/>
          </a:bodyPr>
          <a:lstStyle/>
          <a:p>
            <a:pPr rtl="0"/>
            <a:r>
              <a:rPr lang="en-GB" sz="1500" b="1" dirty="0"/>
              <a:t>Stage 4: Full Development (20-120 min)</a:t>
            </a:r>
            <a:endParaRPr lang="en-GB" sz="1500" dirty="0"/>
          </a:p>
          <a:p>
            <a:pPr rtl="0">
              <a:buFont typeface="Arial" panose="020B0604020202020204" pitchFamily="34" charset="0"/>
              <a:buChar char="•"/>
            </a:pPr>
            <a:r>
              <a:rPr lang="en-GB" sz="1500" dirty="0"/>
              <a:t>Under sustained exposure, the char layer from the intumescent sealant and sintered mineral wool prevents autoignition.</a:t>
            </a:r>
          </a:p>
          <a:p>
            <a:pPr rtl="0">
              <a:buFont typeface="Arial" panose="020B0604020202020204" pitchFamily="34" charset="0"/>
              <a:buChar char="•"/>
            </a:pPr>
            <a:r>
              <a:rPr lang="en-GB" sz="1500" dirty="0"/>
              <a:t>Smoke leakage remains minimal, ensuring safe egress and maintaining the 2-hour F/T ratings.</a:t>
            </a:r>
          </a:p>
          <a:p>
            <a:endParaRPr lang="en-GB" sz="1500" dirty="0"/>
          </a:p>
        </p:txBody>
      </p:sp>
      <p:grpSp>
        <p:nvGrpSpPr>
          <p:cNvPr id="4" name="Group 3">
            <a:extLst>
              <a:ext uri="{FF2B5EF4-FFF2-40B4-BE49-F238E27FC236}">
                <a16:creationId xmlns:a16="http://schemas.microsoft.com/office/drawing/2014/main" id="{BAEEB63D-FEE9-5FDF-B858-84907470F315}"/>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B411C24E-54BF-F57C-D0F9-2F31F0F13D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42C5D01-D510-96D8-A697-1A3EDF2A18B9}"/>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2E3341B4-1430-A798-673F-90A08D625276}"/>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3C5C76F5-B30F-64E5-469C-A03A7011DE39}"/>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DC737FB-8217-53EF-1F8D-BD5560A2455E}"/>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3B27501C-FBA5-C773-8AAC-558BD14C9A7F}"/>
              </a:ext>
            </a:extLst>
          </p:cNvPr>
          <p:cNvSpPr/>
          <p:nvPr/>
        </p:nvSpPr>
        <p:spPr>
          <a:xfrm>
            <a:off x="8955578" y="725977"/>
            <a:ext cx="1806633" cy="103047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671BDA6A-B1AB-2371-E4BB-83274552F1E7}"/>
              </a:ext>
            </a:extLst>
          </p:cNvPr>
          <p:cNvSpPr txBox="1"/>
          <p:nvPr/>
        </p:nvSpPr>
        <p:spPr>
          <a:xfrm>
            <a:off x="938433" y="1211874"/>
            <a:ext cx="6096000"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b="1" dirty="0"/>
              <a:t>Etapa 4: Desarrollo Completo (20-120 min)</a:t>
            </a:r>
            <a:endParaRPr lang="es-ES" dirty="0"/>
          </a:p>
          <a:p>
            <a:pPr rtl="0">
              <a:buFont typeface="Arial" panose="020B0604020202020204" pitchFamily="34" charset="0"/>
              <a:buChar char="•"/>
            </a:pPr>
            <a:r>
              <a:rPr lang="es-ES" dirty="0"/>
              <a:t>Bajo exposición sostenida, la capa carbonizada del sellador intumescente y las fibras sinterizadas de la lana mineral evitan la autoignición.</a:t>
            </a:r>
          </a:p>
          <a:p>
            <a:pPr rtl="0">
              <a:buFont typeface="Arial" panose="020B0604020202020204" pitchFamily="34" charset="0"/>
              <a:buChar char="•"/>
            </a:pPr>
            <a:r>
              <a:rPr lang="es-ES" dirty="0"/>
              <a:t>La fuga de humo permanece mínima, garantizando una salida segura y manteniendo las clasificaciones F/T de 2 horas.</a:t>
            </a:r>
          </a:p>
        </p:txBody>
      </p:sp>
    </p:spTree>
    <p:extLst>
      <p:ext uri="{BB962C8B-B14F-4D97-AF65-F5344CB8AC3E}">
        <p14:creationId xmlns:p14="http://schemas.microsoft.com/office/powerpoint/2010/main" val="8443103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p:txBody>
          <a:bodyPr/>
          <a:lstStyle/>
          <a:p>
            <a:r>
              <a:rPr lang="en-GB" dirty="0">
                <a:effectLst/>
              </a:rPr>
              <a:t>C-AJ-1291:</a:t>
            </a:r>
            <a:r>
              <a:rPr lang="en-GB" dirty="0"/>
              <a:t> </a:t>
            </a:r>
            <a:r>
              <a:rPr lang="es-ES" dirty="0">
                <a:effectLst/>
              </a:rPr>
              <a:t>Durante un incendio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055780" y="3709699"/>
            <a:ext cx="5545071" cy="3498925"/>
          </a:xfrm>
        </p:spPr>
        <p:txBody>
          <a:bodyPr>
            <a:normAutofit/>
          </a:bodyPr>
          <a:lstStyle/>
          <a:p>
            <a:pPr algn="ctr">
              <a:lnSpc>
                <a:spcPct val="107000"/>
              </a:lnSpc>
              <a:spcAft>
                <a:spcPts val="800"/>
              </a:spcAft>
            </a:pPr>
            <a:r>
              <a:rPr lang="en-GB" sz="22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During active firefighting, egress and decay</a:t>
            </a:r>
          </a:p>
          <a:p>
            <a:pPr marL="285750" indent="-285750">
              <a:lnSpc>
                <a:spcPct val="107000"/>
              </a:lnSpc>
              <a:spcAft>
                <a:spcPts val="800"/>
              </a:spcAft>
              <a:buFont typeface="Wingdings" panose="05000000000000000000" pitchFamily="2" charset="2"/>
              <a:buChar char="ü"/>
            </a:pPr>
            <a:r>
              <a:rPr lang="en-GB" sz="1800"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The system does not </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erode</a:t>
            </a:r>
          </a:p>
          <a:p>
            <a:pPr marL="285750" indent="-285750">
              <a:lnSpc>
                <a:spcPct val="107000"/>
              </a:lnSpc>
              <a:spcAft>
                <a:spcPts val="800"/>
              </a:spcAft>
              <a:buFont typeface="Wingdings" panose="05000000000000000000" pitchFamily="2" charset="2"/>
              <a:buChar char="ü"/>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2-hr containment achieved</a:t>
            </a:r>
          </a:p>
          <a:p>
            <a:pPr marL="285750" indent="-285750">
              <a:lnSpc>
                <a:spcPct val="107000"/>
              </a:lnSpc>
              <a:spcAft>
                <a:spcPts val="800"/>
              </a:spcAft>
              <a:buFont typeface="Wingdings" panose="05000000000000000000" pitchFamily="2" charset="2"/>
              <a:buChar char="ü"/>
            </a:pPr>
            <a:r>
              <a:rPr lang="en-GB" sz="1800" kern="0" dirty="0">
                <a:solidFill>
                  <a:srgbClr val="242424"/>
                </a:solidFill>
                <a:latin typeface="Segoe UI" panose="020B0502040204020203" pitchFamily="34" charset="0"/>
                <a:ea typeface="DengXian" panose="02010600030101010101" pitchFamily="2" charset="-122"/>
                <a:cs typeface="Arial" panose="020B0604020202020204" pitchFamily="34" charset="0"/>
              </a:rPr>
              <a:t>Safe means of egress maintained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GB" dirty="0"/>
          </a:p>
        </p:txBody>
      </p:sp>
      <p:grpSp>
        <p:nvGrpSpPr>
          <p:cNvPr id="4" name="Group 3">
            <a:extLst>
              <a:ext uri="{FF2B5EF4-FFF2-40B4-BE49-F238E27FC236}">
                <a16:creationId xmlns:a16="http://schemas.microsoft.com/office/drawing/2014/main" id="{B75E5FE9-733E-2C12-592A-EFFCAFA410D0}"/>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F1165721-0534-9BFB-613B-F5FDF73817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673C450-D037-9620-B54F-1E3006FE3E84}"/>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1A1ADBCC-5973-958C-4C50-6286AE73F415}"/>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66E38F40-7148-7E9A-5341-08FCE12985B6}"/>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B30422D-9718-1DC8-2C51-FA4EFA4D10AC}"/>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48EE76FA-D05B-A94F-4339-8715280596F7}"/>
              </a:ext>
            </a:extLst>
          </p:cNvPr>
          <p:cNvSpPr/>
          <p:nvPr/>
        </p:nvSpPr>
        <p:spPr>
          <a:xfrm>
            <a:off x="9725891" y="293413"/>
            <a:ext cx="2127263" cy="399595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84BF31C-1821-F0B4-F9C3-89AABFD2EE2D}"/>
              </a:ext>
            </a:extLst>
          </p:cNvPr>
          <p:cNvSpPr txBox="1"/>
          <p:nvPr/>
        </p:nvSpPr>
        <p:spPr>
          <a:xfrm>
            <a:off x="961296" y="1398838"/>
            <a:ext cx="5839432" cy="1785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200" b="1" dirty="0">
                <a:effectLst/>
              </a:rPr>
              <a:t>Durante la lucha activa contra el incendio, escape y decaimiento: </a:t>
            </a:r>
          </a:p>
          <a:p>
            <a:pPr marL="285750" indent="-285750">
              <a:buFont typeface="Wingdings" panose="05000000000000000000" pitchFamily="2" charset="2"/>
              <a:buChar char="ü"/>
            </a:pPr>
            <a:r>
              <a:rPr lang="es-ES" sz="2200" dirty="0">
                <a:effectLst/>
              </a:rPr>
              <a:t>El sistema no se erosiona. </a:t>
            </a:r>
          </a:p>
          <a:p>
            <a:pPr marL="285750" indent="-285750">
              <a:buFont typeface="Wingdings" panose="05000000000000000000" pitchFamily="2" charset="2"/>
              <a:buChar char="ü"/>
            </a:pPr>
            <a:r>
              <a:rPr lang="es-ES" sz="2200" dirty="0">
                <a:effectLst/>
              </a:rPr>
              <a:t>Se logra una contención de 2 horas. </a:t>
            </a:r>
          </a:p>
          <a:p>
            <a:pPr marL="285750" indent="-285750">
              <a:buFont typeface="Wingdings" panose="05000000000000000000" pitchFamily="2" charset="2"/>
              <a:buChar char="ü"/>
            </a:pPr>
            <a:r>
              <a:rPr lang="es-ES" sz="2200" dirty="0">
                <a:effectLst/>
              </a:rPr>
              <a:t>Se mantiene un medio de escape seguro.</a:t>
            </a:r>
          </a:p>
        </p:txBody>
      </p:sp>
    </p:spTree>
    <p:extLst>
      <p:ext uri="{BB962C8B-B14F-4D97-AF65-F5344CB8AC3E}">
        <p14:creationId xmlns:p14="http://schemas.microsoft.com/office/powerpoint/2010/main" val="24676333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p:txBody>
          <a:bodyPr/>
          <a:lstStyle/>
          <a:p>
            <a:r>
              <a:rPr lang="en-GB" dirty="0">
                <a:effectLst/>
              </a:rPr>
              <a:t>C-AJ-1291</a:t>
            </a:r>
            <a:r>
              <a:rPr lang="en-GB" dirty="0"/>
              <a:t>: </a:t>
            </a:r>
            <a:r>
              <a:rPr lang="es-ES" dirty="0">
                <a:effectLst/>
              </a:rPr>
              <a:t>Durante un incendio</a:t>
            </a:r>
            <a:endParaRPr lang="en-GB" dirty="0"/>
          </a:p>
        </p:txBody>
      </p:sp>
      <p:sp>
        <p:nvSpPr>
          <p:cNvPr id="11" name="TextBox 10">
            <a:extLst>
              <a:ext uri="{FF2B5EF4-FFF2-40B4-BE49-F238E27FC236}">
                <a16:creationId xmlns:a16="http://schemas.microsoft.com/office/drawing/2014/main" id="{C675C427-E11C-08D5-A685-A712677400EA}"/>
              </a:ext>
            </a:extLst>
          </p:cNvPr>
          <p:cNvSpPr txBox="1"/>
          <p:nvPr/>
        </p:nvSpPr>
        <p:spPr>
          <a:xfrm>
            <a:off x="961296" y="5179293"/>
            <a:ext cx="9004853"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3200" b="1" i="0" u="none" strike="noStrike" cap="none" spc="0" normalizeH="0" baseline="0" dirty="0">
                <a:ln>
                  <a:noFill/>
                </a:ln>
                <a:solidFill>
                  <a:srgbClr val="1F1F1F"/>
                </a:solidFill>
                <a:effectLst/>
                <a:uFillTx/>
                <a:latin typeface="+mj-lt"/>
                <a:ea typeface="+mj-ea"/>
                <a:cs typeface="+mj-cs"/>
                <a:sym typeface="Helvetica"/>
              </a:rPr>
              <a:t>The system will perform as tested…… </a:t>
            </a:r>
          </a:p>
        </p:txBody>
      </p:sp>
      <p:sp>
        <p:nvSpPr>
          <p:cNvPr id="12" name="TextBox 11">
            <a:extLst>
              <a:ext uri="{FF2B5EF4-FFF2-40B4-BE49-F238E27FC236}">
                <a16:creationId xmlns:a16="http://schemas.microsoft.com/office/drawing/2014/main" id="{90367E6B-99F7-E9CF-A4CE-6B02AB803207}"/>
              </a:ext>
            </a:extLst>
          </p:cNvPr>
          <p:cNvSpPr txBox="1"/>
          <p:nvPr/>
        </p:nvSpPr>
        <p:spPr>
          <a:xfrm>
            <a:off x="2209844" y="5674536"/>
            <a:ext cx="7235687" cy="107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n-GB" sz="3200" b="1" u="sng" dirty="0"/>
              <a:t>IF</a:t>
            </a:r>
            <a:r>
              <a:rPr lang="en-GB" sz="3200" dirty="0"/>
              <a:t> it is </a:t>
            </a:r>
            <a:r>
              <a:rPr lang="en-GB" sz="3200" b="1" u="sng" dirty="0"/>
              <a:t>designed</a:t>
            </a:r>
            <a:r>
              <a:rPr lang="en-GB" sz="3200" dirty="0"/>
              <a:t> correctly… </a:t>
            </a:r>
          </a:p>
          <a:p>
            <a:pPr marL="0" marR="0" indent="0" algn="l" defTabSz="914330" rtl="0" fontAlgn="auto" latinLnBrk="0" hangingPunct="0">
              <a:lnSpc>
                <a:spcPct val="100000"/>
              </a:lnSpc>
              <a:spcBef>
                <a:spcPts val="0"/>
              </a:spcBef>
              <a:spcAft>
                <a:spcPts val="0"/>
              </a:spcAft>
              <a:buClrTx/>
              <a:buSzTx/>
              <a:buFontTx/>
              <a:buNone/>
              <a:tabLst/>
            </a:pPr>
            <a:r>
              <a:rPr lang="en-GB" sz="3200" dirty="0"/>
              <a:t>	</a:t>
            </a:r>
            <a:r>
              <a:rPr lang="en-GB" sz="3200" b="1" u="sng" dirty="0"/>
              <a:t>AND</a:t>
            </a:r>
            <a:r>
              <a:rPr lang="en-GB" sz="3200" dirty="0"/>
              <a:t> </a:t>
            </a:r>
            <a:r>
              <a:rPr lang="en-GB" sz="3200" b="1" u="sng" dirty="0"/>
              <a:t>installed</a:t>
            </a:r>
            <a:r>
              <a:rPr lang="en-GB" sz="3200" dirty="0"/>
              <a:t> correctly…. </a:t>
            </a:r>
            <a:endParaRPr kumimoji="0" lang="en-GB" sz="3200" b="0" i="0" u="none" strike="noStrike" cap="none" spc="0" normalizeH="0" baseline="0" dirty="0">
              <a:ln>
                <a:noFill/>
              </a:ln>
              <a:solidFill>
                <a:srgbClr val="1F1F1F"/>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3793AE51-509C-95D8-302B-FCAF556E1574}"/>
              </a:ext>
            </a:extLst>
          </p:cNvPr>
          <p:cNvSpPr txBox="1"/>
          <p:nvPr/>
        </p:nvSpPr>
        <p:spPr>
          <a:xfrm>
            <a:off x="8042249" y="6379922"/>
            <a:ext cx="268356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So what if it wasn’t?</a:t>
            </a:r>
          </a:p>
        </p:txBody>
      </p:sp>
      <p:sp>
        <p:nvSpPr>
          <p:cNvPr id="15" name="TextBox 14">
            <a:extLst>
              <a:ext uri="{FF2B5EF4-FFF2-40B4-BE49-F238E27FC236}">
                <a16:creationId xmlns:a16="http://schemas.microsoft.com/office/drawing/2014/main" id="{C2AFD509-61B3-00C2-1111-60D33EC04094}"/>
              </a:ext>
            </a:extLst>
          </p:cNvPr>
          <p:cNvSpPr txBox="1"/>
          <p:nvPr/>
        </p:nvSpPr>
        <p:spPr>
          <a:xfrm>
            <a:off x="1014646" y="3175703"/>
            <a:ext cx="6096000" cy="19082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800" b="1" dirty="0">
                <a:effectLst/>
              </a:rPr>
              <a:t>El sistema funcionará como se probó…</a:t>
            </a:r>
          </a:p>
          <a:p>
            <a:r>
              <a:rPr lang="es-ES" dirty="0">
                <a:effectLst/>
              </a:rPr>
              <a:t> 	</a:t>
            </a:r>
            <a:r>
              <a:rPr lang="es-ES" sz="2200" b="1" u="sng" dirty="0">
                <a:effectLst/>
              </a:rPr>
              <a:t>SI</a:t>
            </a:r>
            <a:r>
              <a:rPr lang="es-ES" sz="2200" b="1" dirty="0">
                <a:effectLst/>
              </a:rPr>
              <a:t> </a:t>
            </a:r>
            <a:r>
              <a:rPr lang="es-ES" sz="2200" dirty="0">
                <a:effectLst/>
              </a:rPr>
              <a:t>está</a:t>
            </a:r>
            <a:r>
              <a:rPr lang="es-ES" sz="2200" b="1" dirty="0">
                <a:effectLst/>
              </a:rPr>
              <a:t> </a:t>
            </a:r>
            <a:r>
              <a:rPr lang="es-ES" sz="2200" b="1" u="sng" dirty="0">
                <a:effectLst/>
              </a:rPr>
              <a:t>diseñado</a:t>
            </a:r>
            <a:r>
              <a:rPr lang="es-ES" sz="2200" b="1" dirty="0">
                <a:effectLst/>
              </a:rPr>
              <a:t> </a:t>
            </a:r>
            <a:r>
              <a:rPr lang="es-ES" sz="2200" dirty="0">
                <a:effectLst/>
              </a:rPr>
              <a:t>correctamente… </a:t>
            </a:r>
          </a:p>
          <a:p>
            <a:r>
              <a:rPr lang="es-ES" sz="2200" b="1" dirty="0"/>
              <a:t>	</a:t>
            </a:r>
            <a:r>
              <a:rPr lang="es-ES" sz="2200" b="1" u="sng" dirty="0">
                <a:effectLst/>
              </a:rPr>
              <a:t>Y se instala</a:t>
            </a:r>
            <a:r>
              <a:rPr lang="es-ES" sz="2200" b="1" dirty="0">
                <a:effectLst/>
              </a:rPr>
              <a:t> </a:t>
            </a:r>
            <a:r>
              <a:rPr lang="es-ES" sz="2200" dirty="0">
                <a:effectLst/>
              </a:rPr>
              <a:t>correctamente… </a:t>
            </a:r>
          </a:p>
          <a:p>
            <a:r>
              <a:rPr lang="es-ES" dirty="0"/>
              <a:t>			</a:t>
            </a:r>
            <a:r>
              <a:rPr lang="es-ES" dirty="0">
                <a:effectLst/>
              </a:rPr>
              <a:t>¿Y si no lo estuvo?</a:t>
            </a:r>
          </a:p>
        </p:txBody>
      </p:sp>
      <p:sp>
        <p:nvSpPr>
          <p:cNvPr id="18" name="TextBox 17">
            <a:extLst>
              <a:ext uri="{FF2B5EF4-FFF2-40B4-BE49-F238E27FC236}">
                <a16:creationId xmlns:a16="http://schemas.microsoft.com/office/drawing/2014/main" id="{AF581BD5-1E5E-B09B-5ADE-9F52481DCC63}"/>
              </a:ext>
            </a:extLst>
          </p:cNvPr>
          <p:cNvSpPr txBox="1"/>
          <p:nvPr/>
        </p:nvSpPr>
        <p:spPr>
          <a:xfrm>
            <a:off x="961296" y="1108068"/>
            <a:ext cx="5839432" cy="1785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200" b="1" dirty="0">
                <a:effectLst/>
              </a:rPr>
              <a:t>Durante la lucha activa contra el incendio, escape y decaimiento: </a:t>
            </a:r>
          </a:p>
          <a:p>
            <a:pPr marL="285750" indent="-285750">
              <a:buFont typeface="Wingdings" panose="05000000000000000000" pitchFamily="2" charset="2"/>
              <a:buChar char="ü"/>
            </a:pPr>
            <a:r>
              <a:rPr lang="es-ES" sz="2200" dirty="0">
                <a:effectLst/>
              </a:rPr>
              <a:t>El sistema no se erosiona. </a:t>
            </a:r>
          </a:p>
          <a:p>
            <a:pPr marL="285750" indent="-285750">
              <a:buFont typeface="Wingdings" panose="05000000000000000000" pitchFamily="2" charset="2"/>
              <a:buChar char="ü"/>
            </a:pPr>
            <a:r>
              <a:rPr lang="es-ES" sz="2200" dirty="0">
                <a:effectLst/>
              </a:rPr>
              <a:t>Se logra una contención de 2 horas. </a:t>
            </a:r>
          </a:p>
          <a:p>
            <a:pPr marL="285750" indent="-285750">
              <a:buFont typeface="Wingdings" panose="05000000000000000000" pitchFamily="2" charset="2"/>
              <a:buChar char="ü"/>
            </a:pPr>
            <a:r>
              <a:rPr lang="es-ES" sz="2200" dirty="0">
                <a:effectLst/>
              </a:rPr>
              <a:t>Se mantiene un medio de escape seguro.</a:t>
            </a:r>
          </a:p>
        </p:txBody>
      </p:sp>
    </p:spTree>
    <p:extLst>
      <p:ext uri="{BB962C8B-B14F-4D97-AF65-F5344CB8AC3E}">
        <p14:creationId xmlns:p14="http://schemas.microsoft.com/office/powerpoint/2010/main" val="14538181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a:xfrm>
            <a:off x="1113182" y="274637"/>
            <a:ext cx="10469218" cy="1325563"/>
          </a:xfrm>
        </p:spPr>
        <p:txBody>
          <a:bodyPr/>
          <a:lstStyle/>
          <a:p>
            <a:r>
              <a:rPr lang="en-GB" dirty="0">
                <a:effectLst/>
              </a:rPr>
              <a:t>C-AJ-1291</a:t>
            </a:r>
            <a:r>
              <a:rPr lang="en-GB" dirty="0"/>
              <a:t>: </a:t>
            </a:r>
            <a:r>
              <a:rPr lang="en-GB" sz="3000" b="1" dirty="0" err="1"/>
              <a:t>Sustituir</a:t>
            </a:r>
            <a:r>
              <a:rPr lang="en-GB" sz="3000" b="1" dirty="0"/>
              <a:t> Lana Mineral </a:t>
            </a:r>
            <a:r>
              <a:rPr lang="en-GB" sz="3000" b="1" dirty="0" err="1"/>
              <a:t>por</a:t>
            </a:r>
            <a:r>
              <a:rPr lang="en-GB" sz="3000" b="1" dirty="0"/>
              <a:t> </a:t>
            </a:r>
            <a:r>
              <a:rPr lang="en-GB" sz="3000" b="1" dirty="0" err="1"/>
              <a:t>Fibra</a:t>
            </a:r>
            <a:r>
              <a:rPr lang="en-GB" sz="3000" b="1" dirty="0"/>
              <a:t> de </a:t>
            </a:r>
            <a:r>
              <a:rPr lang="en-GB" sz="3000" b="1" dirty="0" err="1"/>
              <a:t>Vidrio</a:t>
            </a:r>
            <a:br>
              <a:rPr lang="en-GB" dirty="0"/>
            </a:b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113183" y="1255643"/>
            <a:ext cx="10469217" cy="5257800"/>
          </a:xfrm>
        </p:spPr>
        <p:txBody>
          <a:bodyPr>
            <a:normAutofit/>
          </a:bodyPr>
          <a:lstStyle/>
          <a:p>
            <a:pPr rtl="0">
              <a:buFont typeface="Arial" panose="020B0604020202020204" pitchFamily="34" charset="0"/>
              <a:buChar char="•"/>
            </a:pPr>
            <a:r>
              <a:rPr lang="es-ES" sz="1500" dirty="0"/>
              <a:t>Reemplazar la lana mineral con aislamiento de fibra de vidrio E-</a:t>
            </a:r>
            <a:r>
              <a:rPr lang="es-ES" sz="1500" dirty="0" err="1"/>
              <a:t>glass</a:t>
            </a:r>
            <a:r>
              <a:rPr lang="es-ES" sz="1500" dirty="0"/>
              <a:t> (tipo común para HVAC, ablandamiento ~600°C, </a:t>
            </a:r>
            <a:r>
              <a:rPr lang="es-ES" sz="1500" b="1" u="sng" dirty="0"/>
              <a:t>fusión ~800°C o 1472°F).</a:t>
            </a:r>
          </a:p>
          <a:p>
            <a:pPr rtl="0">
              <a:buFont typeface="Arial" panose="020B0604020202020204" pitchFamily="34" charset="0"/>
              <a:buChar char="•"/>
            </a:pPr>
            <a:r>
              <a:rPr lang="es-ES" sz="1500" dirty="0"/>
              <a:t>La fibra de vidrio es a base de silicato, pero carece del alto contenido de alúmina y la estructura cristalina de la lana mineral, lo que resulta en una menor estabilidad térmica.</a:t>
            </a:r>
          </a:p>
          <a:p>
            <a:pPr rtl="0">
              <a:buFont typeface="Arial" panose="020B0604020202020204" pitchFamily="34" charset="0"/>
              <a:buChar char="•"/>
            </a:pPr>
            <a:r>
              <a:rPr lang="es-ES" sz="1500" dirty="0"/>
              <a:t>Se ablanda aproximadamente a 600°C (1112°F) y se funde en un flujo viscoso a ~800°C (1472°F).</a:t>
            </a:r>
          </a:p>
          <a:p>
            <a:pPr rtl="0">
              <a:buFont typeface="Arial" panose="020B0604020202020204" pitchFamily="34" charset="0"/>
              <a:buChar char="•"/>
            </a:pPr>
            <a:r>
              <a:rPr lang="es-ES" sz="1500" dirty="0"/>
              <a:t>la fibra de vidrio no se carboniza; sufre fusión y deformación viscosa bajo exposición al fuego.</a:t>
            </a:r>
          </a:p>
          <a:p>
            <a:pPr rtl="0"/>
            <a:r>
              <a:rPr lang="en-GB" sz="1500" b="1" dirty="0"/>
              <a:t>Substitute Fiberglass for Mineral Wool</a:t>
            </a:r>
            <a:endParaRPr lang="en-GB" sz="1500" dirty="0"/>
          </a:p>
          <a:p>
            <a:pPr rtl="0">
              <a:buFont typeface="Arial" panose="020B0604020202020204" pitchFamily="34" charset="0"/>
              <a:buChar char="•"/>
            </a:pPr>
            <a:r>
              <a:rPr lang="en-GB" sz="1500" dirty="0"/>
              <a:t>Replace mineral wool with E-glass fiberglass insulation (common HVAC type, softening ~600°C, </a:t>
            </a:r>
            <a:r>
              <a:rPr lang="en-GB" sz="1500" b="1" dirty="0"/>
              <a:t>melting</a:t>
            </a:r>
            <a:r>
              <a:rPr lang="en-GB" sz="1500" dirty="0"/>
              <a:t> ~800°C or 1472°F).</a:t>
            </a:r>
          </a:p>
          <a:p>
            <a:pPr rtl="0">
              <a:buFont typeface="Arial" panose="020B0604020202020204" pitchFamily="34" charset="0"/>
              <a:buChar char="•"/>
            </a:pPr>
            <a:r>
              <a:rPr lang="en-GB" sz="1500" dirty="0"/>
              <a:t>Fiberglass is silicate-based but lacks the high-alumina content and crystalline structure of mineral wool, resulting in lower thermal stability.</a:t>
            </a:r>
          </a:p>
          <a:p>
            <a:pPr rtl="0">
              <a:buFont typeface="Arial" panose="020B0604020202020204" pitchFamily="34" charset="0"/>
              <a:buChar char="•"/>
            </a:pPr>
            <a:r>
              <a:rPr lang="en-GB" sz="1500" dirty="0"/>
              <a:t>It softens at approximately 600°C (1112°F) and melts into a viscous flow at ~800°C (1472°F).</a:t>
            </a:r>
          </a:p>
          <a:p>
            <a:pPr rtl="0">
              <a:buFont typeface="Arial" panose="020B0604020202020204" pitchFamily="34" charset="0"/>
              <a:buChar char="•"/>
            </a:pPr>
            <a:r>
              <a:rPr lang="en-GB" sz="1500" b="1" u="sng" dirty="0"/>
              <a:t>fiberglass does not char</a:t>
            </a:r>
            <a:r>
              <a:rPr lang="en-GB" sz="1500" dirty="0"/>
              <a:t>; it undergoes melting and viscous deformation under fire exposure.</a:t>
            </a:r>
          </a:p>
          <a:p>
            <a:pPr lvl="1">
              <a:lnSpc>
                <a:spcPct val="107000"/>
              </a:lnSpc>
              <a:spcAft>
                <a:spcPts val="800"/>
              </a:spcAft>
            </a:pPr>
            <a:endParaRPr lang="en-GB" sz="15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0" indent="0">
              <a:buNone/>
            </a:pPr>
            <a:endParaRPr lang="en-GB" sz="1500" dirty="0"/>
          </a:p>
        </p:txBody>
      </p:sp>
      <p:pic>
        <p:nvPicPr>
          <p:cNvPr id="6" name="Picture 5">
            <a:extLst>
              <a:ext uri="{FF2B5EF4-FFF2-40B4-BE49-F238E27FC236}">
                <a16:creationId xmlns:a16="http://schemas.microsoft.com/office/drawing/2014/main" id="{F671B6BB-EE8A-67E7-FDE4-45274918C2A3}"/>
              </a:ext>
            </a:extLst>
          </p:cNvPr>
          <p:cNvPicPr>
            <a:picLocks noChangeAspect="1"/>
          </p:cNvPicPr>
          <p:nvPr/>
        </p:nvPicPr>
        <p:blipFill>
          <a:blip r:embed="rId3"/>
          <a:stretch>
            <a:fillRect/>
          </a:stretch>
        </p:blipFill>
        <p:spPr>
          <a:xfrm>
            <a:off x="9144000" y="4857825"/>
            <a:ext cx="2995582" cy="2000175"/>
          </a:xfrm>
          <a:prstGeom prst="rect">
            <a:avLst/>
          </a:prstGeom>
        </p:spPr>
      </p:pic>
    </p:spTree>
    <p:extLst>
      <p:ext uri="{BB962C8B-B14F-4D97-AF65-F5344CB8AC3E}">
        <p14:creationId xmlns:p14="http://schemas.microsoft.com/office/powerpoint/2010/main" val="33533385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849C-5D89-0E6E-6FAB-8F27BC757593}"/>
              </a:ext>
            </a:extLst>
          </p:cNvPr>
          <p:cNvSpPr>
            <a:spLocks noGrp="1"/>
          </p:cNvSpPr>
          <p:nvPr>
            <p:ph type="title"/>
          </p:nvPr>
        </p:nvSpPr>
        <p:spPr>
          <a:xfrm>
            <a:off x="960508" y="138556"/>
            <a:ext cx="10600536" cy="1325563"/>
          </a:xfrm>
        </p:spPr>
        <p:txBody>
          <a:bodyPr/>
          <a:lstStyle/>
          <a:p>
            <a:r>
              <a:rPr lang="en-GB" dirty="0">
                <a:effectLst/>
              </a:rPr>
              <a:t>C-AJ-1291</a:t>
            </a:r>
            <a:r>
              <a:rPr lang="en-GB" dirty="0"/>
              <a:t>: </a:t>
            </a:r>
            <a:r>
              <a:rPr lang="en-GB" sz="3000" b="1" dirty="0" err="1"/>
              <a:t>Sustituir</a:t>
            </a:r>
            <a:r>
              <a:rPr lang="en-GB" sz="3000" b="1" dirty="0"/>
              <a:t> Lana Mineral </a:t>
            </a:r>
            <a:r>
              <a:rPr lang="en-GB" sz="3000" b="1" dirty="0" err="1"/>
              <a:t>por</a:t>
            </a:r>
            <a:r>
              <a:rPr lang="en-GB" sz="3000" b="1" dirty="0"/>
              <a:t> </a:t>
            </a:r>
            <a:r>
              <a:rPr lang="en-GB" sz="3000" b="1" dirty="0" err="1"/>
              <a:t>Fibra</a:t>
            </a:r>
            <a:r>
              <a:rPr lang="en-GB" sz="3000" b="1" dirty="0"/>
              <a:t> de </a:t>
            </a:r>
            <a:r>
              <a:rPr lang="en-GB" sz="3000" b="1" dirty="0" err="1"/>
              <a:t>Vidrio</a:t>
            </a:r>
            <a:endParaRPr lang="en-GB" dirty="0"/>
          </a:p>
        </p:txBody>
      </p:sp>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80924" y="5290169"/>
            <a:ext cx="12011076" cy="1132979"/>
          </a:xfrm>
          <a:solidFill>
            <a:schemeClr val="bg1"/>
          </a:solidFill>
        </p:spPr>
        <p:txBody>
          <a:bodyPr>
            <a:noAutofit/>
          </a:bodyPr>
          <a:lstStyle/>
          <a:p>
            <a:pPr rtl="0">
              <a:buFont typeface="Arial" panose="020B0604020202020204" pitchFamily="34" charset="0"/>
              <a:buChar char="•"/>
            </a:pPr>
            <a:r>
              <a:rPr lang="en-GB" sz="1500" dirty="0"/>
              <a:t>Initial insulation holds as temperatures are low, but as heat rises, fiberglass </a:t>
            </a:r>
            <a:r>
              <a:rPr lang="en-GB" sz="1500" dirty="0" err="1"/>
              <a:t>fibers</a:t>
            </a:r>
            <a:r>
              <a:rPr lang="en-GB" sz="1500" dirty="0"/>
              <a:t> begin to soften (softening point ~600°C).</a:t>
            </a:r>
          </a:p>
          <a:p>
            <a:pPr rtl="0">
              <a:buFont typeface="Arial" panose="020B0604020202020204" pitchFamily="34" charset="0"/>
              <a:buChar char="•"/>
            </a:pPr>
            <a:r>
              <a:rPr lang="en-GB" sz="1500" dirty="0"/>
              <a:t>The silica in fiberglass undergoes viscous transition, with viscosity dropping, leading to minor deformation.</a:t>
            </a:r>
          </a:p>
          <a:p>
            <a:pPr rtl="0">
              <a:buFont typeface="Arial" panose="020B0604020202020204" pitchFamily="34" charset="0"/>
              <a:buChar char="•"/>
            </a:pPr>
            <a:r>
              <a:rPr lang="en-GB" sz="1500" dirty="0"/>
              <a:t>Minor smoke leakage begins as any organic binders decompose (if present) and </a:t>
            </a:r>
            <a:r>
              <a:rPr lang="en-GB" sz="1500" dirty="0" err="1"/>
              <a:t>fibers</a:t>
            </a:r>
            <a:r>
              <a:rPr lang="en-GB" sz="1500" dirty="0"/>
              <a:t> start to sink slightly, but the intumescent sealant holds initially (T-rise &lt;140°C on unexposed side).</a:t>
            </a:r>
          </a:p>
          <a:p>
            <a:pPr marL="0" indent="0">
              <a:lnSpc>
                <a:spcPct val="107000"/>
              </a:lnSpc>
              <a:spcAft>
                <a:spcPts val="800"/>
              </a:spcAft>
              <a:buNone/>
            </a:pPr>
            <a:endParaRPr lang="en-GB" sz="1500" dirty="0"/>
          </a:p>
        </p:txBody>
      </p:sp>
      <p:grpSp>
        <p:nvGrpSpPr>
          <p:cNvPr id="4" name="Group 3">
            <a:extLst>
              <a:ext uri="{FF2B5EF4-FFF2-40B4-BE49-F238E27FC236}">
                <a16:creationId xmlns:a16="http://schemas.microsoft.com/office/drawing/2014/main" id="{8307A186-3E92-F355-3C71-2B2271992DAB}"/>
              </a:ext>
            </a:extLst>
          </p:cNvPr>
          <p:cNvGrpSpPr/>
          <p:nvPr/>
        </p:nvGrpSpPr>
        <p:grpSpPr>
          <a:xfrm>
            <a:off x="6871854" y="681037"/>
            <a:ext cx="4853839" cy="3475024"/>
            <a:chOff x="6871854" y="681037"/>
            <a:chExt cx="4853839" cy="3475024"/>
          </a:xfrm>
        </p:grpSpPr>
        <p:grpSp>
          <p:nvGrpSpPr>
            <p:cNvPr id="5" name="Group 4">
              <a:extLst>
                <a:ext uri="{FF2B5EF4-FFF2-40B4-BE49-F238E27FC236}">
                  <a16:creationId xmlns:a16="http://schemas.microsoft.com/office/drawing/2014/main" id="{4D4A822C-C56D-EE5D-8DBC-DB3167F71D57}"/>
                </a:ext>
              </a:extLst>
            </p:cNvPr>
            <p:cNvGrpSpPr/>
            <p:nvPr/>
          </p:nvGrpSpPr>
          <p:grpSpPr>
            <a:xfrm>
              <a:off x="6871854" y="681037"/>
              <a:ext cx="4853839" cy="3197630"/>
              <a:chOff x="1973483" y="1544309"/>
              <a:chExt cx="7790408" cy="5010570"/>
            </a:xfrm>
          </p:grpSpPr>
          <p:pic>
            <p:nvPicPr>
              <p:cNvPr id="7" name="Picture 2">
                <a:extLst>
                  <a:ext uri="{FF2B5EF4-FFF2-40B4-BE49-F238E27FC236}">
                    <a16:creationId xmlns:a16="http://schemas.microsoft.com/office/drawing/2014/main" id="{AEC95F39-0236-C83E-DD84-447A802C24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8F41E3B-1F2B-3E2A-6A21-6F0F9F976B93}"/>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9" name="TextBox 8">
                <a:extLst>
                  <a:ext uri="{FF2B5EF4-FFF2-40B4-BE49-F238E27FC236}">
                    <a16:creationId xmlns:a16="http://schemas.microsoft.com/office/drawing/2014/main" id="{AA5B3C1F-5982-0A8D-03BF-4E86BDDA5A44}"/>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10" name="Straight Arrow Connector 9">
                <a:extLst>
                  <a:ext uri="{FF2B5EF4-FFF2-40B4-BE49-F238E27FC236}">
                    <a16:creationId xmlns:a16="http://schemas.microsoft.com/office/drawing/2014/main" id="{E69F89E5-B409-FD72-8004-530CC7F50CB6}"/>
                  </a:ext>
                </a:extLst>
              </p:cNvPr>
              <p:cNvCxnSpPr>
                <a:stCxn id="9"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2F71390-866C-C182-E068-8E0F9E8FE886}"/>
                  </a:ext>
                </a:extLst>
              </p:cNvPr>
              <p:cNvCxnSpPr>
                <a:stCxn id="8"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0383CEFE-153A-9B4E-A888-91902EF21F08}"/>
                </a:ext>
              </a:extLst>
            </p:cNvPr>
            <p:cNvSpPr/>
            <p:nvPr/>
          </p:nvSpPr>
          <p:spPr>
            <a:xfrm>
              <a:off x="7259781" y="2560017"/>
              <a:ext cx="1357745" cy="159604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a:extLst>
              <a:ext uri="{FF2B5EF4-FFF2-40B4-BE49-F238E27FC236}">
                <a16:creationId xmlns:a16="http://schemas.microsoft.com/office/drawing/2014/main" id="{079E20A7-E22A-1832-8641-26F9F538A60D}"/>
              </a:ext>
            </a:extLst>
          </p:cNvPr>
          <p:cNvSpPr txBox="1"/>
          <p:nvPr/>
        </p:nvSpPr>
        <p:spPr>
          <a:xfrm>
            <a:off x="71831" y="1372880"/>
            <a:ext cx="6686708" cy="369331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b="1" dirty="0"/>
              <a:t>Etapa 1: Ignición (0-5 min)</a:t>
            </a:r>
            <a:endParaRPr lang="es-ES" dirty="0"/>
          </a:p>
          <a:p>
            <a:pPr rtl="0">
              <a:buFont typeface="Arial" panose="020B0604020202020204" pitchFamily="34" charset="0"/>
              <a:buChar char="•"/>
            </a:pPr>
            <a:r>
              <a:rPr lang="es-ES" dirty="0"/>
              <a:t>El aislamiento inicial se mantiene ya que las temperaturas son bajas, pero a medida que el calor aumenta, las fibras de fibra de vidrio comienzan a ablandarse (punto de ablandamiento ~600°C).</a:t>
            </a:r>
          </a:p>
          <a:p>
            <a:pPr rtl="0">
              <a:buFont typeface="Arial" panose="020B0604020202020204" pitchFamily="34" charset="0"/>
              <a:buChar char="•"/>
            </a:pPr>
            <a:r>
              <a:rPr lang="es-ES" dirty="0"/>
              <a:t>El sílice en la fibra de vidrio sufre una transición viscosa, con la viscosidad disminuyendo, lo que lleva a una deformación menor.</a:t>
            </a:r>
          </a:p>
          <a:p>
            <a:pPr rtl="0">
              <a:buFont typeface="Arial" panose="020B0604020202020204" pitchFamily="34" charset="0"/>
              <a:buChar char="•"/>
            </a:pPr>
            <a:r>
              <a:rPr lang="es-ES" dirty="0"/>
              <a:t>Comienza una fuga menor de humo a medida que cualquier aglutinante orgánico se descompone (si está presente) y las fibras comienzan a hundirse ligeramente, pero el sellador intumescente se mantiene inicialmente (aumento de T &lt;140°C en el lado no expuesto).</a:t>
            </a:r>
          </a:p>
        </p:txBody>
      </p:sp>
    </p:spTree>
    <p:extLst>
      <p:ext uri="{BB962C8B-B14F-4D97-AF65-F5344CB8AC3E}">
        <p14:creationId xmlns:p14="http://schemas.microsoft.com/office/powerpoint/2010/main" val="14606727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981423" y="4411288"/>
            <a:ext cx="9739249" cy="2308325"/>
          </a:xfrm>
        </p:spPr>
        <p:txBody>
          <a:bodyPr>
            <a:normAutofit/>
          </a:bodyPr>
          <a:lstStyle/>
          <a:p>
            <a:pPr rtl="0"/>
            <a:r>
              <a:rPr lang="en-GB" sz="1200" b="1" dirty="0"/>
              <a:t>Stage 2: Growth (5-15 min)</a:t>
            </a:r>
            <a:endParaRPr lang="en-GB" sz="1200" dirty="0"/>
          </a:p>
          <a:p>
            <a:pPr rtl="0">
              <a:buFont typeface="Arial" panose="020B0604020202020204" pitchFamily="34" charset="0"/>
              <a:buChar char="•"/>
            </a:pPr>
            <a:r>
              <a:rPr lang="en-GB" sz="1200" dirty="0"/>
              <a:t>Heat intensifies (~700-780°C), causing the fiberglass to soften further and begin melting into glassy droplets.</a:t>
            </a:r>
          </a:p>
          <a:p>
            <a:pPr rtl="0">
              <a:buFont typeface="Arial" panose="020B0604020202020204" pitchFamily="34" charset="0"/>
              <a:buChar char="•"/>
            </a:pPr>
            <a:r>
              <a:rPr lang="en-GB" sz="1200" dirty="0"/>
              <a:t>As the material melts, its effective thermal conductivity increases due to loss of fibrous structure.</a:t>
            </a:r>
          </a:p>
          <a:p>
            <a:pPr rtl="0">
              <a:buFont typeface="Arial" panose="020B0604020202020204" pitchFamily="34" charset="0"/>
              <a:buChar char="•"/>
            </a:pPr>
            <a:r>
              <a:rPr lang="en-GB" sz="1200" dirty="0"/>
              <a:t>Voids form as the material slumps and collapses, allowing convective heat flow.</a:t>
            </a:r>
          </a:p>
          <a:p>
            <a:pPr rtl="0">
              <a:buFont typeface="Arial" panose="020B0604020202020204" pitchFamily="34" charset="0"/>
              <a:buChar char="•"/>
            </a:pPr>
            <a:r>
              <a:rPr lang="en-GB" sz="1200" dirty="0"/>
              <a:t>Flame starts to penetrate the annular space, compromising the barrier.</a:t>
            </a:r>
          </a:p>
          <a:p>
            <a:pPr rtl="0">
              <a:buFont typeface="Arial" panose="020B0604020202020204" pitchFamily="34" charset="0"/>
              <a:buChar char="•"/>
            </a:pPr>
            <a:r>
              <a:rPr lang="en-GB" sz="1200" dirty="0"/>
              <a:t>The metal pipe temperature rises rapidly to over 550°C (1022°F).</a:t>
            </a:r>
          </a:p>
          <a:p>
            <a:pPr rtl="0">
              <a:buFont typeface="Arial" panose="020B0604020202020204" pitchFamily="34" charset="0"/>
              <a:buChar char="•"/>
            </a:pPr>
            <a:r>
              <a:rPr lang="en-GB" sz="1200" dirty="0"/>
              <a:t>The intumescent sealant begins to expand and char, but gaps from melted fiberglass reduce effectiveness.</a:t>
            </a:r>
          </a:p>
          <a:p>
            <a:endParaRPr lang="en-GB" dirty="0"/>
          </a:p>
        </p:txBody>
      </p:sp>
      <p:grpSp>
        <p:nvGrpSpPr>
          <p:cNvPr id="4" name="Group 3">
            <a:extLst>
              <a:ext uri="{FF2B5EF4-FFF2-40B4-BE49-F238E27FC236}">
                <a16:creationId xmlns:a16="http://schemas.microsoft.com/office/drawing/2014/main" id="{639A2F82-C156-B0BB-DD99-5C91152B0C94}"/>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500988C8-F08F-8FEB-902D-05A9683F00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DE5EFC0-E439-ABD9-7B2A-A8998086AE31}"/>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8C6A70B8-7FBE-6106-15A8-4FB4358EBC5D}"/>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DA333303-0344-3FAC-5143-B5E572A225E9}"/>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ABAD1AC-80B9-20B5-47AB-7C787A66FA34}"/>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78B640D5-2BCE-C5C8-835A-FBEB6CE02D71}"/>
              </a:ext>
            </a:extLst>
          </p:cNvPr>
          <p:cNvSpPr/>
          <p:nvPr/>
        </p:nvSpPr>
        <p:spPr>
          <a:xfrm>
            <a:off x="8412480" y="681037"/>
            <a:ext cx="608401" cy="303167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73BC565-1A03-4BA8-3714-FA532FF215D5}"/>
              </a:ext>
            </a:extLst>
          </p:cNvPr>
          <p:cNvSpPr txBox="1"/>
          <p:nvPr/>
        </p:nvSpPr>
        <p:spPr>
          <a:xfrm>
            <a:off x="909816" y="1051824"/>
            <a:ext cx="5916152" cy="30931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sz="1500" b="1" dirty="0"/>
              <a:t>Etapa 2: Crecimiento (5-15 min)</a:t>
            </a:r>
            <a:endParaRPr lang="es-ES" sz="1500" dirty="0"/>
          </a:p>
          <a:p>
            <a:pPr rtl="0">
              <a:buFont typeface="Arial" panose="020B0604020202020204" pitchFamily="34" charset="0"/>
              <a:buChar char="•"/>
            </a:pPr>
            <a:r>
              <a:rPr lang="es-ES" sz="1500" dirty="0"/>
              <a:t>El calor se intensifica (~700-780°C), causando que la fibra de vidrio se ablande más y comience a fundirse en gotas vidriosas.</a:t>
            </a:r>
          </a:p>
          <a:p>
            <a:pPr rtl="0">
              <a:buFont typeface="Arial" panose="020B0604020202020204" pitchFamily="34" charset="0"/>
              <a:buChar char="•"/>
            </a:pPr>
            <a:r>
              <a:rPr lang="es-ES" sz="1500" dirty="0"/>
              <a:t>A medida que el material se funde, su conductividad térmica efectiva aumenta debido a la pérdida de la estructura fibrosa.</a:t>
            </a:r>
          </a:p>
          <a:p>
            <a:pPr rtl="0">
              <a:buFont typeface="Arial" panose="020B0604020202020204" pitchFamily="34" charset="0"/>
              <a:buChar char="•"/>
            </a:pPr>
            <a:r>
              <a:rPr lang="es-ES" sz="1500" dirty="0"/>
              <a:t>Se forman vacíos a medida que el material se hunde y colapsa, permitiendo flujo convectivo de calor.</a:t>
            </a:r>
          </a:p>
          <a:p>
            <a:pPr rtl="0">
              <a:buFont typeface="Arial" panose="020B0604020202020204" pitchFamily="34" charset="0"/>
              <a:buChar char="•"/>
            </a:pPr>
            <a:r>
              <a:rPr lang="es-ES" sz="1500" dirty="0"/>
              <a:t>La llama comienza a penetrar el espacio anular, comprometiendo la barrera.</a:t>
            </a:r>
          </a:p>
          <a:p>
            <a:pPr rtl="0">
              <a:buFont typeface="Arial" panose="020B0604020202020204" pitchFamily="34" charset="0"/>
              <a:buChar char="•"/>
            </a:pPr>
            <a:r>
              <a:rPr lang="es-ES" sz="1500" dirty="0"/>
              <a:t>La temperatura de la tubería metálica aumenta rápidamente a más de 550°C (1022°F). </a:t>
            </a:r>
          </a:p>
          <a:p>
            <a:pPr rtl="0">
              <a:buFont typeface="Arial" panose="020B0604020202020204" pitchFamily="34" charset="0"/>
              <a:buChar char="•"/>
            </a:pPr>
            <a:r>
              <a:rPr lang="es-ES" sz="1500" dirty="0"/>
              <a:t>El sellador intumescente comienza a expandirse y carbonizarse, pero los huecos de la fibra de vidrio fundida reducen su efectividad.</a:t>
            </a:r>
          </a:p>
        </p:txBody>
      </p:sp>
      <p:sp>
        <p:nvSpPr>
          <p:cNvPr id="15" name="Title 1">
            <a:extLst>
              <a:ext uri="{FF2B5EF4-FFF2-40B4-BE49-F238E27FC236}">
                <a16:creationId xmlns:a16="http://schemas.microsoft.com/office/drawing/2014/main" id="{15F314D6-F14E-7666-AF52-B3D6238BD81D}"/>
              </a:ext>
            </a:extLst>
          </p:cNvPr>
          <p:cNvSpPr txBox="1">
            <a:spLocks/>
          </p:cNvSpPr>
          <p:nvPr/>
        </p:nvSpPr>
        <p:spPr>
          <a:xfrm>
            <a:off x="960508" y="138556"/>
            <a:ext cx="10600536"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hangingPunct="1"/>
            <a:r>
              <a:rPr lang="en-GB"/>
              <a:t>C-AJ-1291: </a:t>
            </a:r>
            <a:r>
              <a:rPr lang="en-GB" sz="3000" b="1"/>
              <a:t>Sustituir Lana Mineral por Fibra de Vidrio</a:t>
            </a:r>
            <a:br>
              <a:rPr lang="en-GB"/>
            </a:br>
            <a:endParaRPr lang="en-GB" dirty="0"/>
          </a:p>
        </p:txBody>
      </p:sp>
    </p:spTree>
    <p:extLst>
      <p:ext uri="{BB962C8B-B14F-4D97-AF65-F5344CB8AC3E}">
        <p14:creationId xmlns:p14="http://schemas.microsoft.com/office/powerpoint/2010/main" val="8573768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53172" y="4476839"/>
            <a:ext cx="11857325" cy="3056880"/>
          </a:xfrm>
        </p:spPr>
        <p:txBody>
          <a:bodyPr>
            <a:normAutofit/>
          </a:bodyPr>
          <a:lstStyle/>
          <a:p>
            <a:pPr rtl="0"/>
            <a:r>
              <a:rPr lang="en-GB" sz="1200" b="1" dirty="0"/>
              <a:t>Stage 3: Flashover (15-20 min)</a:t>
            </a:r>
            <a:endParaRPr lang="en-GB" sz="1200" dirty="0"/>
          </a:p>
          <a:p>
            <a:pPr rtl="0">
              <a:buFont typeface="Arial" panose="020B0604020202020204" pitchFamily="34" charset="0"/>
              <a:buChar char="•"/>
            </a:pPr>
            <a:r>
              <a:rPr lang="en-GB" sz="1200" dirty="0"/>
              <a:t>Fiberglass does not pyrolyze significantly (minimal volatiles like CO from binders, no HCN unless specific binders), but any organic components may decompose and contribute minor fuel (HRR increase &lt;20%).</a:t>
            </a:r>
          </a:p>
          <a:p>
            <a:pPr rtl="0">
              <a:buFont typeface="Arial" panose="020B0604020202020204" pitchFamily="34" charset="0"/>
              <a:buChar char="•"/>
            </a:pPr>
            <a:r>
              <a:rPr lang="en-GB" sz="1200" dirty="0"/>
              <a:t>Auto-ignition of binders possible around 400°C, but limited.</a:t>
            </a:r>
          </a:p>
          <a:p>
            <a:pPr rtl="0">
              <a:buFont typeface="Arial" panose="020B0604020202020204" pitchFamily="34" charset="0"/>
              <a:buChar char="•"/>
            </a:pPr>
            <a:r>
              <a:rPr lang="en-GB" sz="1200" dirty="0"/>
              <a:t>Temperature rise on unexposed side exceeds 180°C (325°F) in under 10 min, failing T-rating.</a:t>
            </a:r>
          </a:p>
          <a:p>
            <a:pPr rtl="0">
              <a:buFont typeface="Arial" panose="020B0604020202020204" pitchFamily="34" charset="0"/>
              <a:buChar char="•"/>
            </a:pPr>
            <a:r>
              <a:rPr lang="en-GB" sz="1200" dirty="0"/>
              <a:t>F-rating fails due to through-flame passage as melted fiberglass creates openings.</a:t>
            </a:r>
          </a:p>
          <a:p>
            <a:pPr rtl="0">
              <a:buFont typeface="Arial" panose="020B0604020202020204" pitchFamily="34" charset="0"/>
              <a:buChar char="•"/>
            </a:pPr>
            <a:r>
              <a:rPr lang="en-GB" sz="1200" dirty="0"/>
              <a:t>Smoke leakage surges with potential irritant gases from binder decomposition.</a:t>
            </a:r>
          </a:p>
          <a:p>
            <a:pPr marL="0" indent="0">
              <a:buNone/>
            </a:pPr>
            <a:endParaRPr lang="en-GB" dirty="0"/>
          </a:p>
        </p:txBody>
      </p:sp>
      <p:grpSp>
        <p:nvGrpSpPr>
          <p:cNvPr id="4" name="Group 3">
            <a:extLst>
              <a:ext uri="{FF2B5EF4-FFF2-40B4-BE49-F238E27FC236}">
                <a16:creationId xmlns:a16="http://schemas.microsoft.com/office/drawing/2014/main" id="{23477D78-0036-2E86-1211-FBFCA619D91C}"/>
              </a:ext>
            </a:extLst>
          </p:cNvPr>
          <p:cNvGrpSpPr/>
          <p:nvPr/>
        </p:nvGrpSpPr>
        <p:grpSpPr>
          <a:xfrm>
            <a:off x="6871854" y="538237"/>
            <a:ext cx="4853839" cy="3651378"/>
            <a:chOff x="6871854" y="538237"/>
            <a:chExt cx="4853839" cy="3651378"/>
          </a:xfrm>
        </p:grpSpPr>
        <p:grpSp>
          <p:nvGrpSpPr>
            <p:cNvPr id="5" name="Group 4">
              <a:extLst>
                <a:ext uri="{FF2B5EF4-FFF2-40B4-BE49-F238E27FC236}">
                  <a16:creationId xmlns:a16="http://schemas.microsoft.com/office/drawing/2014/main" id="{E19BBB2F-11AF-8402-1CC5-F45E03FB629B}"/>
                </a:ext>
              </a:extLst>
            </p:cNvPr>
            <p:cNvGrpSpPr/>
            <p:nvPr/>
          </p:nvGrpSpPr>
          <p:grpSpPr>
            <a:xfrm>
              <a:off x="6871854" y="681037"/>
              <a:ext cx="4853839" cy="3197630"/>
              <a:chOff x="1973483" y="1544309"/>
              <a:chExt cx="7790408" cy="5010570"/>
            </a:xfrm>
          </p:grpSpPr>
          <p:pic>
            <p:nvPicPr>
              <p:cNvPr id="7" name="Picture 2">
                <a:extLst>
                  <a:ext uri="{FF2B5EF4-FFF2-40B4-BE49-F238E27FC236}">
                    <a16:creationId xmlns:a16="http://schemas.microsoft.com/office/drawing/2014/main" id="{0D183D5D-2D48-FE0A-4AEE-6D1B5000A9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C14845B-85F3-118E-B856-698E465A9663}"/>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9" name="TextBox 8">
                <a:extLst>
                  <a:ext uri="{FF2B5EF4-FFF2-40B4-BE49-F238E27FC236}">
                    <a16:creationId xmlns:a16="http://schemas.microsoft.com/office/drawing/2014/main" id="{9F9AAB41-6FDD-E034-48E1-3E671BAE8B33}"/>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10" name="Straight Arrow Connector 9">
                <a:extLst>
                  <a:ext uri="{FF2B5EF4-FFF2-40B4-BE49-F238E27FC236}">
                    <a16:creationId xmlns:a16="http://schemas.microsoft.com/office/drawing/2014/main" id="{DED30F02-CA4A-A04D-5628-3737FD70BE87}"/>
                  </a:ext>
                </a:extLst>
              </p:cNvPr>
              <p:cNvCxnSpPr>
                <a:stCxn id="9"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6B465FB-0043-915C-5131-D8586709D6F7}"/>
                  </a:ext>
                </a:extLst>
              </p:cNvPr>
              <p:cNvCxnSpPr>
                <a:stCxn id="8"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907DEAC6-844B-1B92-6ACF-1A0F9E38CAF9}"/>
                </a:ext>
              </a:extLst>
            </p:cNvPr>
            <p:cNvSpPr/>
            <p:nvPr/>
          </p:nvSpPr>
          <p:spPr>
            <a:xfrm>
              <a:off x="8661861" y="538237"/>
              <a:ext cx="543099" cy="365137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a:extLst>
              <a:ext uri="{FF2B5EF4-FFF2-40B4-BE49-F238E27FC236}">
                <a16:creationId xmlns:a16="http://schemas.microsoft.com/office/drawing/2014/main" id="{3A69E399-7201-6D15-315B-4A9F283AACBA}"/>
              </a:ext>
            </a:extLst>
          </p:cNvPr>
          <p:cNvSpPr txBox="1"/>
          <p:nvPr/>
        </p:nvSpPr>
        <p:spPr>
          <a:xfrm>
            <a:off x="45822" y="1240073"/>
            <a:ext cx="5882436" cy="309315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buFont typeface="Arial" panose="020B0604020202020204" pitchFamily="34" charset="0"/>
              <a:buChar char="•"/>
            </a:pPr>
            <a:r>
              <a:rPr lang="es-ES" sz="1500" dirty="0"/>
              <a:t>La fibra de vidrio no se </a:t>
            </a:r>
            <a:r>
              <a:rPr lang="es-ES" sz="1500" dirty="0" err="1"/>
              <a:t>piroliza</a:t>
            </a:r>
            <a:r>
              <a:rPr lang="es-ES" sz="1500" dirty="0"/>
              <a:t> significativamente (volátiles mínimos como CO de los aglutinantes, sin HCN a menos que haya aglutinantes específicos), pero cualquier componente orgánico puede descomponerse y contribuir combustible menor (aumento de HRR &lt;20%).</a:t>
            </a:r>
          </a:p>
          <a:p>
            <a:pPr rtl="0">
              <a:buFont typeface="Arial" panose="020B0604020202020204" pitchFamily="34" charset="0"/>
              <a:buChar char="•"/>
            </a:pPr>
            <a:r>
              <a:rPr lang="es-ES" sz="1500" dirty="0"/>
              <a:t>Posible autoignición de aglutinantes alrededor de 400°C, pero limitada.</a:t>
            </a:r>
          </a:p>
          <a:p>
            <a:pPr rtl="0">
              <a:buFont typeface="Arial" panose="020B0604020202020204" pitchFamily="34" charset="0"/>
              <a:buChar char="•"/>
            </a:pPr>
            <a:r>
              <a:rPr lang="es-ES" sz="1500" dirty="0"/>
              <a:t>El aumento de temperatura en el lado no expuesto excede 180°C (325°F) en menos de 10 min, fallando la clasificación T.</a:t>
            </a:r>
          </a:p>
          <a:p>
            <a:pPr rtl="0">
              <a:buFont typeface="Arial" panose="020B0604020202020204" pitchFamily="34" charset="0"/>
              <a:buChar char="•"/>
            </a:pPr>
            <a:r>
              <a:rPr lang="es-ES" sz="1500" dirty="0"/>
              <a:t>La clasificación F falla debido al paso de llamas a través de las aberturas creadas por la fibra de vidrio fundida.</a:t>
            </a:r>
          </a:p>
          <a:p>
            <a:pPr rtl="0">
              <a:buFont typeface="Arial" panose="020B0604020202020204" pitchFamily="34" charset="0"/>
              <a:buChar char="•"/>
            </a:pPr>
            <a:r>
              <a:rPr lang="es-ES" sz="1500" dirty="0"/>
              <a:t>La fuga de humo aumenta bruscamente con posibles gases irritantes de la descomposición de aglutinantes.</a:t>
            </a:r>
          </a:p>
        </p:txBody>
      </p:sp>
      <p:sp>
        <p:nvSpPr>
          <p:cNvPr id="16" name="Title 1">
            <a:extLst>
              <a:ext uri="{FF2B5EF4-FFF2-40B4-BE49-F238E27FC236}">
                <a16:creationId xmlns:a16="http://schemas.microsoft.com/office/drawing/2014/main" id="{6C30FF8B-EBEB-3256-FADA-1351573E30E5}"/>
              </a:ext>
            </a:extLst>
          </p:cNvPr>
          <p:cNvSpPr>
            <a:spLocks noGrp="1"/>
          </p:cNvSpPr>
          <p:nvPr>
            <p:ph type="title"/>
          </p:nvPr>
        </p:nvSpPr>
        <p:spPr>
          <a:xfrm>
            <a:off x="960508" y="138556"/>
            <a:ext cx="10600536" cy="1325563"/>
          </a:xfrm>
        </p:spPr>
        <p:txBody>
          <a:bodyPr/>
          <a:lstStyle/>
          <a:p>
            <a:r>
              <a:rPr lang="en-GB" dirty="0">
                <a:effectLst/>
              </a:rPr>
              <a:t>C-AJ-1291</a:t>
            </a:r>
            <a:r>
              <a:rPr lang="en-GB" dirty="0"/>
              <a:t>: </a:t>
            </a:r>
            <a:r>
              <a:rPr lang="en-GB" sz="3000" b="1" dirty="0" err="1"/>
              <a:t>Sustituir</a:t>
            </a:r>
            <a:r>
              <a:rPr lang="en-GB" sz="3000" b="1" dirty="0"/>
              <a:t> Lana Mineral </a:t>
            </a:r>
            <a:r>
              <a:rPr lang="en-GB" sz="3000" b="1" dirty="0" err="1"/>
              <a:t>por</a:t>
            </a:r>
            <a:r>
              <a:rPr lang="en-GB" sz="3000" b="1" dirty="0"/>
              <a:t> </a:t>
            </a:r>
            <a:r>
              <a:rPr lang="en-GB" sz="3000" b="1" dirty="0" err="1"/>
              <a:t>Fibra</a:t>
            </a:r>
            <a:r>
              <a:rPr lang="en-GB" sz="3000" b="1" dirty="0"/>
              <a:t> de </a:t>
            </a:r>
            <a:r>
              <a:rPr lang="en-GB" sz="3000" b="1" dirty="0" err="1"/>
              <a:t>Vidrio</a:t>
            </a:r>
            <a:br>
              <a:rPr lang="en-GB" dirty="0"/>
            </a:br>
            <a:endParaRPr lang="en-GB" dirty="0"/>
          </a:p>
        </p:txBody>
      </p:sp>
    </p:spTree>
    <p:extLst>
      <p:ext uri="{BB962C8B-B14F-4D97-AF65-F5344CB8AC3E}">
        <p14:creationId xmlns:p14="http://schemas.microsoft.com/office/powerpoint/2010/main" val="36932432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957F7-A640-5CFB-3B30-8164A875213B}"/>
              </a:ext>
            </a:extLst>
          </p:cNvPr>
          <p:cNvSpPr>
            <a:spLocks noGrp="1"/>
          </p:cNvSpPr>
          <p:nvPr>
            <p:ph idx="1"/>
          </p:nvPr>
        </p:nvSpPr>
        <p:spPr>
          <a:xfrm>
            <a:off x="151430" y="1581008"/>
            <a:ext cx="6095028" cy="4351338"/>
          </a:xfrm>
          <a:solidFill>
            <a:schemeClr val="bg1"/>
          </a:solidFill>
        </p:spPr>
        <p:txBody>
          <a:bodyPr>
            <a:noAutofit/>
          </a:bodyPr>
          <a:lstStyle/>
          <a:p>
            <a:pPr rtl="0"/>
            <a:r>
              <a:rPr lang="es-ES" sz="1500" b="1" dirty="0"/>
              <a:t>Etapa 4: Desarrollo Completo (20-120 min)</a:t>
            </a:r>
            <a:endParaRPr lang="es-ES" sz="1500" dirty="0"/>
          </a:p>
          <a:p>
            <a:pPr rtl="0">
              <a:buFont typeface="Arial" panose="020B0604020202020204" pitchFamily="34" charset="0"/>
              <a:buChar char="•"/>
            </a:pPr>
            <a:r>
              <a:rPr lang="es-ES" sz="1500" dirty="0"/>
              <a:t>Ocurre una falla en cascada a medida que la fibra de vidrio fundida fluye. </a:t>
            </a:r>
          </a:p>
          <a:p>
            <a:pPr rtl="0">
              <a:buFont typeface="Arial" panose="020B0604020202020204" pitchFamily="34" charset="0"/>
              <a:buChar char="•"/>
            </a:pPr>
            <a:r>
              <a:rPr lang="es-ES" sz="1500" dirty="0"/>
              <a:t>Las gotas de vidrio fundido pueden no encender combustibles adyacentes directamente (ya que el vidrio es no combustible), pero la transferencia de calor acelera la propagación del fuego.</a:t>
            </a:r>
          </a:p>
          <a:p>
            <a:pPr rtl="0">
              <a:buFont typeface="Arial" panose="020B0604020202020204" pitchFamily="34" charset="0"/>
              <a:buChar char="•"/>
            </a:pPr>
            <a:r>
              <a:rPr lang="es-ES" sz="1500" dirty="0"/>
              <a:t>El lado no expuesto experimenta calor excesivo, comprometiendo la compartimentación (el carbonizado del sellador puede mantenerse parcialmente, pero falla general).</a:t>
            </a:r>
          </a:p>
          <a:p>
            <a:pPr rtl="0">
              <a:buFont typeface="Arial" panose="020B0604020202020204" pitchFamily="34" charset="0"/>
              <a:buChar char="•"/>
            </a:pPr>
            <a:r>
              <a:rPr lang="es-ES" sz="1500" dirty="0"/>
              <a:t>Químicamente: A diferencia de la estabilidad endotérmica y estructural de la lana mineral, la fibra de vidrio sufre flujo viscoso erosionando la integridad de la barrera.</a:t>
            </a:r>
          </a:p>
        </p:txBody>
      </p:sp>
      <p:grpSp>
        <p:nvGrpSpPr>
          <p:cNvPr id="4" name="Group 3">
            <a:extLst>
              <a:ext uri="{FF2B5EF4-FFF2-40B4-BE49-F238E27FC236}">
                <a16:creationId xmlns:a16="http://schemas.microsoft.com/office/drawing/2014/main" id="{CB81CB63-E373-E34C-E837-2C31B18A1E77}"/>
              </a:ext>
            </a:extLst>
          </p:cNvPr>
          <p:cNvGrpSpPr/>
          <p:nvPr/>
        </p:nvGrpSpPr>
        <p:grpSpPr>
          <a:xfrm>
            <a:off x="6871854" y="681037"/>
            <a:ext cx="4853839" cy="3197630"/>
            <a:chOff x="1973483" y="1544309"/>
            <a:chExt cx="7790408" cy="5010570"/>
          </a:xfrm>
        </p:grpSpPr>
        <p:pic>
          <p:nvPicPr>
            <p:cNvPr id="5" name="Picture 2">
              <a:extLst>
                <a:ext uri="{FF2B5EF4-FFF2-40B4-BE49-F238E27FC236}">
                  <a16:creationId xmlns:a16="http://schemas.microsoft.com/office/drawing/2014/main" id="{4023E1FA-4601-C37E-9C66-E52D750E31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3483" y="1544309"/>
              <a:ext cx="7790408" cy="5010570"/>
            </a:xfrm>
            <a:prstGeom prst="rect">
              <a:avLst/>
            </a:prstGeom>
            <a:solidFill>
              <a:srgbClr val="E6F5F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ACFF0EBD-2C1C-F069-D422-4B24AFE4D1FD}"/>
                </a:ext>
              </a:extLst>
            </p:cNvPr>
            <p:cNvSpPr txBox="1"/>
            <p:nvPr/>
          </p:nvSpPr>
          <p:spPr>
            <a:xfrm>
              <a:off x="5422670" y="4239490"/>
              <a:ext cx="3546764" cy="868095"/>
            </a:xfrm>
            <a:prstGeom prst="rect">
              <a:avLst/>
            </a:prstGeom>
            <a:noFill/>
          </p:spPr>
          <p:txBody>
            <a:bodyPr wrap="square" rtlCol="0">
              <a:spAutoFit/>
            </a:bodyPr>
            <a:lstStyle/>
            <a:p>
              <a:r>
                <a:rPr lang="en-GB" sz="1500" dirty="0"/>
                <a:t>Early/well-ventilated flaming</a:t>
              </a:r>
            </a:p>
          </p:txBody>
        </p:sp>
        <p:sp>
          <p:nvSpPr>
            <p:cNvPr id="7" name="TextBox 6">
              <a:extLst>
                <a:ext uri="{FF2B5EF4-FFF2-40B4-BE49-F238E27FC236}">
                  <a16:creationId xmlns:a16="http://schemas.microsoft.com/office/drawing/2014/main" id="{7C209395-B941-073D-1AEC-DCF9E8A2F7C7}"/>
                </a:ext>
              </a:extLst>
            </p:cNvPr>
            <p:cNvSpPr txBox="1"/>
            <p:nvPr/>
          </p:nvSpPr>
          <p:spPr>
            <a:xfrm>
              <a:off x="4957156" y="5592763"/>
              <a:ext cx="3546764" cy="506388"/>
            </a:xfrm>
            <a:prstGeom prst="rect">
              <a:avLst/>
            </a:prstGeom>
            <a:noFill/>
          </p:spPr>
          <p:txBody>
            <a:bodyPr wrap="square" rtlCol="0">
              <a:spAutoFit/>
            </a:bodyPr>
            <a:lstStyle/>
            <a:p>
              <a:r>
                <a:rPr lang="en-GB" sz="1500" dirty="0"/>
                <a:t>Smouldering/non-flaming </a:t>
              </a:r>
            </a:p>
          </p:txBody>
        </p:sp>
        <p:cxnSp>
          <p:nvCxnSpPr>
            <p:cNvPr id="8" name="Straight Arrow Connector 7">
              <a:extLst>
                <a:ext uri="{FF2B5EF4-FFF2-40B4-BE49-F238E27FC236}">
                  <a16:creationId xmlns:a16="http://schemas.microsoft.com/office/drawing/2014/main" id="{71A985AC-2E49-74A1-690B-33D697B16DEE}"/>
                </a:ext>
              </a:extLst>
            </p:cNvPr>
            <p:cNvCxnSpPr>
              <a:stCxn id="7" idx="1"/>
            </p:cNvCxnSpPr>
            <p:nvPr/>
          </p:nvCxnSpPr>
          <p:spPr>
            <a:xfrm flipH="1">
              <a:off x="4516582" y="5845958"/>
              <a:ext cx="440574" cy="671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FCB7E97-5C6A-70C8-C634-2189B3B9F261}"/>
                </a:ext>
              </a:extLst>
            </p:cNvPr>
            <p:cNvCxnSpPr>
              <a:stCxn id="6" idx="1"/>
            </p:cNvCxnSpPr>
            <p:nvPr/>
          </p:nvCxnSpPr>
          <p:spPr>
            <a:xfrm flipH="1" flipV="1">
              <a:off x="4957156" y="4516582"/>
              <a:ext cx="465514" cy="1569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FC472614-986F-420D-044E-BFCD30FE2B00}"/>
              </a:ext>
            </a:extLst>
          </p:cNvPr>
          <p:cNvSpPr/>
          <p:nvPr/>
        </p:nvSpPr>
        <p:spPr>
          <a:xfrm>
            <a:off x="8955578" y="725977"/>
            <a:ext cx="1806633" cy="103047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3BBE68F1-D784-7323-DAED-8782E44219EB}"/>
              </a:ext>
            </a:extLst>
          </p:cNvPr>
          <p:cNvSpPr txBox="1"/>
          <p:nvPr/>
        </p:nvSpPr>
        <p:spPr>
          <a:xfrm>
            <a:off x="6251259" y="3946224"/>
            <a:ext cx="6095028"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n-GB" sz="1400" b="1" dirty="0"/>
              <a:t>Stage 4: Full Development (20-120 min)</a:t>
            </a:r>
            <a:endParaRPr lang="en-GB" sz="1400" dirty="0"/>
          </a:p>
          <a:p>
            <a:pPr rtl="0">
              <a:buFont typeface="Arial" panose="020B0604020202020204" pitchFamily="34" charset="0"/>
              <a:buChar char="•"/>
            </a:pPr>
            <a:r>
              <a:rPr lang="en-GB" sz="1400" dirty="0"/>
              <a:t>Cascade failure ensues as molten fiberglass flows, exposing more areas.</a:t>
            </a:r>
          </a:p>
          <a:p>
            <a:pPr rtl="0">
              <a:buFont typeface="Arial" panose="020B0604020202020204" pitchFamily="34" charset="0"/>
              <a:buChar char="•"/>
            </a:pPr>
            <a:r>
              <a:rPr lang="en-GB" sz="1400" dirty="0"/>
              <a:t>Molten glass drips may not ignite adjacent combustibles directly (as glass is non-combustible), but heat transfer accelerates fire spread.</a:t>
            </a:r>
          </a:p>
          <a:p>
            <a:pPr rtl="0">
              <a:buFont typeface="Arial" panose="020B0604020202020204" pitchFamily="34" charset="0"/>
              <a:buChar char="•"/>
            </a:pPr>
            <a:r>
              <a:rPr lang="en-GB" sz="1400" dirty="0"/>
              <a:t>The unexposed side experiences excessive heat, compromising compartmentation (sealant char may hold partially, but overall failure).</a:t>
            </a:r>
          </a:p>
          <a:p>
            <a:pPr rtl="0">
              <a:buFont typeface="Arial" panose="020B0604020202020204" pitchFamily="34" charset="0"/>
              <a:buChar char="•"/>
            </a:pPr>
            <a:r>
              <a:rPr lang="en-GB" sz="1400" dirty="0"/>
              <a:t>Chemically: Unlike mineral wool's endothermic and structural stability, fiberglass undergoes viscous flow (Si-O network softens, forming SiO2-rich melt), eroding the barrier integrity.</a:t>
            </a:r>
          </a:p>
          <a:p>
            <a:pPr rtl="0">
              <a:buFont typeface="Arial" panose="020B0604020202020204" pitchFamily="34" charset="0"/>
              <a:buChar char="•"/>
            </a:pPr>
            <a:r>
              <a:rPr lang="en-GB" sz="1400" dirty="0"/>
              <a:t>Material selection must match UL-tested thermal/chemical profiles for penetrant-substrate synergy; fiberglass is unsuitable for this firestop application.</a:t>
            </a:r>
          </a:p>
        </p:txBody>
      </p:sp>
      <p:sp>
        <p:nvSpPr>
          <p:cNvPr id="17" name="Title 1">
            <a:extLst>
              <a:ext uri="{FF2B5EF4-FFF2-40B4-BE49-F238E27FC236}">
                <a16:creationId xmlns:a16="http://schemas.microsoft.com/office/drawing/2014/main" id="{B21DBA1A-AB7D-E8CA-40CA-C1ABB806685D}"/>
              </a:ext>
            </a:extLst>
          </p:cNvPr>
          <p:cNvSpPr>
            <a:spLocks noGrp="1"/>
          </p:cNvSpPr>
          <p:nvPr>
            <p:ph type="title"/>
          </p:nvPr>
        </p:nvSpPr>
        <p:spPr>
          <a:xfrm>
            <a:off x="960508" y="138556"/>
            <a:ext cx="10600536" cy="1325563"/>
          </a:xfrm>
        </p:spPr>
        <p:txBody>
          <a:bodyPr/>
          <a:lstStyle/>
          <a:p>
            <a:r>
              <a:rPr lang="en-GB" dirty="0">
                <a:effectLst/>
              </a:rPr>
              <a:t>C-AJ-1291</a:t>
            </a:r>
            <a:r>
              <a:rPr lang="en-GB" dirty="0"/>
              <a:t>: </a:t>
            </a:r>
            <a:r>
              <a:rPr lang="en-GB" sz="3000" b="1" dirty="0" err="1"/>
              <a:t>Sustituir</a:t>
            </a:r>
            <a:r>
              <a:rPr lang="en-GB" sz="3000" b="1" dirty="0"/>
              <a:t> Lana Mineral </a:t>
            </a:r>
            <a:r>
              <a:rPr lang="en-GB" sz="3000" b="1" dirty="0" err="1"/>
              <a:t>por</a:t>
            </a:r>
            <a:r>
              <a:rPr lang="en-GB" sz="3000" b="1" dirty="0"/>
              <a:t> </a:t>
            </a:r>
            <a:r>
              <a:rPr lang="en-GB" sz="3000" b="1" dirty="0" err="1"/>
              <a:t>Fibra</a:t>
            </a:r>
            <a:r>
              <a:rPr lang="en-GB" sz="3000" b="1" dirty="0"/>
              <a:t> de </a:t>
            </a:r>
            <a:r>
              <a:rPr lang="en-GB" sz="3000" b="1" dirty="0" err="1"/>
              <a:t>Vidrio</a:t>
            </a:r>
            <a:br>
              <a:rPr lang="en-GB" dirty="0"/>
            </a:br>
            <a:endParaRPr lang="en-GB" dirty="0"/>
          </a:p>
        </p:txBody>
      </p:sp>
    </p:spTree>
    <p:extLst>
      <p:ext uri="{BB962C8B-B14F-4D97-AF65-F5344CB8AC3E}">
        <p14:creationId xmlns:p14="http://schemas.microsoft.com/office/powerpoint/2010/main" val="3399322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E400690A-A856-CB3E-11BE-3EDA86ACC51F}"/>
              </a:ext>
            </a:extLst>
          </p:cNvPr>
          <p:cNvSpPr>
            <a:spLocks noGrp="1"/>
          </p:cNvSpPr>
          <p:nvPr>
            <p:ph idx="1"/>
          </p:nvPr>
        </p:nvSpPr>
        <p:spPr>
          <a:xfrm>
            <a:off x="1081359" y="1600200"/>
            <a:ext cx="9087699" cy="5257800"/>
          </a:xfrm>
        </p:spPr>
        <p:txBody>
          <a:bodyPr>
            <a:normAutofit/>
          </a:bodyPr>
          <a:lstStyle/>
          <a:p>
            <a:r>
              <a:rPr lang="es-ES" sz="2800" dirty="0"/>
              <a:t>La selección de materiales debe coincidir con los perfiles térmicos/químicos probados por UL para sinergia entre penetrante y sustrato; la fibra de vidrio es inadecuada para esta aplicación de sello contra fuego</a:t>
            </a:r>
          </a:p>
          <a:p>
            <a:endParaRPr lang="es-ES" dirty="0"/>
          </a:p>
          <a:p>
            <a:r>
              <a:rPr lang="en-GB" sz="2800" dirty="0"/>
              <a:t>Material selection must match UL-tested thermal/chemical profiles for penetrant-substrate synergy; fiberglass is unsuitable for this firestop application.</a:t>
            </a:r>
          </a:p>
          <a:p>
            <a:endParaRPr lang="es-ES" sz="2800" dirty="0"/>
          </a:p>
          <a:p>
            <a:endParaRPr lang="en-GB" dirty="0"/>
          </a:p>
        </p:txBody>
      </p:sp>
      <p:sp>
        <p:nvSpPr>
          <p:cNvPr id="18" name="Title 1">
            <a:extLst>
              <a:ext uri="{FF2B5EF4-FFF2-40B4-BE49-F238E27FC236}">
                <a16:creationId xmlns:a16="http://schemas.microsoft.com/office/drawing/2014/main" id="{4BEFBF1F-B9CF-5A79-D30F-F51260B85B44}"/>
              </a:ext>
            </a:extLst>
          </p:cNvPr>
          <p:cNvSpPr>
            <a:spLocks noGrp="1"/>
          </p:cNvSpPr>
          <p:nvPr>
            <p:ph type="title"/>
          </p:nvPr>
        </p:nvSpPr>
        <p:spPr>
          <a:xfrm>
            <a:off x="960508" y="138556"/>
            <a:ext cx="10600536" cy="1325563"/>
          </a:xfrm>
        </p:spPr>
        <p:txBody>
          <a:bodyPr/>
          <a:lstStyle/>
          <a:p>
            <a:r>
              <a:rPr lang="en-GB" dirty="0">
                <a:effectLst/>
              </a:rPr>
              <a:t>C-AJ-1291</a:t>
            </a:r>
            <a:r>
              <a:rPr lang="en-GB" dirty="0"/>
              <a:t>: </a:t>
            </a:r>
            <a:r>
              <a:rPr lang="en-GB" sz="3000" b="1" dirty="0" err="1"/>
              <a:t>Sustituir</a:t>
            </a:r>
            <a:r>
              <a:rPr lang="en-GB" sz="3000" b="1" dirty="0"/>
              <a:t> Lana Mineral </a:t>
            </a:r>
            <a:r>
              <a:rPr lang="en-GB" sz="3000" b="1" dirty="0" err="1"/>
              <a:t>por</a:t>
            </a:r>
            <a:r>
              <a:rPr lang="en-GB" sz="3000" b="1" dirty="0"/>
              <a:t> </a:t>
            </a:r>
            <a:r>
              <a:rPr lang="en-GB" sz="3000" b="1" dirty="0" err="1"/>
              <a:t>Fibra</a:t>
            </a:r>
            <a:r>
              <a:rPr lang="en-GB" sz="3000" b="1" dirty="0"/>
              <a:t> de </a:t>
            </a:r>
            <a:r>
              <a:rPr lang="en-GB" sz="3000" b="1" dirty="0" err="1"/>
              <a:t>Vidrio</a:t>
            </a:r>
            <a:br>
              <a:rPr lang="en-GB" dirty="0"/>
            </a:br>
            <a:endParaRPr lang="en-GB" dirty="0"/>
          </a:p>
        </p:txBody>
      </p:sp>
    </p:spTree>
    <p:extLst>
      <p:ext uri="{BB962C8B-B14F-4D97-AF65-F5344CB8AC3E}">
        <p14:creationId xmlns:p14="http://schemas.microsoft.com/office/powerpoint/2010/main" val="31884019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D4F1C9-3C97-88F2-4ECF-82BAA4D5654E}"/>
              </a:ext>
            </a:extLst>
          </p:cNvPr>
          <p:cNvSpPr txBox="1"/>
          <p:nvPr/>
        </p:nvSpPr>
        <p:spPr>
          <a:xfrm>
            <a:off x="1541762" y="3650152"/>
            <a:ext cx="8821572"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sz="3200" b="1" dirty="0">
                <a:solidFill>
                  <a:schemeClr val="accent1"/>
                </a:solidFill>
              </a:rPr>
              <a:t>Incorrect Design and Installations &amp; material substitutions WILL RESULT in your “protection” becoming part of the danger and problem.</a:t>
            </a:r>
          </a:p>
        </p:txBody>
      </p:sp>
      <p:sp>
        <p:nvSpPr>
          <p:cNvPr id="3" name="TextBox 2">
            <a:extLst>
              <a:ext uri="{FF2B5EF4-FFF2-40B4-BE49-F238E27FC236}">
                <a16:creationId xmlns:a16="http://schemas.microsoft.com/office/drawing/2014/main" id="{5A2088E4-CF57-0DBB-8012-8E8995E9F5FF}"/>
              </a:ext>
            </a:extLst>
          </p:cNvPr>
          <p:cNvSpPr txBox="1"/>
          <p:nvPr/>
        </p:nvSpPr>
        <p:spPr>
          <a:xfrm>
            <a:off x="914400" y="1318767"/>
            <a:ext cx="10227302"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3200" b="1" dirty="0">
                <a:solidFill>
                  <a:schemeClr val="accent1"/>
                </a:solidFill>
                <a:effectLst/>
              </a:rPr>
              <a:t>Diseños e instalaciones incorrectas y sustituciones de materiales RESULTARÁN en que su “protección” se convierta en parte del peligro y el problema.</a:t>
            </a:r>
          </a:p>
        </p:txBody>
      </p:sp>
    </p:spTree>
    <p:extLst>
      <p:ext uri="{BB962C8B-B14F-4D97-AF65-F5344CB8AC3E}">
        <p14:creationId xmlns:p14="http://schemas.microsoft.com/office/powerpoint/2010/main" val="1301979911"/>
      </p:ext>
    </p:extLst>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788DFE-B867-2B1B-E4D1-9DADF1B2E5AC}"/>
              </a:ext>
            </a:extLst>
          </p:cNvPr>
          <p:cNvPicPr>
            <a:picLocks noChangeAspect="1"/>
          </p:cNvPicPr>
          <p:nvPr/>
        </p:nvPicPr>
        <p:blipFill>
          <a:blip r:embed="rId2"/>
          <a:stretch>
            <a:fillRect/>
          </a:stretch>
        </p:blipFill>
        <p:spPr>
          <a:xfrm>
            <a:off x="1481406" y="72887"/>
            <a:ext cx="4848317" cy="3356113"/>
          </a:xfrm>
          <a:prstGeom prst="rect">
            <a:avLst/>
          </a:prstGeom>
        </p:spPr>
      </p:pic>
      <p:sp>
        <p:nvSpPr>
          <p:cNvPr id="4" name="TextBox 3">
            <a:extLst>
              <a:ext uri="{FF2B5EF4-FFF2-40B4-BE49-F238E27FC236}">
                <a16:creationId xmlns:a16="http://schemas.microsoft.com/office/drawing/2014/main" id="{0F179445-54B8-2560-0A35-258BDA574CD8}"/>
              </a:ext>
            </a:extLst>
          </p:cNvPr>
          <p:cNvSpPr txBox="1"/>
          <p:nvPr/>
        </p:nvSpPr>
        <p:spPr>
          <a:xfrm>
            <a:off x="4983289" y="3550168"/>
            <a:ext cx="3101425"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2000" b="1" i="0" u="none" strike="noStrike" cap="none" spc="0" normalizeH="0" baseline="0" dirty="0">
                <a:ln>
                  <a:noFill/>
                </a:ln>
                <a:solidFill>
                  <a:srgbClr val="1F1F1F"/>
                </a:solidFill>
                <a:effectLst/>
                <a:uFillTx/>
                <a:latin typeface="+mj-lt"/>
                <a:ea typeface="+mj-ea"/>
                <a:cs typeface="+mj-cs"/>
                <a:sym typeface="Helvetica"/>
              </a:rPr>
              <a:t>Combustible foam- this will not protect the penetration. </a:t>
            </a:r>
          </a:p>
          <a:p>
            <a:pPr marL="0" marR="0" indent="0" algn="ctr" defTabSz="914330" rtl="0" fontAlgn="auto" latinLnBrk="0" hangingPunct="0">
              <a:lnSpc>
                <a:spcPct val="100000"/>
              </a:lnSpc>
              <a:spcBef>
                <a:spcPts val="0"/>
              </a:spcBef>
              <a:spcAft>
                <a:spcPts val="0"/>
              </a:spcAft>
              <a:buClrTx/>
              <a:buSzTx/>
              <a:buFontTx/>
              <a:buNone/>
              <a:tabLst/>
            </a:pPr>
            <a:r>
              <a:rPr lang="en-GB" sz="2000" b="1" dirty="0"/>
              <a:t>This will generate Hydrogen Cyanide on burning. This will make the problem WORSE.</a:t>
            </a:r>
            <a:endParaRPr kumimoji="0" lang="en-GB" sz="2000" b="1" i="0" u="none" strike="noStrike" cap="none" spc="0" normalizeH="0" baseline="0" dirty="0">
              <a:ln>
                <a:noFill/>
              </a:ln>
              <a:solidFill>
                <a:srgbClr val="1F1F1F"/>
              </a:solidFill>
              <a:effectLst/>
              <a:uFillTx/>
              <a:latin typeface="+mj-lt"/>
              <a:ea typeface="+mj-ea"/>
              <a:cs typeface="+mj-cs"/>
              <a:sym typeface="Helvetica"/>
            </a:endParaRPr>
          </a:p>
        </p:txBody>
      </p:sp>
      <p:pic>
        <p:nvPicPr>
          <p:cNvPr id="5" name="Picture 4">
            <a:extLst>
              <a:ext uri="{FF2B5EF4-FFF2-40B4-BE49-F238E27FC236}">
                <a16:creationId xmlns:a16="http://schemas.microsoft.com/office/drawing/2014/main" id="{B18662FF-62E3-CEDE-7C60-E1228006DE2B}"/>
              </a:ext>
            </a:extLst>
          </p:cNvPr>
          <p:cNvPicPr>
            <a:picLocks noChangeAspect="1"/>
          </p:cNvPicPr>
          <p:nvPr/>
        </p:nvPicPr>
        <p:blipFill>
          <a:blip r:embed="rId3"/>
          <a:stretch>
            <a:fillRect/>
          </a:stretch>
        </p:blipFill>
        <p:spPr>
          <a:xfrm>
            <a:off x="1123913" y="1194382"/>
            <a:ext cx="2588560" cy="2588560"/>
          </a:xfrm>
          <a:prstGeom prst="rect">
            <a:avLst/>
          </a:prstGeom>
        </p:spPr>
      </p:pic>
      <p:graphicFrame>
        <p:nvGraphicFramePr>
          <p:cNvPr id="6" name="Object 3">
            <a:extLst>
              <a:ext uri="{FF2B5EF4-FFF2-40B4-BE49-F238E27FC236}">
                <a16:creationId xmlns:a16="http://schemas.microsoft.com/office/drawing/2014/main" id="{77376725-1A10-B217-1FDC-F60E3B12DFA6}"/>
              </a:ext>
            </a:extLst>
          </p:cNvPr>
          <p:cNvGraphicFramePr>
            <a:graphicFrameLocks noChangeAspect="1"/>
          </p:cNvGraphicFramePr>
          <p:nvPr>
            <p:extLst>
              <p:ext uri="{D42A27DB-BD31-4B8C-83A1-F6EECF244321}">
                <p14:modId xmlns:p14="http://schemas.microsoft.com/office/powerpoint/2010/main" val="2930314688"/>
              </p:ext>
            </p:extLst>
          </p:nvPr>
        </p:nvGraphicFramePr>
        <p:xfrm>
          <a:off x="8084714" y="3320992"/>
          <a:ext cx="4107286" cy="3478443"/>
        </p:xfrm>
        <a:graphic>
          <a:graphicData uri="http://schemas.openxmlformats.org/presentationml/2006/ole">
            <mc:AlternateContent xmlns:mc="http://schemas.openxmlformats.org/markup-compatibility/2006">
              <mc:Choice xmlns:v="urn:schemas-microsoft-com:vml" Requires="v">
                <p:oleObj name="Worksheet" r:id="rId4" imgW="4724716" imgH="4001018" progId="Excel.Sheet.8">
                  <p:embed/>
                </p:oleObj>
              </mc:Choice>
              <mc:Fallback>
                <p:oleObj name="Worksheet" r:id="rId4" imgW="4724716" imgH="4001018" progId="Excel.Sheet.8">
                  <p:embed/>
                  <p:pic>
                    <p:nvPicPr>
                      <p:cNvPr id="6" name="Object 3">
                        <a:extLst>
                          <a:ext uri="{FF2B5EF4-FFF2-40B4-BE49-F238E27FC236}">
                            <a16:creationId xmlns:a16="http://schemas.microsoft.com/office/drawing/2014/main" id="{77376725-1A10-B217-1FDC-F60E3B12DF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4714" y="3320992"/>
                        <a:ext cx="4107286" cy="3478443"/>
                      </a:xfrm>
                      <a:prstGeom prst="rect">
                        <a:avLst/>
                      </a:prstGeom>
                      <a:noFill/>
                      <a:ln>
                        <a:noFill/>
                      </a:ln>
                      <a:effectLst/>
                    </p:spPr>
                  </p:pic>
                </p:oleObj>
              </mc:Fallback>
            </mc:AlternateContent>
          </a:graphicData>
        </a:graphic>
      </p:graphicFrame>
      <p:sp>
        <p:nvSpPr>
          <p:cNvPr id="7" name="Rectangle 6">
            <a:extLst>
              <a:ext uri="{FF2B5EF4-FFF2-40B4-BE49-F238E27FC236}">
                <a16:creationId xmlns:a16="http://schemas.microsoft.com/office/drawing/2014/main" id="{FAE249CE-394E-3A21-D596-9E592C3754F1}"/>
              </a:ext>
            </a:extLst>
          </p:cNvPr>
          <p:cNvSpPr/>
          <p:nvPr/>
        </p:nvSpPr>
        <p:spPr>
          <a:xfrm>
            <a:off x="88834" y="5802585"/>
            <a:ext cx="5218662" cy="830997"/>
          </a:xfrm>
          <a:prstGeom prst="rect">
            <a:avLst/>
          </a:prstGeom>
          <a:solidFill>
            <a:srgbClr val="FFFF00"/>
          </a:solidFill>
        </p:spPr>
        <p:txBody>
          <a:bodyPr wrap="square">
            <a:spAutoFit/>
          </a:bodyPr>
          <a:lstStyle/>
          <a:p>
            <a:pPr algn="ctr"/>
            <a:r>
              <a:rPr lang="es-ES" sz="2400" dirty="0"/>
              <a:t>El HCN causa incapacitación rápida a bajas dosis.</a:t>
            </a:r>
          </a:p>
        </p:txBody>
      </p:sp>
      <p:pic>
        <p:nvPicPr>
          <p:cNvPr id="8" name="Picture 7">
            <a:extLst>
              <a:ext uri="{FF2B5EF4-FFF2-40B4-BE49-F238E27FC236}">
                <a16:creationId xmlns:a16="http://schemas.microsoft.com/office/drawing/2014/main" id="{9A240E0F-D4B0-9090-1C64-12D130E903DB}"/>
              </a:ext>
            </a:extLst>
          </p:cNvPr>
          <p:cNvPicPr>
            <a:picLocks noChangeAspect="1"/>
          </p:cNvPicPr>
          <p:nvPr/>
        </p:nvPicPr>
        <p:blipFill>
          <a:blip r:embed="rId6"/>
          <a:stretch>
            <a:fillRect/>
          </a:stretch>
        </p:blipFill>
        <p:spPr>
          <a:xfrm>
            <a:off x="6589244" y="162294"/>
            <a:ext cx="5411281" cy="3177296"/>
          </a:xfrm>
          <a:prstGeom prst="rect">
            <a:avLst/>
          </a:prstGeom>
        </p:spPr>
      </p:pic>
      <p:sp>
        <p:nvSpPr>
          <p:cNvPr id="9" name="Rectangle 8">
            <a:extLst>
              <a:ext uri="{FF2B5EF4-FFF2-40B4-BE49-F238E27FC236}">
                <a16:creationId xmlns:a16="http://schemas.microsoft.com/office/drawing/2014/main" id="{5199E926-1205-8588-437E-EFC9BB449FFA}"/>
              </a:ext>
            </a:extLst>
          </p:cNvPr>
          <p:cNvSpPr/>
          <p:nvPr/>
        </p:nvSpPr>
        <p:spPr>
          <a:xfrm>
            <a:off x="8739809" y="477078"/>
            <a:ext cx="1881808" cy="2843914"/>
          </a:xfrm>
          <a:prstGeom prst="rect">
            <a:avLst/>
          </a:prstGeom>
          <a:noFill/>
          <a:ln w="5715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sp>
        <p:nvSpPr>
          <p:cNvPr id="11" name="Rectangle 10">
            <a:extLst>
              <a:ext uri="{FF2B5EF4-FFF2-40B4-BE49-F238E27FC236}">
                <a16:creationId xmlns:a16="http://schemas.microsoft.com/office/drawing/2014/main" id="{48B1F7FD-4B00-C14E-34DB-6B4DAC82B73D}"/>
              </a:ext>
            </a:extLst>
          </p:cNvPr>
          <p:cNvSpPr/>
          <p:nvPr/>
        </p:nvSpPr>
        <p:spPr>
          <a:xfrm>
            <a:off x="10621617" y="2140226"/>
            <a:ext cx="1265583" cy="1180766"/>
          </a:xfrm>
          <a:prstGeom prst="rect">
            <a:avLst/>
          </a:prstGeom>
          <a:noFill/>
          <a:ln w="5715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sp>
        <p:nvSpPr>
          <p:cNvPr id="12" name="TextBox 11">
            <a:extLst>
              <a:ext uri="{FF2B5EF4-FFF2-40B4-BE49-F238E27FC236}">
                <a16:creationId xmlns:a16="http://schemas.microsoft.com/office/drawing/2014/main" id="{3ACD0878-9E86-DD39-621C-B7C6DF0ADBFF}"/>
              </a:ext>
            </a:extLst>
          </p:cNvPr>
          <p:cNvSpPr txBox="1"/>
          <p:nvPr/>
        </p:nvSpPr>
        <p:spPr>
          <a:xfrm>
            <a:off x="10863334" y="1427778"/>
            <a:ext cx="106396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Material</a:t>
            </a:r>
            <a:r>
              <a:rPr lang="en-GB" dirty="0"/>
              <a:t> in listing</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50727E7D-1A23-7302-4B5B-A6B78FCDFDB3}"/>
              </a:ext>
            </a:extLst>
          </p:cNvPr>
          <p:cNvSpPr txBox="1"/>
          <p:nvPr/>
        </p:nvSpPr>
        <p:spPr>
          <a:xfrm>
            <a:off x="6490274" y="-49643"/>
            <a:ext cx="461538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a:ln>
                  <a:noFill/>
                </a:ln>
                <a:solidFill>
                  <a:srgbClr val="1F1F1F"/>
                </a:solidFill>
                <a:effectLst/>
                <a:uFillTx/>
                <a:latin typeface="+mj-lt"/>
                <a:ea typeface="+mj-ea"/>
                <a:cs typeface="+mj-cs"/>
                <a:sym typeface="Helvetica"/>
              </a:rPr>
              <a:t>Material</a:t>
            </a:r>
            <a:r>
              <a:rPr lang="en-GB" dirty="0"/>
              <a:t> toxicity and combustibility </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sp>
        <p:nvSpPr>
          <p:cNvPr id="14" name="TextBox 13">
            <a:extLst>
              <a:ext uri="{FF2B5EF4-FFF2-40B4-BE49-F238E27FC236}">
                <a16:creationId xmlns:a16="http://schemas.microsoft.com/office/drawing/2014/main" id="{57A1B86C-3D87-FF5D-E399-C310E3D54298}"/>
              </a:ext>
            </a:extLst>
          </p:cNvPr>
          <p:cNvSpPr txBox="1"/>
          <p:nvPr/>
        </p:nvSpPr>
        <p:spPr>
          <a:xfrm>
            <a:off x="7734005" y="1460308"/>
            <a:ext cx="106396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lang="en-GB" dirty="0"/>
              <a:t>Foam </a:t>
            </a:r>
            <a:endParaRPr kumimoji="0" lang="en-GB" sz="1800" b="0" i="0" u="none" strike="noStrike" cap="none" spc="0" normalizeH="0" baseline="0" dirty="0">
              <a:ln>
                <a:noFill/>
              </a:ln>
              <a:solidFill>
                <a:srgbClr val="1F1F1F"/>
              </a:solidFill>
              <a:effectLst/>
              <a:uFillTx/>
              <a:latin typeface="+mj-lt"/>
              <a:ea typeface="+mj-ea"/>
              <a:cs typeface="+mj-cs"/>
              <a:sym typeface="Helvetica"/>
            </a:endParaRPr>
          </a:p>
        </p:txBody>
      </p:sp>
      <p:cxnSp>
        <p:nvCxnSpPr>
          <p:cNvPr id="16" name="Straight Arrow Connector 15">
            <a:extLst>
              <a:ext uri="{FF2B5EF4-FFF2-40B4-BE49-F238E27FC236}">
                <a16:creationId xmlns:a16="http://schemas.microsoft.com/office/drawing/2014/main" id="{3913CE6C-54D4-C1E2-7105-5151EBCDC476}"/>
              </a:ext>
            </a:extLst>
          </p:cNvPr>
          <p:cNvCxnSpPr/>
          <p:nvPr/>
        </p:nvCxnSpPr>
        <p:spPr>
          <a:xfrm>
            <a:off x="8401878" y="1714370"/>
            <a:ext cx="337931" cy="36572"/>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 name="Straight Arrow Connector 17">
            <a:extLst>
              <a:ext uri="{FF2B5EF4-FFF2-40B4-BE49-F238E27FC236}">
                <a16:creationId xmlns:a16="http://schemas.microsoft.com/office/drawing/2014/main" id="{F86D7553-CE87-63F0-1F1E-D28A9A705A74}"/>
              </a:ext>
            </a:extLst>
          </p:cNvPr>
          <p:cNvCxnSpPr/>
          <p:nvPr/>
        </p:nvCxnSpPr>
        <p:spPr>
          <a:xfrm flipH="1" flipV="1">
            <a:off x="4069966" y="696345"/>
            <a:ext cx="3590811" cy="948628"/>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0" name="TextBox 19">
            <a:extLst>
              <a:ext uri="{FF2B5EF4-FFF2-40B4-BE49-F238E27FC236}">
                <a16:creationId xmlns:a16="http://schemas.microsoft.com/office/drawing/2014/main" id="{E5623324-C2EC-A2D0-8008-84391D13DB73}"/>
              </a:ext>
            </a:extLst>
          </p:cNvPr>
          <p:cNvSpPr txBox="1"/>
          <p:nvPr/>
        </p:nvSpPr>
        <p:spPr>
          <a:xfrm>
            <a:off x="1461084" y="3623213"/>
            <a:ext cx="3490014" cy="1631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000" b="1" dirty="0">
                <a:effectLst/>
              </a:rPr>
              <a:t>La espuma combustible no protegerá la penetración.</a:t>
            </a:r>
          </a:p>
          <a:p>
            <a:r>
              <a:rPr lang="es-ES" sz="2000" b="1" dirty="0">
                <a:effectLst/>
              </a:rPr>
              <a:t>Generará cianuro de hidrógeno al quemarse, empeorando el problema.</a:t>
            </a:r>
          </a:p>
        </p:txBody>
      </p:sp>
    </p:spTree>
    <p:extLst>
      <p:ext uri="{BB962C8B-B14F-4D97-AF65-F5344CB8AC3E}">
        <p14:creationId xmlns:p14="http://schemas.microsoft.com/office/powerpoint/2010/main" val="37566164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D4F1C9-3C97-88F2-4ECF-82BAA4D5654E}"/>
              </a:ext>
            </a:extLst>
          </p:cNvPr>
          <p:cNvSpPr txBox="1"/>
          <p:nvPr/>
        </p:nvSpPr>
        <p:spPr>
          <a:xfrm>
            <a:off x="1541762" y="3650152"/>
            <a:ext cx="8821572"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sz="3200" b="1" dirty="0">
                <a:solidFill>
                  <a:schemeClr val="accent1"/>
                </a:solidFill>
              </a:rPr>
              <a:t>Incorrect Design and Installations &amp; material substitutions WILL RESULT in your “protection” becoming part of the danger and problem.</a:t>
            </a:r>
          </a:p>
        </p:txBody>
      </p:sp>
      <p:sp>
        <p:nvSpPr>
          <p:cNvPr id="3" name="TextBox 2">
            <a:extLst>
              <a:ext uri="{FF2B5EF4-FFF2-40B4-BE49-F238E27FC236}">
                <a16:creationId xmlns:a16="http://schemas.microsoft.com/office/drawing/2014/main" id="{5A2088E4-CF57-0DBB-8012-8E8995E9F5FF}"/>
              </a:ext>
            </a:extLst>
          </p:cNvPr>
          <p:cNvSpPr txBox="1"/>
          <p:nvPr/>
        </p:nvSpPr>
        <p:spPr>
          <a:xfrm>
            <a:off x="914400" y="1318767"/>
            <a:ext cx="10227302"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3200" b="1" dirty="0">
                <a:solidFill>
                  <a:schemeClr val="accent1"/>
                </a:solidFill>
                <a:effectLst/>
              </a:rPr>
              <a:t>Diseños e instalaciones incorrectas y sustituciones de materiales RESULTARÁN en que su “protección” se convierta en parte del peligro y el problema.</a:t>
            </a:r>
          </a:p>
        </p:txBody>
      </p:sp>
    </p:spTree>
    <p:extLst>
      <p:ext uri="{BB962C8B-B14F-4D97-AF65-F5344CB8AC3E}">
        <p14:creationId xmlns:p14="http://schemas.microsoft.com/office/powerpoint/2010/main" val="4283361785"/>
      </p:ext>
    </p:extLst>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7685" y="50036"/>
            <a:ext cx="10972800" cy="915928"/>
          </a:xfrm>
          <a:prstGeom prst="rect">
            <a:avLst/>
          </a:prstGeom>
        </p:spPr>
        <p:txBody>
          <a:bodyPr vert="horz" wrap="square" lIns="0" tIns="145070" rIns="0" bIns="0" rtlCol="0">
            <a:spAutoFit/>
          </a:bodyPr>
          <a:lstStyle/>
          <a:p>
            <a:pPr marL="520700">
              <a:lnSpc>
                <a:spcPct val="100000"/>
              </a:lnSpc>
              <a:spcBef>
                <a:spcPts val="100"/>
              </a:spcBef>
            </a:pPr>
            <a:r>
              <a:rPr lang="es-ES" sz="2500" dirty="0">
                <a:effectLst/>
              </a:rPr>
              <a:t>Juntas y vacíos: Cabeza de pared - lana mineral y rociado:</a:t>
            </a:r>
            <a:br>
              <a:rPr lang="es-ES" sz="2500" dirty="0">
                <a:effectLst/>
              </a:rPr>
            </a:br>
            <a:r>
              <a:rPr sz="2500" dirty="0"/>
              <a:t>Joints</a:t>
            </a:r>
            <a:r>
              <a:rPr sz="2500" spc="-65" dirty="0"/>
              <a:t> </a:t>
            </a:r>
            <a:r>
              <a:rPr sz="2500" dirty="0"/>
              <a:t>and</a:t>
            </a:r>
            <a:r>
              <a:rPr sz="2500" spc="-70" dirty="0"/>
              <a:t> </a:t>
            </a:r>
            <a:r>
              <a:rPr sz="2500" spc="-10" dirty="0"/>
              <a:t>Voids</a:t>
            </a:r>
            <a:r>
              <a:rPr lang="en-GB" sz="2500" spc="-10" dirty="0"/>
              <a:t>Head-</a:t>
            </a:r>
            <a:r>
              <a:rPr lang="en-GB" sz="2500" spc="-25" dirty="0"/>
              <a:t>of-</a:t>
            </a:r>
            <a:r>
              <a:rPr lang="en-GB" sz="2500" dirty="0"/>
              <a:t>Wall</a:t>
            </a:r>
            <a:r>
              <a:rPr lang="en-GB" sz="2500" spc="-75" dirty="0"/>
              <a:t> </a:t>
            </a:r>
            <a:r>
              <a:rPr lang="en-GB" sz="2500" dirty="0"/>
              <a:t>–</a:t>
            </a:r>
            <a:r>
              <a:rPr lang="en-GB" sz="2500" spc="-75" dirty="0"/>
              <a:t> </a:t>
            </a:r>
            <a:r>
              <a:rPr lang="en-GB" sz="2500" dirty="0"/>
              <a:t>Mineral</a:t>
            </a:r>
            <a:r>
              <a:rPr lang="en-GB" sz="2500" spc="-85" dirty="0"/>
              <a:t> </a:t>
            </a:r>
            <a:r>
              <a:rPr lang="en-GB" sz="2500" dirty="0"/>
              <a:t>Wool</a:t>
            </a:r>
            <a:r>
              <a:rPr lang="en-GB" sz="2500" spc="-75" dirty="0"/>
              <a:t> </a:t>
            </a:r>
            <a:r>
              <a:rPr lang="en-GB" sz="2500" dirty="0"/>
              <a:t>and</a:t>
            </a:r>
            <a:r>
              <a:rPr lang="en-GB" sz="2500" spc="-75" dirty="0"/>
              <a:t> </a:t>
            </a:r>
            <a:r>
              <a:rPr lang="en-GB" sz="2500" spc="-10" dirty="0"/>
              <a:t>Spray</a:t>
            </a:r>
            <a:endParaRPr lang="en-GB" sz="2500" dirty="0"/>
          </a:p>
        </p:txBody>
      </p:sp>
      <p:sp>
        <p:nvSpPr>
          <p:cNvPr id="3" name="object 3"/>
          <p:cNvSpPr txBox="1"/>
          <p:nvPr/>
        </p:nvSpPr>
        <p:spPr>
          <a:xfrm>
            <a:off x="1524952" y="5866110"/>
            <a:ext cx="340995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Arial MT"/>
                <a:cs typeface="Arial MT"/>
              </a:rPr>
              <a:t>UL</a:t>
            </a:r>
            <a:r>
              <a:rPr sz="1200" spc="-70" dirty="0">
                <a:latin typeface="Arial MT"/>
                <a:cs typeface="Arial MT"/>
              </a:rPr>
              <a:t> </a:t>
            </a:r>
            <a:r>
              <a:rPr sz="1200" dirty="0">
                <a:latin typeface="Arial MT"/>
                <a:cs typeface="Arial MT"/>
              </a:rPr>
              <a:t>Solutions</a:t>
            </a:r>
            <a:r>
              <a:rPr sz="1200" spc="-50" dirty="0">
                <a:latin typeface="Arial MT"/>
                <a:cs typeface="Arial MT"/>
              </a:rPr>
              <a:t> </a:t>
            </a:r>
            <a:r>
              <a:rPr sz="1200" dirty="0">
                <a:latin typeface="Arial MT"/>
                <a:cs typeface="Arial MT"/>
              </a:rPr>
              <a:t>Image</a:t>
            </a:r>
            <a:r>
              <a:rPr sz="1200" spc="-35" dirty="0">
                <a:latin typeface="Arial MT"/>
                <a:cs typeface="Arial MT"/>
              </a:rPr>
              <a:t> </a:t>
            </a:r>
            <a:r>
              <a:rPr sz="1200" dirty="0">
                <a:latin typeface="Arial MT"/>
                <a:cs typeface="Arial MT"/>
              </a:rPr>
              <a:t>/</a:t>
            </a:r>
            <a:r>
              <a:rPr sz="1200" spc="-30" dirty="0">
                <a:latin typeface="Arial MT"/>
                <a:cs typeface="Arial MT"/>
              </a:rPr>
              <a:t> </a:t>
            </a:r>
            <a:r>
              <a:rPr sz="1200" spc="-25" dirty="0">
                <a:latin typeface="Arial MT"/>
                <a:cs typeface="Arial MT"/>
              </a:rPr>
              <a:t>Text</a:t>
            </a:r>
            <a:r>
              <a:rPr sz="1200" spc="-10" dirty="0">
                <a:latin typeface="Arial MT"/>
                <a:cs typeface="Arial MT"/>
              </a:rPr>
              <a:t> HW-</a:t>
            </a:r>
            <a:r>
              <a:rPr sz="1200" dirty="0">
                <a:latin typeface="Arial MT"/>
                <a:cs typeface="Arial MT"/>
              </a:rPr>
              <a:t>D0300</a:t>
            </a:r>
            <a:r>
              <a:rPr sz="1200" spc="-20" dirty="0">
                <a:latin typeface="Arial MT"/>
                <a:cs typeface="Arial MT"/>
              </a:rPr>
              <a:t> </a:t>
            </a:r>
            <a:r>
              <a:rPr sz="1200" dirty="0">
                <a:latin typeface="Arial MT"/>
                <a:cs typeface="Arial MT"/>
              </a:rPr>
              <a:t>-</a:t>
            </a:r>
            <a:r>
              <a:rPr sz="1200" spc="-40" dirty="0">
                <a:latin typeface="Arial MT"/>
                <a:cs typeface="Arial MT"/>
              </a:rPr>
              <a:t> </a:t>
            </a:r>
            <a:r>
              <a:rPr sz="1200" spc="-10" dirty="0">
                <a:latin typeface="Arial MT"/>
                <a:cs typeface="Arial MT"/>
              </a:rPr>
              <a:t>Rectorseal</a:t>
            </a:r>
            <a:endParaRPr sz="1200" dirty="0">
              <a:latin typeface="Arial MT"/>
              <a:cs typeface="Arial MT"/>
            </a:endParaRPr>
          </a:p>
        </p:txBody>
      </p:sp>
      <p:pic>
        <p:nvPicPr>
          <p:cNvPr id="5" name="object 5"/>
          <p:cNvPicPr/>
          <p:nvPr/>
        </p:nvPicPr>
        <p:blipFill>
          <a:blip r:embed="rId2" cstate="print"/>
          <a:stretch>
            <a:fillRect/>
          </a:stretch>
        </p:blipFill>
        <p:spPr>
          <a:xfrm>
            <a:off x="938147" y="1000671"/>
            <a:ext cx="5645533" cy="4114800"/>
          </a:xfrm>
          <a:prstGeom prst="rect">
            <a:avLst/>
          </a:prstGeom>
        </p:spPr>
      </p:pic>
      <p:sp>
        <p:nvSpPr>
          <p:cNvPr id="18" name="TextBox 17">
            <a:extLst>
              <a:ext uri="{FF2B5EF4-FFF2-40B4-BE49-F238E27FC236}">
                <a16:creationId xmlns:a16="http://schemas.microsoft.com/office/drawing/2014/main" id="{71040B3A-61F0-1708-79C0-E8CFCFD1F514}"/>
              </a:ext>
            </a:extLst>
          </p:cNvPr>
          <p:cNvSpPr txBox="1"/>
          <p:nvPr/>
        </p:nvSpPr>
        <p:spPr>
          <a:xfrm>
            <a:off x="6942450" y="1215010"/>
            <a:ext cx="4982625"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1200" b="1" dirty="0">
                <a:effectLst/>
              </a:rPr>
              <a:t>1A. Ensamblaje de techo (no mostrado)</a:t>
            </a:r>
            <a:r>
              <a:rPr lang="es-ES" sz="1200" dirty="0">
                <a:effectLst/>
              </a:rPr>
              <a:t> — Como alternativa al ensamblaje de piso, se puede usar un ensamblaje de techo de cubierta de acero acanalado con clasificación contra fuego. El ensamblaje de techo debe construirse con los materiales y de la manera descrita en los diseños individuales de la serie P700 y P900 en el Directorio de Resistencia al Fuego de UL. La clasificación horaria del ensamblaje de techo debe ser igual o mayor que la del ensamblaje de pared. El ensamblaje de techo debe incluir los siguientes detalles de construcción:</a:t>
            </a:r>
          </a:p>
          <a:p>
            <a:pPr>
              <a:buFont typeface="Arial" panose="020B0604020202020204" pitchFamily="34" charset="0"/>
              <a:buChar char="•"/>
            </a:pPr>
            <a:r>
              <a:rPr lang="es-ES" sz="1200" b="1" dirty="0"/>
              <a:t>Cubierta de techo de acero</a:t>
            </a:r>
            <a:r>
              <a:rPr lang="es-ES" sz="1200" dirty="0"/>
              <a:t>: Máximo 2 pulgadas (51 mm) de profundidad, cubierta de acero galvanizado acanalado.</a:t>
            </a:r>
          </a:p>
          <a:p>
            <a:pPr>
              <a:buFont typeface="Arial" panose="020B0604020202020204" pitchFamily="34" charset="0"/>
              <a:buChar char="•"/>
            </a:pPr>
            <a:r>
              <a:rPr lang="es-ES" sz="1200" b="1" dirty="0"/>
              <a:t>Aislamiento de techo</a:t>
            </a:r>
            <a:r>
              <a:rPr lang="es-ES" sz="1200" dirty="0"/>
              <a:t>: Para diseños de la serie P900, mínimo 2-1/4 pulgadas (57 mm) de concreto aislante vertido, medido desde el plano superior de la cubierta de techo. Para diseños de la serie P700, según lo especificado en el diseño individual de la serie P700.</a:t>
            </a:r>
          </a:p>
          <a:p>
            <a:pPr>
              <a:buFont typeface="Arial" panose="020B0604020202020204" pitchFamily="34" charset="0"/>
              <a:buChar char="•"/>
            </a:pPr>
            <a:r>
              <a:rPr lang="es-ES" sz="1200" b="1" dirty="0"/>
              <a:t>Materiales resistentes al fuego aplicados por rociado</a:t>
            </a:r>
            <a:r>
              <a:rPr lang="es-ES" sz="1200" dirty="0"/>
              <a:t>*: Antes de la instalación del material de formación y el material de relleno, vacío o cavidad (ítems 3A y 3B, respectivamente), la cubierta de techo de acero debe rociarse con el espesor de material especificado en el diseño individual de la serie P700. Para diseños de la serie P900, solo los soportes estructurales de acero deben rociarse según las especificaciones del diseño individual de la serie P900. </a:t>
            </a:r>
          </a:p>
          <a:p>
            <a:pPr marL="742950" lvl="1" indent="-285750">
              <a:buFont typeface="Arial" panose="020B0604020202020204" pitchFamily="34" charset="0"/>
              <a:buChar char="•"/>
            </a:pPr>
            <a:r>
              <a:rPr lang="es-ES" sz="1200" b="1" dirty="0"/>
              <a:t>ISOLATEK INTERNATIONAL</a:t>
            </a:r>
            <a:r>
              <a:rPr lang="es-ES" sz="1200" dirty="0"/>
              <a:t> — Tipo 300</a:t>
            </a:r>
          </a:p>
          <a:p>
            <a:pPr marL="742950" lvl="1" indent="-285750">
              <a:buFont typeface="Arial" panose="020B0604020202020204" pitchFamily="34" charset="0"/>
              <a:buChar char="•"/>
            </a:pPr>
            <a:r>
              <a:rPr lang="es-ES" sz="1200" b="1" dirty="0"/>
              <a:t>GCP APPLIED TECHNOLOGIES INC</a:t>
            </a:r>
            <a:r>
              <a:rPr lang="es-ES" sz="1200" dirty="0"/>
              <a:t> — Tipo MK-6/HY, MK-6/HY ES, MK-6S y RG La clasificación horaria del ensamblaje de techo debe ser igual o mayor que la del ensamblaje de pared.</a:t>
            </a:r>
          </a:p>
        </p:txBody>
      </p:sp>
    </p:spTree>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5070" rIns="0" bIns="0" rtlCol="0">
            <a:spAutoFit/>
          </a:bodyPr>
          <a:lstStyle/>
          <a:p>
            <a:pPr marL="520700">
              <a:lnSpc>
                <a:spcPct val="100000"/>
              </a:lnSpc>
              <a:spcBef>
                <a:spcPts val="100"/>
              </a:spcBef>
            </a:pPr>
            <a:r>
              <a:rPr sz="3600" dirty="0"/>
              <a:t>Joints</a:t>
            </a:r>
            <a:r>
              <a:rPr sz="3600" spc="-65" dirty="0"/>
              <a:t> </a:t>
            </a:r>
            <a:r>
              <a:rPr sz="3600" dirty="0"/>
              <a:t>and</a:t>
            </a:r>
            <a:r>
              <a:rPr sz="3600" spc="-70" dirty="0"/>
              <a:t> </a:t>
            </a:r>
            <a:r>
              <a:rPr sz="3600" spc="-10" dirty="0"/>
              <a:t>Voids</a:t>
            </a:r>
            <a:endParaRPr sz="3600" dirty="0"/>
          </a:p>
          <a:p>
            <a:pPr marL="520700">
              <a:lnSpc>
                <a:spcPct val="100000"/>
              </a:lnSpc>
            </a:pPr>
            <a:r>
              <a:rPr sz="3600" spc="-10" dirty="0"/>
              <a:t>Head-</a:t>
            </a:r>
            <a:r>
              <a:rPr sz="3600" spc="-25" dirty="0"/>
              <a:t>of-</a:t>
            </a:r>
            <a:r>
              <a:rPr sz="3600" dirty="0"/>
              <a:t>Wall</a:t>
            </a:r>
            <a:r>
              <a:rPr sz="3600" spc="-85" dirty="0"/>
              <a:t> </a:t>
            </a:r>
            <a:r>
              <a:rPr sz="3600" dirty="0"/>
              <a:t>–</a:t>
            </a:r>
            <a:r>
              <a:rPr sz="3600" spc="-75" dirty="0"/>
              <a:t> </a:t>
            </a:r>
            <a:r>
              <a:rPr sz="3600" dirty="0"/>
              <a:t>Intumescent</a:t>
            </a:r>
            <a:r>
              <a:rPr sz="3600" spc="-75" dirty="0"/>
              <a:t> </a:t>
            </a:r>
            <a:r>
              <a:rPr sz="3600" spc="-10" dirty="0"/>
              <a:t>Strips</a:t>
            </a:r>
            <a:endParaRPr sz="3600" dirty="0"/>
          </a:p>
        </p:txBody>
      </p:sp>
      <p:sp>
        <p:nvSpPr>
          <p:cNvPr id="3" name="object 3"/>
          <p:cNvSpPr txBox="1"/>
          <p:nvPr/>
        </p:nvSpPr>
        <p:spPr>
          <a:xfrm>
            <a:off x="3438206" y="5972047"/>
            <a:ext cx="134810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Arial MT"/>
                <a:cs typeface="Arial MT"/>
              </a:rPr>
              <a:t>UL</a:t>
            </a:r>
            <a:r>
              <a:rPr sz="1200" spc="-60" dirty="0">
                <a:latin typeface="Arial MT"/>
                <a:cs typeface="Arial MT"/>
              </a:rPr>
              <a:t> </a:t>
            </a:r>
            <a:r>
              <a:rPr sz="1200" dirty="0">
                <a:latin typeface="Arial MT"/>
                <a:cs typeface="Arial MT"/>
              </a:rPr>
              <a:t>Solutions</a:t>
            </a:r>
            <a:r>
              <a:rPr sz="1200" spc="-40" dirty="0">
                <a:latin typeface="Arial MT"/>
                <a:cs typeface="Arial MT"/>
              </a:rPr>
              <a:t> </a:t>
            </a:r>
            <a:r>
              <a:rPr sz="1200" spc="-20" dirty="0">
                <a:latin typeface="Arial MT"/>
                <a:cs typeface="Arial MT"/>
              </a:rPr>
              <a:t>Image</a:t>
            </a:r>
            <a:endParaRPr sz="1200">
              <a:latin typeface="Arial MT"/>
              <a:cs typeface="Arial MT"/>
            </a:endParaRPr>
          </a:p>
        </p:txBody>
      </p:sp>
      <p:pic>
        <p:nvPicPr>
          <p:cNvPr id="4" name="object 4"/>
          <p:cNvPicPr/>
          <p:nvPr/>
        </p:nvPicPr>
        <p:blipFill>
          <a:blip r:embed="rId2" cstate="print"/>
          <a:stretch>
            <a:fillRect/>
          </a:stretch>
        </p:blipFill>
        <p:spPr>
          <a:xfrm>
            <a:off x="914400" y="1478521"/>
            <a:ext cx="6217920" cy="4184522"/>
          </a:xfrm>
          <a:prstGeom prst="rect">
            <a:avLst/>
          </a:prstGeom>
        </p:spPr>
      </p:pic>
      <p:sp>
        <p:nvSpPr>
          <p:cNvPr id="10" name="TextBox 9">
            <a:extLst>
              <a:ext uri="{FF2B5EF4-FFF2-40B4-BE49-F238E27FC236}">
                <a16:creationId xmlns:a16="http://schemas.microsoft.com/office/drawing/2014/main" id="{9BE63812-6E6F-6E86-007A-0A7089743AAA}"/>
              </a:ext>
            </a:extLst>
          </p:cNvPr>
          <p:cNvSpPr txBox="1"/>
          <p:nvPr/>
        </p:nvSpPr>
        <p:spPr>
          <a:xfrm>
            <a:off x="7132320" y="404878"/>
            <a:ext cx="4754880" cy="5909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Material de relleno, vacío o cavidad</a:t>
            </a:r>
            <a:r>
              <a:rPr lang="es-ES" dirty="0">
                <a:effectLst/>
              </a:rPr>
              <a:t>* — Sello de riel superior — Cuando la separación máxima entre la parte inferior del piso y la parte superior de la pared es de 13 mm, el sistema de junta está diseñado para soportar una compresión o extensión máxima del 50% desde su ancho instalado. Cuando la separación máxima es de 3/4 pulgadas (19 mm), el sistema de junta está diseñado para soportar solo una compresión máxima del 66% desde su ancho instalado. Instalado sobre el riel de techo (ítem 2A) antes de fijarlo a la parte inferior del piso de concreto, según las instrucciones de instalación. Las juntas a tope en CFS-TTS deben comprimirse un mínimo de 1/2 pulgada (13 mm).</a:t>
            </a:r>
          </a:p>
          <a:p>
            <a:pPr>
              <a:buFont typeface="Arial" panose="020B0604020202020204" pitchFamily="34" charset="0"/>
              <a:buChar char="•"/>
            </a:pPr>
            <a:r>
              <a:rPr lang="es-ES" b="1" dirty="0"/>
              <a:t>HILTI CONSTRUCTION CHEMICALS, DIV OF HILTI INC</a:t>
            </a:r>
            <a:r>
              <a:rPr lang="es-ES" dirty="0"/>
              <a:t> — CFS-TTS 212, CFS-TTS 358, CFS-TTS 600, CFS-TTS R o CFS-TTS-OS</a:t>
            </a:r>
          </a:p>
        </p:txBody>
      </p:sp>
    </p:spTree>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6412" y="1500276"/>
            <a:ext cx="5141595" cy="5224780"/>
          </a:xfrm>
          <a:custGeom>
            <a:avLst/>
            <a:gdLst/>
            <a:ahLst/>
            <a:cxnLst/>
            <a:rect l="l" t="t" r="r" b="b"/>
            <a:pathLst>
              <a:path w="5141595" h="5224780">
                <a:moveTo>
                  <a:pt x="0" y="0"/>
                </a:moveTo>
                <a:lnTo>
                  <a:pt x="5141277" y="0"/>
                </a:lnTo>
                <a:lnTo>
                  <a:pt x="5141277" y="5224246"/>
                </a:lnTo>
                <a:lnTo>
                  <a:pt x="0" y="5224246"/>
                </a:lnTo>
                <a:lnTo>
                  <a:pt x="0" y="0"/>
                </a:lnTo>
                <a:close/>
              </a:path>
            </a:pathLst>
          </a:custGeom>
          <a:ln w="9524">
            <a:solidFill>
              <a:srgbClr val="000000"/>
            </a:solidFill>
          </a:ln>
        </p:spPr>
        <p:txBody>
          <a:bodyPr wrap="square" lIns="0" tIns="0" rIns="0" bIns="0" rtlCol="0"/>
          <a:lstStyle/>
          <a:p>
            <a:endParaRPr/>
          </a:p>
        </p:txBody>
      </p:sp>
      <p:sp>
        <p:nvSpPr>
          <p:cNvPr id="3" name="object 3"/>
          <p:cNvSpPr txBox="1"/>
          <p:nvPr/>
        </p:nvSpPr>
        <p:spPr>
          <a:xfrm>
            <a:off x="6935151" y="1513484"/>
            <a:ext cx="4972685" cy="4542155"/>
          </a:xfrm>
          <a:prstGeom prst="rect">
            <a:avLst/>
          </a:prstGeom>
        </p:spPr>
        <p:txBody>
          <a:bodyPr vert="horz" wrap="square" lIns="0" tIns="13335" rIns="0" bIns="0" rtlCol="0">
            <a:spAutoFit/>
          </a:bodyPr>
          <a:lstStyle/>
          <a:p>
            <a:pPr marL="12700" marR="234950" indent="137795">
              <a:lnSpc>
                <a:spcPct val="107200"/>
              </a:lnSpc>
              <a:spcBef>
                <a:spcPts val="105"/>
              </a:spcBef>
              <a:buClr>
                <a:srgbClr val="3E3F3A"/>
              </a:buClr>
              <a:buSzPct val="87500"/>
              <a:buFont typeface="Segoe UI"/>
              <a:buAutoNum type="arabicPeriod" startAt="3"/>
              <a:tabLst>
                <a:tab pos="150495" algn="l"/>
              </a:tabLst>
            </a:pPr>
            <a:r>
              <a:rPr sz="1200" b="1" dirty="0">
                <a:latin typeface="Times New Roman"/>
                <a:cs typeface="Times New Roman"/>
              </a:rPr>
              <a:t>Joint</a:t>
            </a:r>
            <a:r>
              <a:rPr sz="1200" b="1" spc="-45" dirty="0">
                <a:latin typeface="Times New Roman"/>
                <a:cs typeface="Times New Roman"/>
              </a:rPr>
              <a:t> </a:t>
            </a:r>
            <a:r>
              <a:rPr sz="1200" b="1" dirty="0">
                <a:latin typeface="Times New Roman"/>
                <a:cs typeface="Times New Roman"/>
              </a:rPr>
              <a:t>System</a:t>
            </a:r>
            <a:r>
              <a:rPr sz="1200" b="1" spc="-30" dirty="0">
                <a:latin typeface="Times New Roman"/>
                <a:cs typeface="Times New Roman"/>
              </a:rPr>
              <a:t> </a:t>
            </a:r>
            <a:r>
              <a:rPr sz="1200" b="1" dirty="0">
                <a:latin typeface="Times New Roman"/>
                <a:cs typeface="Times New Roman"/>
              </a:rPr>
              <a:t>—</a:t>
            </a:r>
            <a:r>
              <a:rPr sz="1200" b="1" spc="-25" dirty="0">
                <a:latin typeface="Times New Roman"/>
                <a:cs typeface="Times New Roman"/>
              </a:rPr>
              <a:t> </a:t>
            </a:r>
            <a:r>
              <a:rPr sz="1200" dirty="0">
                <a:latin typeface="Times New Roman"/>
                <a:cs typeface="Times New Roman"/>
              </a:rPr>
              <a:t>Max</a:t>
            </a:r>
            <a:r>
              <a:rPr sz="1200" spc="-15" dirty="0">
                <a:latin typeface="Times New Roman"/>
                <a:cs typeface="Times New Roman"/>
              </a:rPr>
              <a:t> </a:t>
            </a:r>
            <a:r>
              <a:rPr sz="1200" dirty="0">
                <a:latin typeface="Times New Roman"/>
                <a:cs typeface="Times New Roman"/>
              </a:rPr>
              <a:t>separation</a:t>
            </a:r>
            <a:r>
              <a:rPr sz="1200" spc="-10" dirty="0">
                <a:latin typeface="Times New Roman"/>
                <a:cs typeface="Times New Roman"/>
              </a:rPr>
              <a:t> </a:t>
            </a:r>
            <a:r>
              <a:rPr sz="1200" dirty="0">
                <a:latin typeface="Times New Roman"/>
                <a:cs typeface="Times New Roman"/>
              </a:rPr>
              <a:t>between</a:t>
            </a:r>
            <a:r>
              <a:rPr sz="1200" spc="10" dirty="0">
                <a:latin typeface="Times New Roman"/>
                <a:cs typeface="Times New Roman"/>
              </a:rPr>
              <a:t> </a:t>
            </a:r>
            <a:r>
              <a:rPr sz="1200" dirty="0">
                <a:latin typeface="Times New Roman"/>
                <a:cs typeface="Times New Roman"/>
              </a:rPr>
              <a:t>bottom</a:t>
            </a:r>
            <a:r>
              <a:rPr sz="1200" spc="-25" dirty="0">
                <a:latin typeface="Times New Roman"/>
                <a:cs typeface="Times New Roman"/>
              </a:rPr>
              <a:t> </a:t>
            </a:r>
            <a:r>
              <a:rPr sz="1200" dirty="0">
                <a:latin typeface="Times New Roman"/>
                <a:cs typeface="Times New Roman"/>
              </a:rPr>
              <a:t>plane</a:t>
            </a:r>
            <a:r>
              <a:rPr sz="1200" spc="-15" dirty="0">
                <a:latin typeface="Times New Roman"/>
                <a:cs typeface="Times New Roman"/>
              </a:rPr>
              <a:t> </a:t>
            </a:r>
            <a:r>
              <a:rPr sz="1200" dirty="0">
                <a:latin typeface="Times New Roman"/>
                <a:cs typeface="Times New Roman"/>
              </a:rPr>
              <a:t>of</a:t>
            </a:r>
            <a:r>
              <a:rPr sz="1200" spc="-30" dirty="0">
                <a:latin typeface="Times New Roman"/>
                <a:cs typeface="Times New Roman"/>
              </a:rPr>
              <a:t> </a:t>
            </a:r>
            <a:r>
              <a:rPr sz="1200" dirty="0">
                <a:latin typeface="Times New Roman"/>
                <a:cs typeface="Times New Roman"/>
              </a:rPr>
              <a:t>the</a:t>
            </a:r>
            <a:r>
              <a:rPr sz="1200" spc="-20" dirty="0">
                <a:latin typeface="Times New Roman"/>
                <a:cs typeface="Times New Roman"/>
              </a:rPr>
              <a:t> </a:t>
            </a:r>
            <a:r>
              <a:rPr sz="1200" dirty="0">
                <a:latin typeface="Times New Roman"/>
                <a:cs typeface="Times New Roman"/>
              </a:rPr>
              <a:t>floor</a:t>
            </a:r>
            <a:r>
              <a:rPr sz="1200" spc="-20" dirty="0">
                <a:latin typeface="Times New Roman"/>
                <a:cs typeface="Times New Roman"/>
              </a:rPr>
              <a:t> </a:t>
            </a:r>
            <a:r>
              <a:rPr sz="1200" dirty="0">
                <a:latin typeface="Times New Roman"/>
                <a:cs typeface="Times New Roman"/>
              </a:rPr>
              <a:t>or</a:t>
            </a:r>
            <a:r>
              <a:rPr sz="1200" spc="-30" dirty="0">
                <a:latin typeface="Times New Roman"/>
                <a:cs typeface="Times New Roman"/>
              </a:rPr>
              <a:t> </a:t>
            </a:r>
            <a:r>
              <a:rPr sz="1200" spc="-20" dirty="0">
                <a:latin typeface="Times New Roman"/>
                <a:cs typeface="Times New Roman"/>
              </a:rPr>
              <a:t>roof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top</a:t>
            </a:r>
            <a:r>
              <a:rPr sz="1200" spc="-25" dirty="0">
                <a:latin typeface="Times New Roman"/>
                <a:cs typeface="Times New Roman"/>
              </a:rPr>
              <a:t> </a:t>
            </a:r>
            <a:r>
              <a:rPr sz="1200" dirty="0">
                <a:latin typeface="Times New Roman"/>
                <a:cs typeface="Times New Roman"/>
              </a:rPr>
              <a:t>of</a:t>
            </a:r>
            <a:r>
              <a:rPr sz="1200" spc="-25" dirty="0">
                <a:latin typeface="Times New Roman"/>
                <a:cs typeface="Times New Roman"/>
              </a:rPr>
              <a:t> </a:t>
            </a:r>
            <a:r>
              <a:rPr sz="1200" dirty="0">
                <a:latin typeface="Times New Roman"/>
                <a:cs typeface="Times New Roman"/>
              </a:rPr>
              <a:t>gypsum</a:t>
            </a:r>
            <a:r>
              <a:rPr sz="1200" spc="20" dirty="0">
                <a:latin typeface="Times New Roman"/>
                <a:cs typeface="Times New Roman"/>
              </a:rPr>
              <a:t> </a:t>
            </a:r>
            <a:r>
              <a:rPr sz="1200" dirty="0">
                <a:latin typeface="Times New Roman"/>
                <a:cs typeface="Times New Roman"/>
              </a:rPr>
              <a:t>board</a:t>
            </a:r>
            <a:r>
              <a:rPr sz="1200" spc="-15" dirty="0">
                <a:latin typeface="Times New Roman"/>
                <a:cs typeface="Times New Roman"/>
              </a:rPr>
              <a:t> </a:t>
            </a:r>
            <a:r>
              <a:rPr sz="1200" dirty="0">
                <a:latin typeface="Times New Roman"/>
                <a:cs typeface="Times New Roman"/>
              </a:rPr>
              <a:t>is</a:t>
            </a:r>
            <a:r>
              <a:rPr sz="1200" spc="-20" dirty="0">
                <a:latin typeface="Times New Roman"/>
                <a:cs typeface="Times New Roman"/>
              </a:rPr>
              <a:t> </a:t>
            </a:r>
            <a:r>
              <a:rPr sz="1200" dirty="0">
                <a:latin typeface="Times New Roman"/>
                <a:cs typeface="Times New Roman"/>
              </a:rPr>
              <a:t>1</a:t>
            </a:r>
            <a:r>
              <a:rPr sz="1200" spc="-25" dirty="0">
                <a:latin typeface="Times New Roman"/>
                <a:cs typeface="Times New Roman"/>
              </a:rPr>
              <a:t> </a:t>
            </a:r>
            <a:r>
              <a:rPr sz="1200" dirty="0">
                <a:latin typeface="Times New Roman"/>
                <a:cs typeface="Times New Roman"/>
              </a:rPr>
              <a:t>in.</a:t>
            </a:r>
            <a:r>
              <a:rPr sz="1200" spc="-20" dirty="0">
                <a:latin typeface="Times New Roman"/>
                <a:cs typeface="Times New Roman"/>
              </a:rPr>
              <a:t> </a:t>
            </a:r>
            <a:r>
              <a:rPr sz="1200" dirty="0">
                <a:latin typeface="Times New Roman"/>
                <a:cs typeface="Times New Roman"/>
              </a:rPr>
              <a:t>(25</a:t>
            </a:r>
            <a:r>
              <a:rPr sz="1200" spc="-25" dirty="0">
                <a:latin typeface="Times New Roman"/>
                <a:cs typeface="Times New Roman"/>
              </a:rPr>
              <a:t> </a:t>
            </a:r>
            <a:r>
              <a:rPr sz="1200" dirty="0">
                <a:latin typeface="Times New Roman"/>
                <a:cs typeface="Times New Roman"/>
              </a:rPr>
              <a:t>mm).</a:t>
            </a:r>
            <a:r>
              <a:rPr sz="1200" spc="-40"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dirty="0">
                <a:latin typeface="Times New Roman"/>
                <a:cs typeface="Times New Roman"/>
              </a:rPr>
              <a:t>joint</a:t>
            </a:r>
            <a:r>
              <a:rPr sz="1200" spc="-15" dirty="0">
                <a:latin typeface="Times New Roman"/>
                <a:cs typeface="Times New Roman"/>
              </a:rPr>
              <a:t> </a:t>
            </a:r>
            <a:r>
              <a:rPr sz="1200" dirty="0">
                <a:latin typeface="Times New Roman"/>
                <a:cs typeface="Times New Roman"/>
              </a:rPr>
              <a:t>system</a:t>
            </a:r>
            <a:r>
              <a:rPr sz="1200" spc="10" dirty="0">
                <a:latin typeface="Times New Roman"/>
                <a:cs typeface="Times New Roman"/>
              </a:rPr>
              <a:t> </a:t>
            </a:r>
            <a:r>
              <a:rPr sz="1200" dirty="0">
                <a:latin typeface="Times New Roman"/>
                <a:cs typeface="Times New Roman"/>
              </a:rPr>
              <a:t>is</a:t>
            </a:r>
            <a:r>
              <a:rPr sz="1200" spc="-40" dirty="0">
                <a:latin typeface="Times New Roman"/>
                <a:cs typeface="Times New Roman"/>
              </a:rPr>
              <a:t> </a:t>
            </a:r>
            <a:r>
              <a:rPr sz="1200" dirty="0">
                <a:latin typeface="Times New Roman"/>
                <a:cs typeface="Times New Roman"/>
              </a:rPr>
              <a:t>designed</a:t>
            </a:r>
            <a:r>
              <a:rPr sz="1200" spc="10" dirty="0">
                <a:latin typeface="Times New Roman"/>
                <a:cs typeface="Times New Roman"/>
              </a:rPr>
              <a:t> </a:t>
            </a:r>
            <a:r>
              <a:rPr sz="1200" spc="-25" dirty="0">
                <a:latin typeface="Times New Roman"/>
                <a:cs typeface="Times New Roman"/>
              </a:rPr>
              <a:t>to </a:t>
            </a:r>
            <a:r>
              <a:rPr sz="1200" dirty="0">
                <a:latin typeface="Times New Roman"/>
                <a:cs typeface="Times New Roman"/>
              </a:rPr>
              <a:t>accommodate</a:t>
            </a:r>
            <a:r>
              <a:rPr sz="1200" spc="-5" dirty="0">
                <a:latin typeface="Times New Roman"/>
                <a:cs typeface="Times New Roman"/>
              </a:rPr>
              <a:t> </a:t>
            </a:r>
            <a:r>
              <a:rPr sz="1200" dirty="0">
                <a:latin typeface="Times New Roman"/>
                <a:cs typeface="Times New Roman"/>
              </a:rPr>
              <a:t>a</a:t>
            </a:r>
            <a:r>
              <a:rPr sz="1200" spc="-25" dirty="0">
                <a:latin typeface="Times New Roman"/>
                <a:cs typeface="Times New Roman"/>
              </a:rPr>
              <a:t> </a:t>
            </a:r>
            <a:r>
              <a:rPr sz="1200" dirty="0">
                <a:latin typeface="Times New Roman"/>
                <a:cs typeface="Times New Roman"/>
              </a:rPr>
              <a:t>max</a:t>
            </a:r>
            <a:r>
              <a:rPr sz="1200" spc="-25" dirty="0">
                <a:latin typeface="Times New Roman"/>
                <a:cs typeface="Times New Roman"/>
              </a:rPr>
              <a:t> </a:t>
            </a:r>
            <a:r>
              <a:rPr sz="1200" dirty="0">
                <a:latin typeface="Times New Roman"/>
                <a:cs typeface="Times New Roman"/>
              </a:rPr>
              <a:t>100</a:t>
            </a:r>
            <a:r>
              <a:rPr sz="1200" spc="-30" dirty="0">
                <a:latin typeface="Times New Roman"/>
                <a:cs typeface="Times New Roman"/>
              </a:rPr>
              <a:t> </a:t>
            </a:r>
            <a:r>
              <a:rPr sz="1200" dirty="0">
                <a:latin typeface="Times New Roman"/>
                <a:cs typeface="Times New Roman"/>
              </a:rPr>
              <a:t>percent</a:t>
            </a:r>
            <a:r>
              <a:rPr sz="1200" spc="5" dirty="0">
                <a:latin typeface="Times New Roman"/>
                <a:cs typeface="Times New Roman"/>
              </a:rPr>
              <a:t> </a:t>
            </a:r>
            <a:r>
              <a:rPr sz="1200" dirty="0">
                <a:latin typeface="Times New Roman"/>
                <a:cs typeface="Times New Roman"/>
              </a:rPr>
              <a:t>compression</a:t>
            </a:r>
            <a:r>
              <a:rPr sz="1200" spc="-20" dirty="0">
                <a:latin typeface="Times New Roman"/>
                <a:cs typeface="Times New Roman"/>
              </a:rPr>
              <a:t> </a:t>
            </a:r>
            <a:r>
              <a:rPr sz="1200" dirty="0">
                <a:latin typeface="Times New Roman"/>
                <a:cs typeface="Times New Roman"/>
              </a:rPr>
              <a:t>or</a:t>
            </a:r>
            <a:r>
              <a:rPr sz="1200" spc="-35" dirty="0">
                <a:latin typeface="Times New Roman"/>
                <a:cs typeface="Times New Roman"/>
              </a:rPr>
              <a:t> </a:t>
            </a:r>
            <a:r>
              <a:rPr sz="1200" dirty="0">
                <a:latin typeface="Times New Roman"/>
                <a:cs typeface="Times New Roman"/>
              </a:rPr>
              <a:t>extension</a:t>
            </a:r>
            <a:r>
              <a:rPr sz="1200" spc="-25" dirty="0">
                <a:latin typeface="Times New Roman"/>
                <a:cs typeface="Times New Roman"/>
              </a:rPr>
              <a:t> </a:t>
            </a:r>
            <a:r>
              <a:rPr sz="1200" dirty="0">
                <a:latin typeface="Times New Roman"/>
                <a:cs typeface="Times New Roman"/>
              </a:rPr>
              <a:t>from</a:t>
            </a:r>
            <a:r>
              <a:rPr sz="1200" spc="-20" dirty="0">
                <a:latin typeface="Times New Roman"/>
                <a:cs typeface="Times New Roman"/>
              </a:rPr>
              <a:t> </a:t>
            </a:r>
            <a:r>
              <a:rPr sz="1200" dirty="0">
                <a:latin typeface="Times New Roman"/>
                <a:cs typeface="Times New Roman"/>
              </a:rPr>
              <a:t>its</a:t>
            </a:r>
            <a:r>
              <a:rPr sz="1200" spc="-40" dirty="0">
                <a:latin typeface="Times New Roman"/>
                <a:cs typeface="Times New Roman"/>
              </a:rPr>
              <a:t> </a:t>
            </a:r>
            <a:r>
              <a:rPr sz="1200" spc="-10" dirty="0">
                <a:latin typeface="Times New Roman"/>
                <a:cs typeface="Times New Roman"/>
              </a:rPr>
              <a:t>installed </a:t>
            </a:r>
            <a:r>
              <a:rPr sz="1200" dirty="0">
                <a:latin typeface="Times New Roman"/>
                <a:cs typeface="Times New Roman"/>
              </a:rPr>
              <a:t>width.</a:t>
            </a:r>
            <a:r>
              <a:rPr sz="1200" spc="-50"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dirty="0">
                <a:latin typeface="Times New Roman"/>
                <a:cs typeface="Times New Roman"/>
              </a:rPr>
              <a:t>joint</a:t>
            </a:r>
            <a:r>
              <a:rPr sz="1200" spc="-25" dirty="0">
                <a:latin typeface="Times New Roman"/>
                <a:cs typeface="Times New Roman"/>
              </a:rPr>
              <a:t> </a:t>
            </a:r>
            <a:r>
              <a:rPr sz="1200" dirty="0">
                <a:latin typeface="Times New Roman"/>
                <a:cs typeface="Times New Roman"/>
              </a:rPr>
              <a:t>system</a:t>
            </a:r>
            <a:r>
              <a:rPr sz="1200" spc="5" dirty="0">
                <a:latin typeface="Times New Roman"/>
                <a:cs typeface="Times New Roman"/>
              </a:rPr>
              <a:t> </a:t>
            </a:r>
            <a:r>
              <a:rPr sz="1200" dirty="0">
                <a:latin typeface="Times New Roman"/>
                <a:cs typeface="Times New Roman"/>
              </a:rPr>
              <a:t>consists</a:t>
            </a:r>
            <a:r>
              <a:rPr sz="1200" spc="-30" dirty="0">
                <a:latin typeface="Times New Roman"/>
                <a:cs typeface="Times New Roman"/>
              </a:rPr>
              <a:t> </a:t>
            </a:r>
            <a:r>
              <a:rPr sz="1200" dirty="0">
                <a:latin typeface="Times New Roman"/>
                <a:cs typeface="Times New Roman"/>
              </a:rPr>
              <a:t>of</a:t>
            </a:r>
            <a:r>
              <a:rPr sz="1200" spc="-30" dirty="0">
                <a:latin typeface="Times New Roman"/>
                <a:cs typeface="Times New Roman"/>
              </a:rPr>
              <a:t> </a:t>
            </a:r>
            <a:r>
              <a:rPr sz="1200" dirty="0">
                <a:latin typeface="Times New Roman"/>
                <a:cs typeface="Times New Roman"/>
              </a:rPr>
              <a:t>the</a:t>
            </a:r>
            <a:r>
              <a:rPr sz="1200" spc="-20" dirty="0">
                <a:latin typeface="Times New Roman"/>
                <a:cs typeface="Times New Roman"/>
              </a:rPr>
              <a:t> </a:t>
            </a:r>
            <a:r>
              <a:rPr sz="1200" spc="-10" dirty="0">
                <a:latin typeface="Times New Roman"/>
                <a:cs typeface="Times New Roman"/>
              </a:rPr>
              <a:t>following:</a:t>
            </a:r>
            <a:endParaRPr sz="1200" dirty="0">
              <a:latin typeface="Times New Roman"/>
              <a:cs typeface="Times New Roman"/>
            </a:endParaRPr>
          </a:p>
          <a:p>
            <a:pPr marL="469900" marR="13335" lvl="1" indent="184785">
              <a:lnSpc>
                <a:spcPct val="107000"/>
              </a:lnSpc>
              <a:spcBef>
                <a:spcPts val="795"/>
              </a:spcBef>
              <a:buFont typeface="Times New Roman"/>
              <a:buAutoNum type="alphaUcPeriod"/>
              <a:tabLst>
                <a:tab pos="654685" algn="l"/>
              </a:tabLst>
            </a:pPr>
            <a:r>
              <a:rPr sz="1200" b="1" dirty="0">
                <a:latin typeface="Times New Roman"/>
                <a:cs typeface="Times New Roman"/>
              </a:rPr>
              <a:t>Fill,</a:t>
            </a:r>
            <a:r>
              <a:rPr sz="1200" b="1" spc="-25" dirty="0">
                <a:latin typeface="Times New Roman"/>
                <a:cs typeface="Times New Roman"/>
              </a:rPr>
              <a:t> </a:t>
            </a:r>
            <a:r>
              <a:rPr sz="1200" b="1" spc="-20" dirty="0">
                <a:latin typeface="Times New Roman"/>
                <a:cs typeface="Times New Roman"/>
              </a:rPr>
              <a:t>Void</a:t>
            </a:r>
            <a:r>
              <a:rPr sz="1200" b="1" spc="-30" dirty="0">
                <a:latin typeface="Times New Roman"/>
                <a:cs typeface="Times New Roman"/>
              </a:rPr>
              <a:t> </a:t>
            </a:r>
            <a:r>
              <a:rPr sz="1200" b="1" dirty="0">
                <a:latin typeface="Times New Roman"/>
                <a:cs typeface="Times New Roman"/>
              </a:rPr>
              <a:t>or</a:t>
            </a:r>
            <a:r>
              <a:rPr sz="1200" b="1" spc="-40" dirty="0">
                <a:latin typeface="Times New Roman"/>
                <a:cs typeface="Times New Roman"/>
              </a:rPr>
              <a:t> </a:t>
            </a:r>
            <a:r>
              <a:rPr sz="1200" b="1" dirty="0">
                <a:latin typeface="Times New Roman"/>
                <a:cs typeface="Times New Roman"/>
              </a:rPr>
              <a:t>Cavity</a:t>
            </a:r>
            <a:r>
              <a:rPr sz="1200" b="1" spc="-20" dirty="0">
                <a:latin typeface="Times New Roman"/>
                <a:cs typeface="Times New Roman"/>
              </a:rPr>
              <a:t> </a:t>
            </a:r>
            <a:r>
              <a:rPr sz="1200" b="1" dirty="0">
                <a:latin typeface="Times New Roman"/>
                <a:cs typeface="Times New Roman"/>
              </a:rPr>
              <a:t>Material*</a:t>
            </a:r>
            <a:r>
              <a:rPr sz="1200" b="1" spc="10" dirty="0">
                <a:latin typeface="Times New Roman"/>
                <a:cs typeface="Times New Roman"/>
              </a:rPr>
              <a:t> </a:t>
            </a:r>
            <a:r>
              <a:rPr sz="1200" b="1" dirty="0">
                <a:latin typeface="Times New Roman"/>
                <a:cs typeface="Times New Roman"/>
              </a:rPr>
              <a:t>—</a:t>
            </a:r>
            <a:r>
              <a:rPr sz="1200" b="1" spc="-20" dirty="0">
                <a:latin typeface="Times New Roman"/>
                <a:cs typeface="Times New Roman"/>
              </a:rPr>
              <a:t> </a:t>
            </a:r>
            <a:r>
              <a:rPr sz="1200" spc="-20" dirty="0">
                <a:latin typeface="Times New Roman"/>
                <a:cs typeface="Times New Roman"/>
              </a:rPr>
              <a:t>Factory-</a:t>
            </a:r>
            <a:r>
              <a:rPr sz="1200" dirty="0">
                <a:latin typeface="Times New Roman"/>
                <a:cs typeface="Times New Roman"/>
              </a:rPr>
              <a:t>supplied</a:t>
            </a:r>
            <a:r>
              <a:rPr sz="1200" spc="35" dirty="0">
                <a:latin typeface="Times New Roman"/>
                <a:cs typeface="Times New Roman"/>
              </a:rPr>
              <a:t> </a:t>
            </a:r>
            <a:r>
              <a:rPr sz="1200" spc="-10" dirty="0">
                <a:latin typeface="Times New Roman"/>
                <a:cs typeface="Times New Roman"/>
              </a:rPr>
              <a:t>intumescent </a:t>
            </a:r>
            <a:r>
              <a:rPr sz="1200" dirty="0">
                <a:latin typeface="Times New Roman"/>
                <a:cs typeface="Times New Roman"/>
              </a:rPr>
              <a:t>gasket</a:t>
            </a:r>
            <a:r>
              <a:rPr sz="1200" spc="-20" dirty="0">
                <a:latin typeface="Times New Roman"/>
                <a:cs typeface="Times New Roman"/>
              </a:rPr>
              <a:t> </a:t>
            </a:r>
            <a:r>
              <a:rPr sz="1200" dirty="0">
                <a:latin typeface="Times New Roman"/>
                <a:cs typeface="Times New Roman"/>
              </a:rPr>
              <a:t>installed</a:t>
            </a:r>
            <a:r>
              <a:rPr sz="1200" spc="-20" dirty="0">
                <a:latin typeface="Times New Roman"/>
                <a:cs typeface="Times New Roman"/>
              </a:rPr>
              <a:t> </a:t>
            </a:r>
            <a:r>
              <a:rPr sz="1200" dirty="0">
                <a:latin typeface="Times New Roman"/>
                <a:cs typeface="Times New Roman"/>
              </a:rPr>
              <a:t>and</a:t>
            </a:r>
            <a:r>
              <a:rPr sz="1200" spc="-35" dirty="0">
                <a:latin typeface="Times New Roman"/>
                <a:cs typeface="Times New Roman"/>
              </a:rPr>
              <a:t> </a:t>
            </a:r>
            <a:r>
              <a:rPr sz="1200" dirty="0">
                <a:latin typeface="Times New Roman"/>
                <a:cs typeface="Times New Roman"/>
              </a:rPr>
              <a:t>nominally</a:t>
            </a:r>
            <a:r>
              <a:rPr sz="1200" spc="-30" dirty="0">
                <a:latin typeface="Times New Roman"/>
                <a:cs typeface="Times New Roman"/>
              </a:rPr>
              <a:t> </a:t>
            </a:r>
            <a:r>
              <a:rPr sz="1200" dirty="0">
                <a:latin typeface="Times New Roman"/>
                <a:cs typeface="Times New Roman"/>
              </a:rPr>
              <a:t>centered over</a:t>
            </a:r>
            <a:r>
              <a:rPr sz="1200" spc="-35" dirty="0">
                <a:latin typeface="Times New Roman"/>
                <a:cs typeface="Times New Roman"/>
              </a:rPr>
              <a:t> </a:t>
            </a:r>
            <a:r>
              <a:rPr sz="1200" dirty="0">
                <a:latin typeface="Times New Roman"/>
                <a:cs typeface="Times New Roman"/>
              </a:rPr>
              <a:t>the</a:t>
            </a:r>
            <a:r>
              <a:rPr sz="1200" spc="-35" dirty="0">
                <a:latin typeface="Times New Roman"/>
                <a:cs typeface="Times New Roman"/>
              </a:rPr>
              <a:t> </a:t>
            </a:r>
            <a:r>
              <a:rPr sz="1200" dirty="0">
                <a:latin typeface="Times New Roman"/>
                <a:cs typeface="Times New Roman"/>
              </a:rPr>
              <a:t>ceiling</a:t>
            </a:r>
            <a:r>
              <a:rPr sz="1200" spc="-20" dirty="0">
                <a:latin typeface="Times New Roman"/>
                <a:cs typeface="Times New Roman"/>
              </a:rPr>
              <a:t> </a:t>
            </a:r>
            <a:r>
              <a:rPr sz="1200" dirty="0">
                <a:latin typeface="Times New Roman"/>
                <a:cs typeface="Times New Roman"/>
              </a:rPr>
              <a:t>runner</a:t>
            </a:r>
            <a:r>
              <a:rPr sz="1200" spc="-35" dirty="0">
                <a:latin typeface="Times New Roman"/>
                <a:cs typeface="Times New Roman"/>
              </a:rPr>
              <a:t> </a:t>
            </a:r>
            <a:r>
              <a:rPr sz="1200" dirty="0">
                <a:latin typeface="Times New Roman"/>
                <a:cs typeface="Times New Roman"/>
              </a:rPr>
              <a:t>(Item </a:t>
            </a:r>
            <a:r>
              <a:rPr sz="1200" spc="-25" dirty="0">
                <a:latin typeface="Times New Roman"/>
                <a:cs typeface="Times New Roman"/>
              </a:rPr>
              <a:t>2A, </a:t>
            </a:r>
            <a:r>
              <a:rPr sz="1200" dirty="0">
                <a:latin typeface="Times New Roman"/>
                <a:cs typeface="Times New Roman"/>
              </a:rPr>
              <a:t>2A1,</a:t>
            </a:r>
            <a:r>
              <a:rPr sz="1200" spc="-25" dirty="0">
                <a:latin typeface="Times New Roman"/>
                <a:cs typeface="Times New Roman"/>
              </a:rPr>
              <a:t> </a:t>
            </a:r>
            <a:r>
              <a:rPr sz="1200" dirty="0">
                <a:latin typeface="Times New Roman"/>
                <a:cs typeface="Times New Roman"/>
              </a:rPr>
              <a:t>2A2,</a:t>
            </a:r>
            <a:r>
              <a:rPr sz="1200" spc="-25" dirty="0">
                <a:latin typeface="Times New Roman"/>
                <a:cs typeface="Times New Roman"/>
              </a:rPr>
              <a:t> </a:t>
            </a:r>
            <a:r>
              <a:rPr sz="1200" dirty="0">
                <a:latin typeface="Times New Roman"/>
                <a:cs typeface="Times New Roman"/>
              </a:rPr>
              <a:t>2A3)</a:t>
            </a:r>
            <a:r>
              <a:rPr sz="1200" spc="-25" dirty="0">
                <a:latin typeface="Times New Roman"/>
                <a:cs typeface="Times New Roman"/>
              </a:rPr>
              <a:t> </a:t>
            </a:r>
            <a:r>
              <a:rPr sz="1200" dirty="0">
                <a:latin typeface="Times New Roman"/>
                <a:cs typeface="Times New Roman"/>
              </a:rPr>
              <a:t>prior</a:t>
            </a:r>
            <a:r>
              <a:rPr sz="1200" spc="-20" dirty="0">
                <a:latin typeface="Times New Roman"/>
                <a:cs typeface="Times New Roman"/>
              </a:rPr>
              <a:t> </a:t>
            </a:r>
            <a:r>
              <a:rPr sz="1200" dirty="0">
                <a:latin typeface="Times New Roman"/>
                <a:cs typeface="Times New Roman"/>
              </a:rPr>
              <a:t>to</a:t>
            </a:r>
            <a:r>
              <a:rPr sz="1200" spc="-20" dirty="0">
                <a:latin typeface="Times New Roman"/>
                <a:cs typeface="Times New Roman"/>
              </a:rPr>
              <a:t> </a:t>
            </a:r>
            <a:r>
              <a:rPr sz="1200" dirty="0">
                <a:latin typeface="Times New Roman"/>
                <a:cs typeface="Times New Roman"/>
              </a:rPr>
              <a:t>attachment</a:t>
            </a:r>
            <a:r>
              <a:rPr sz="1200" spc="20" dirty="0">
                <a:latin typeface="Times New Roman"/>
                <a:cs typeface="Times New Roman"/>
              </a:rPr>
              <a:t> </a:t>
            </a:r>
            <a:r>
              <a:rPr sz="1200" dirty="0">
                <a:latin typeface="Times New Roman"/>
                <a:cs typeface="Times New Roman"/>
              </a:rPr>
              <a:t>to</a:t>
            </a:r>
            <a:r>
              <a:rPr sz="1200" spc="-20" dirty="0">
                <a:latin typeface="Times New Roman"/>
                <a:cs typeface="Times New Roman"/>
              </a:rPr>
              <a:t> </a:t>
            </a:r>
            <a:r>
              <a:rPr sz="1200" dirty="0">
                <a:latin typeface="Times New Roman"/>
                <a:cs typeface="Times New Roman"/>
              </a:rPr>
              <a:t>underside</a:t>
            </a:r>
            <a:r>
              <a:rPr sz="1200" spc="-20" dirty="0">
                <a:latin typeface="Times New Roman"/>
                <a:cs typeface="Times New Roman"/>
              </a:rPr>
              <a:t> </a:t>
            </a:r>
            <a:r>
              <a:rPr sz="1200" dirty="0">
                <a:latin typeface="Times New Roman"/>
                <a:cs typeface="Times New Roman"/>
              </a:rPr>
              <a:t>of</a:t>
            </a:r>
            <a:r>
              <a:rPr sz="1200" spc="-20" dirty="0">
                <a:latin typeface="Times New Roman"/>
                <a:cs typeface="Times New Roman"/>
              </a:rPr>
              <a:t> </a:t>
            </a:r>
            <a:r>
              <a:rPr sz="1200" dirty="0">
                <a:latin typeface="Times New Roman"/>
                <a:cs typeface="Times New Roman"/>
              </a:rPr>
              <a:t>floor</a:t>
            </a:r>
            <a:r>
              <a:rPr sz="1200" spc="-25" dirty="0">
                <a:latin typeface="Times New Roman"/>
                <a:cs typeface="Times New Roman"/>
              </a:rPr>
              <a:t> </a:t>
            </a:r>
            <a:r>
              <a:rPr sz="1200" dirty="0">
                <a:latin typeface="Times New Roman"/>
                <a:cs typeface="Times New Roman"/>
              </a:rPr>
              <a:t>or</a:t>
            </a:r>
            <a:r>
              <a:rPr sz="1200" spc="-20" dirty="0">
                <a:latin typeface="Times New Roman"/>
                <a:cs typeface="Times New Roman"/>
              </a:rPr>
              <a:t> roof </a:t>
            </a:r>
            <a:r>
              <a:rPr sz="1200" spc="-10" dirty="0">
                <a:latin typeface="Times New Roman"/>
                <a:cs typeface="Times New Roman"/>
              </a:rPr>
              <a:t>assembly.</a:t>
            </a:r>
            <a:r>
              <a:rPr sz="1200" spc="-5" dirty="0">
                <a:latin typeface="Times New Roman"/>
                <a:cs typeface="Times New Roman"/>
              </a:rPr>
              <a:t> </a:t>
            </a:r>
            <a:r>
              <a:rPr sz="1200" dirty="0">
                <a:latin typeface="Times New Roman"/>
                <a:cs typeface="Times New Roman"/>
              </a:rPr>
              <a:t>Gypsum wallboard</a:t>
            </a:r>
            <a:r>
              <a:rPr sz="1200" spc="-15" dirty="0">
                <a:latin typeface="Times New Roman"/>
                <a:cs typeface="Times New Roman"/>
              </a:rPr>
              <a:t> </a:t>
            </a:r>
            <a:r>
              <a:rPr sz="1200" dirty="0">
                <a:latin typeface="Times New Roman"/>
                <a:cs typeface="Times New Roman"/>
              </a:rPr>
              <a:t>layers</a:t>
            </a:r>
            <a:r>
              <a:rPr sz="1200" spc="25" dirty="0">
                <a:latin typeface="Times New Roman"/>
                <a:cs typeface="Times New Roman"/>
              </a:rPr>
              <a:t> </a:t>
            </a:r>
            <a:r>
              <a:rPr sz="1200" dirty="0">
                <a:latin typeface="Times New Roman"/>
                <a:cs typeface="Times New Roman"/>
              </a:rPr>
              <a:t>to</a:t>
            </a:r>
            <a:r>
              <a:rPr sz="1200" spc="-35" dirty="0">
                <a:latin typeface="Times New Roman"/>
                <a:cs typeface="Times New Roman"/>
              </a:rPr>
              <a:t> </a:t>
            </a:r>
            <a:r>
              <a:rPr sz="1200" dirty="0">
                <a:latin typeface="Times New Roman"/>
                <a:cs typeface="Times New Roman"/>
              </a:rPr>
              <a:t>be</a:t>
            </a:r>
            <a:r>
              <a:rPr sz="1200" spc="-25" dirty="0">
                <a:latin typeface="Times New Roman"/>
                <a:cs typeface="Times New Roman"/>
              </a:rPr>
              <a:t> </a:t>
            </a:r>
            <a:r>
              <a:rPr sz="1200" dirty="0">
                <a:latin typeface="Times New Roman"/>
                <a:cs typeface="Times New Roman"/>
              </a:rPr>
              <a:t>installed</a:t>
            </a:r>
            <a:r>
              <a:rPr sz="1200" spc="-25" dirty="0">
                <a:latin typeface="Times New Roman"/>
                <a:cs typeface="Times New Roman"/>
              </a:rPr>
              <a:t> </a:t>
            </a:r>
            <a:r>
              <a:rPr sz="1200" dirty="0">
                <a:latin typeface="Times New Roman"/>
                <a:cs typeface="Times New Roman"/>
              </a:rPr>
              <a:t>on</a:t>
            </a:r>
            <a:r>
              <a:rPr sz="1200" spc="-30" dirty="0">
                <a:latin typeface="Times New Roman"/>
                <a:cs typeface="Times New Roman"/>
              </a:rPr>
              <a:t> </a:t>
            </a:r>
            <a:r>
              <a:rPr sz="1200" dirty="0">
                <a:latin typeface="Times New Roman"/>
                <a:cs typeface="Times New Roman"/>
              </a:rPr>
              <a:t>both</a:t>
            </a:r>
            <a:r>
              <a:rPr sz="1200" spc="-35" dirty="0">
                <a:latin typeface="Times New Roman"/>
                <a:cs typeface="Times New Roman"/>
              </a:rPr>
              <a:t> </a:t>
            </a:r>
            <a:r>
              <a:rPr sz="1200" dirty="0">
                <a:latin typeface="Times New Roman"/>
                <a:cs typeface="Times New Roman"/>
              </a:rPr>
              <a:t>sides</a:t>
            </a:r>
            <a:r>
              <a:rPr sz="1200" spc="-30" dirty="0">
                <a:latin typeface="Times New Roman"/>
                <a:cs typeface="Times New Roman"/>
              </a:rPr>
              <a:t> </a:t>
            </a:r>
            <a:r>
              <a:rPr sz="1200" dirty="0">
                <a:latin typeface="Times New Roman"/>
                <a:cs typeface="Times New Roman"/>
              </a:rPr>
              <a:t>of</a:t>
            </a:r>
            <a:r>
              <a:rPr sz="1200" spc="-30" dirty="0">
                <a:latin typeface="Times New Roman"/>
                <a:cs typeface="Times New Roman"/>
              </a:rPr>
              <a:t> </a:t>
            </a:r>
            <a:r>
              <a:rPr sz="1200" spc="-25" dirty="0">
                <a:latin typeface="Times New Roman"/>
                <a:cs typeface="Times New Roman"/>
              </a:rPr>
              <a:t>the </a:t>
            </a:r>
            <a:r>
              <a:rPr sz="1200" dirty="0">
                <a:latin typeface="Times New Roman"/>
                <a:cs typeface="Times New Roman"/>
              </a:rPr>
              <a:t>wall</a:t>
            </a:r>
            <a:r>
              <a:rPr sz="1200" spc="-20" dirty="0">
                <a:latin typeface="Times New Roman"/>
                <a:cs typeface="Times New Roman"/>
              </a:rPr>
              <a:t> </a:t>
            </a:r>
            <a:r>
              <a:rPr sz="1200" dirty="0">
                <a:latin typeface="Times New Roman"/>
                <a:cs typeface="Times New Roman"/>
              </a:rPr>
              <a:t>maintaining</a:t>
            </a:r>
            <a:r>
              <a:rPr sz="1200" spc="-5" dirty="0">
                <a:latin typeface="Times New Roman"/>
                <a:cs typeface="Times New Roman"/>
              </a:rPr>
              <a:t> </a:t>
            </a:r>
            <a:r>
              <a:rPr sz="1200" dirty="0">
                <a:latin typeface="Times New Roman"/>
                <a:cs typeface="Times New Roman"/>
              </a:rPr>
              <a:t>a</a:t>
            </a:r>
            <a:r>
              <a:rPr sz="1200" spc="-20" dirty="0">
                <a:latin typeface="Times New Roman"/>
                <a:cs typeface="Times New Roman"/>
              </a:rPr>
              <a:t> </a:t>
            </a:r>
            <a:r>
              <a:rPr sz="1200" dirty="0">
                <a:latin typeface="Times New Roman"/>
                <a:cs typeface="Times New Roman"/>
              </a:rPr>
              <a:t>minimum</a:t>
            </a:r>
            <a:r>
              <a:rPr sz="1200" spc="-15" dirty="0">
                <a:latin typeface="Times New Roman"/>
                <a:cs typeface="Times New Roman"/>
              </a:rPr>
              <a:t> </a:t>
            </a:r>
            <a:r>
              <a:rPr sz="1200" dirty="0">
                <a:latin typeface="Times New Roman"/>
                <a:cs typeface="Times New Roman"/>
              </a:rPr>
              <a:t>1/8</a:t>
            </a:r>
            <a:r>
              <a:rPr sz="1200" spc="-25" dirty="0">
                <a:latin typeface="Times New Roman"/>
                <a:cs typeface="Times New Roman"/>
              </a:rPr>
              <a:t> </a:t>
            </a:r>
            <a:r>
              <a:rPr sz="1200" dirty="0">
                <a:latin typeface="Times New Roman"/>
                <a:cs typeface="Times New Roman"/>
              </a:rPr>
              <a:t>in.</a:t>
            </a:r>
            <a:r>
              <a:rPr sz="1200" spc="-25" dirty="0">
                <a:latin typeface="Times New Roman"/>
                <a:cs typeface="Times New Roman"/>
              </a:rPr>
              <a:t> </a:t>
            </a:r>
            <a:r>
              <a:rPr sz="1200" dirty="0">
                <a:latin typeface="Times New Roman"/>
                <a:cs typeface="Times New Roman"/>
              </a:rPr>
              <a:t>(3</a:t>
            </a:r>
            <a:r>
              <a:rPr sz="1200" spc="-30" dirty="0">
                <a:latin typeface="Times New Roman"/>
                <a:cs typeface="Times New Roman"/>
              </a:rPr>
              <a:t> </a:t>
            </a:r>
            <a:r>
              <a:rPr sz="1200" dirty="0">
                <a:latin typeface="Times New Roman"/>
                <a:cs typeface="Times New Roman"/>
              </a:rPr>
              <a:t>mm)</a:t>
            </a:r>
            <a:r>
              <a:rPr sz="1200" spc="-20" dirty="0">
                <a:latin typeface="Times New Roman"/>
                <a:cs typeface="Times New Roman"/>
              </a:rPr>
              <a:t> </a:t>
            </a:r>
            <a:r>
              <a:rPr sz="1200" dirty="0">
                <a:latin typeface="Times New Roman"/>
                <a:cs typeface="Times New Roman"/>
              </a:rPr>
              <a:t>overlap</a:t>
            </a:r>
            <a:r>
              <a:rPr sz="1200" spc="-5" dirty="0">
                <a:latin typeface="Times New Roman"/>
                <a:cs typeface="Times New Roman"/>
              </a:rPr>
              <a:t> </a:t>
            </a:r>
            <a:r>
              <a:rPr sz="1200" dirty="0">
                <a:latin typeface="Times New Roman"/>
                <a:cs typeface="Times New Roman"/>
              </a:rPr>
              <a:t>over</a:t>
            </a:r>
            <a:r>
              <a:rPr sz="1200" spc="-20" dirty="0">
                <a:latin typeface="Times New Roman"/>
                <a:cs typeface="Times New Roman"/>
              </a:rPr>
              <a:t> </a:t>
            </a:r>
            <a:r>
              <a:rPr sz="1200" spc="-25" dirty="0">
                <a:latin typeface="Times New Roman"/>
                <a:cs typeface="Times New Roman"/>
              </a:rPr>
              <a:t>the</a:t>
            </a:r>
            <a:r>
              <a:rPr sz="1200" spc="500" dirty="0">
                <a:latin typeface="Times New Roman"/>
                <a:cs typeface="Times New Roman"/>
              </a:rPr>
              <a:t> </a:t>
            </a:r>
            <a:r>
              <a:rPr sz="1200" dirty="0">
                <a:latin typeface="Times New Roman"/>
                <a:cs typeface="Times New Roman"/>
              </a:rPr>
              <a:t>intumescent</a:t>
            </a:r>
            <a:r>
              <a:rPr sz="1200" spc="-10" dirty="0">
                <a:latin typeface="Times New Roman"/>
                <a:cs typeface="Times New Roman"/>
              </a:rPr>
              <a:t> </a:t>
            </a:r>
            <a:r>
              <a:rPr sz="1200" dirty="0">
                <a:latin typeface="Times New Roman"/>
                <a:cs typeface="Times New Roman"/>
              </a:rPr>
              <a:t>gasket</a:t>
            </a:r>
            <a:r>
              <a:rPr sz="1200" spc="5" dirty="0">
                <a:latin typeface="Times New Roman"/>
                <a:cs typeface="Times New Roman"/>
              </a:rPr>
              <a:t> </a:t>
            </a:r>
            <a:r>
              <a:rPr sz="1200" dirty="0">
                <a:latin typeface="Times New Roman"/>
                <a:cs typeface="Times New Roman"/>
              </a:rPr>
              <a:t>at</a:t>
            </a:r>
            <a:r>
              <a:rPr sz="1200" spc="-20" dirty="0">
                <a:latin typeface="Times New Roman"/>
                <a:cs typeface="Times New Roman"/>
              </a:rPr>
              <a:t> </a:t>
            </a:r>
            <a:r>
              <a:rPr sz="1200" dirty="0">
                <a:latin typeface="Times New Roman"/>
                <a:cs typeface="Times New Roman"/>
              </a:rPr>
              <a:t>time</a:t>
            </a:r>
            <a:r>
              <a:rPr sz="1200" spc="-25" dirty="0">
                <a:latin typeface="Times New Roman"/>
                <a:cs typeface="Times New Roman"/>
              </a:rPr>
              <a:t> </a:t>
            </a:r>
            <a:r>
              <a:rPr sz="1200" dirty="0">
                <a:latin typeface="Times New Roman"/>
                <a:cs typeface="Times New Roman"/>
              </a:rPr>
              <a:t>of</a:t>
            </a:r>
            <a:r>
              <a:rPr sz="1200" spc="-35" dirty="0">
                <a:latin typeface="Times New Roman"/>
                <a:cs typeface="Times New Roman"/>
              </a:rPr>
              <a:t> </a:t>
            </a:r>
            <a:r>
              <a:rPr sz="1200" spc="-10" dirty="0">
                <a:latin typeface="Times New Roman"/>
                <a:cs typeface="Times New Roman"/>
              </a:rPr>
              <a:t>installation.</a:t>
            </a:r>
            <a:endParaRPr sz="1200" dirty="0">
              <a:latin typeface="Times New Roman"/>
              <a:cs typeface="Times New Roman"/>
            </a:endParaRPr>
          </a:p>
          <a:p>
            <a:pPr marL="469900">
              <a:lnSpc>
                <a:spcPct val="100000"/>
              </a:lnSpc>
              <a:spcBef>
                <a:spcPts val="100"/>
              </a:spcBef>
            </a:pPr>
            <a:r>
              <a:rPr sz="1200" b="1" spc="-10" dirty="0">
                <a:latin typeface="Times New Roman"/>
                <a:cs typeface="Times New Roman"/>
              </a:rPr>
              <a:t>SPECIFIED</a:t>
            </a:r>
            <a:r>
              <a:rPr sz="1200" b="1" spc="-35" dirty="0">
                <a:latin typeface="Times New Roman"/>
                <a:cs typeface="Times New Roman"/>
              </a:rPr>
              <a:t> </a:t>
            </a:r>
            <a:r>
              <a:rPr sz="1200" b="1" spc="-10" dirty="0">
                <a:latin typeface="Times New Roman"/>
                <a:cs typeface="Times New Roman"/>
              </a:rPr>
              <a:t>TECHNOLOGIES</a:t>
            </a:r>
            <a:r>
              <a:rPr sz="1200" b="1" spc="-15" dirty="0">
                <a:latin typeface="Times New Roman"/>
                <a:cs typeface="Times New Roman"/>
              </a:rPr>
              <a:t> </a:t>
            </a:r>
            <a:r>
              <a:rPr sz="1200" b="1" dirty="0">
                <a:latin typeface="Times New Roman"/>
                <a:cs typeface="Times New Roman"/>
              </a:rPr>
              <a:t>INC</a:t>
            </a:r>
            <a:r>
              <a:rPr sz="1200" b="1" spc="-25" dirty="0">
                <a:latin typeface="Times New Roman"/>
                <a:cs typeface="Times New Roman"/>
              </a:rPr>
              <a:t> </a:t>
            </a:r>
            <a:r>
              <a:rPr sz="1200" dirty="0">
                <a:latin typeface="Times New Roman"/>
                <a:cs typeface="Times New Roman"/>
              </a:rPr>
              <a:t>—</a:t>
            </a:r>
            <a:r>
              <a:rPr sz="1200" spc="-5" dirty="0">
                <a:latin typeface="Times New Roman"/>
                <a:cs typeface="Times New Roman"/>
              </a:rPr>
              <a:t> </a:t>
            </a:r>
            <a:r>
              <a:rPr sz="1200" dirty="0">
                <a:latin typeface="Times New Roman"/>
                <a:cs typeface="Times New Roman"/>
              </a:rPr>
              <a:t>Speed Flex</a:t>
            </a:r>
            <a:r>
              <a:rPr sz="1200" spc="-5" dirty="0">
                <a:latin typeface="Times New Roman"/>
                <a:cs typeface="Times New Roman"/>
              </a:rPr>
              <a:t> </a:t>
            </a:r>
            <a:r>
              <a:rPr sz="1200" spc="-10" dirty="0">
                <a:latin typeface="Times New Roman"/>
                <a:cs typeface="Times New Roman"/>
              </a:rPr>
              <a:t>Track</a:t>
            </a:r>
            <a:r>
              <a:rPr sz="1200" spc="-5" dirty="0">
                <a:latin typeface="Times New Roman"/>
                <a:cs typeface="Times New Roman"/>
              </a:rPr>
              <a:t> </a:t>
            </a:r>
            <a:r>
              <a:rPr sz="1200" spc="-20" dirty="0">
                <a:latin typeface="Times New Roman"/>
                <a:cs typeface="Times New Roman"/>
              </a:rPr>
              <a:t>Top</a:t>
            </a:r>
            <a:r>
              <a:rPr sz="1200" spc="-5" dirty="0">
                <a:latin typeface="Times New Roman"/>
                <a:cs typeface="Times New Roman"/>
              </a:rPr>
              <a:t> </a:t>
            </a:r>
            <a:r>
              <a:rPr sz="1200" spc="-10" dirty="0">
                <a:latin typeface="Times New Roman"/>
                <a:cs typeface="Times New Roman"/>
              </a:rPr>
              <a:t>Gasket</a:t>
            </a:r>
            <a:endParaRPr sz="1200" dirty="0">
              <a:latin typeface="Times New Roman"/>
              <a:cs typeface="Times New Roman"/>
            </a:endParaRPr>
          </a:p>
          <a:p>
            <a:pPr marL="469265" marR="42545" indent="146685">
              <a:lnSpc>
                <a:spcPct val="107200"/>
              </a:lnSpc>
              <a:spcBef>
                <a:spcPts val="815"/>
              </a:spcBef>
              <a:buFont typeface="Segoe UI"/>
              <a:buAutoNum type="alphaUcPeriod" startAt="3"/>
              <a:tabLst>
                <a:tab pos="615950" algn="l"/>
              </a:tabLst>
            </a:pPr>
            <a:r>
              <a:rPr sz="1050" b="1" dirty="0">
                <a:solidFill>
                  <a:srgbClr val="3E3F3A"/>
                </a:solidFill>
                <a:latin typeface="Segoe UI"/>
                <a:cs typeface="Segoe UI"/>
              </a:rPr>
              <a:t>Forming</a:t>
            </a:r>
            <a:r>
              <a:rPr sz="1050" b="1" spc="-40" dirty="0">
                <a:solidFill>
                  <a:srgbClr val="3E3F3A"/>
                </a:solidFill>
                <a:latin typeface="Segoe UI"/>
                <a:cs typeface="Segoe UI"/>
              </a:rPr>
              <a:t> </a:t>
            </a:r>
            <a:r>
              <a:rPr sz="1050" b="1" dirty="0">
                <a:solidFill>
                  <a:srgbClr val="3E3F3A"/>
                </a:solidFill>
                <a:latin typeface="Segoe UI"/>
                <a:cs typeface="Segoe UI"/>
              </a:rPr>
              <a:t>Material*</a:t>
            </a:r>
            <a:r>
              <a:rPr sz="1050" b="1" spc="-40" dirty="0">
                <a:solidFill>
                  <a:srgbClr val="3E3F3A"/>
                </a:solidFill>
                <a:latin typeface="Segoe UI"/>
                <a:cs typeface="Segoe UI"/>
              </a:rPr>
              <a:t> </a:t>
            </a:r>
            <a:r>
              <a:rPr sz="1050" b="1" dirty="0">
                <a:solidFill>
                  <a:srgbClr val="3E3F3A"/>
                </a:solidFill>
                <a:latin typeface="Segoe UI"/>
                <a:cs typeface="Segoe UI"/>
              </a:rPr>
              <a:t>—</a:t>
            </a:r>
            <a:r>
              <a:rPr sz="1050" b="1" spc="-15" dirty="0">
                <a:solidFill>
                  <a:srgbClr val="3E3F3A"/>
                </a:solidFill>
                <a:latin typeface="Segoe UI"/>
                <a:cs typeface="Segoe UI"/>
              </a:rPr>
              <a:t> </a:t>
            </a:r>
            <a:r>
              <a:rPr sz="1050" dirty="0">
                <a:solidFill>
                  <a:srgbClr val="3E3F3A"/>
                </a:solidFill>
                <a:latin typeface="Segoe UI"/>
                <a:cs typeface="Segoe UI"/>
              </a:rPr>
              <a:t>As</a:t>
            </a:r>
            <a:r>
              <a:rPr sz="1050" spc="-5" dirty="0">
                <a:solidFill>
                  <a:srgbClr val="3E3F3A"/>
                </a:solidFill>
                <a:latin typeface="Segoe UI"/>
                <a:cs typeface="Segoe UI"/>
              </a:rPr>
              <a:t> </a:t>
            </a:r>
            <a:r>
              <a:rPr sz="1050" dirty="0">
                <a:solidFill>
                  <a:srgbClr val="3E3F3A"/>
                </a:solidFill>
                <a:latin typeface="Segoe UI"/>
                <a:cs typeface="Segoe UI"/>
              </a:rPr>
              <a:t>an option</a:t>
            </a:r>
            <a:r>
              <a:rPr sz="1050" spc="-35" dirty="0">
                <a:solidFill>
                  <a:srgbClr val="3E3F3A"/>
                </a:solidFill>
                <a:latin typeface="Segoe UI"/>
                <a:cs typeface="Segoe UI"/>
              </a:rPr>
              <a:t> </a:t>
            </a:r>
            <a:r>
              <a:rPr sz="1050" dirty="0">
                <a:solidFill>
                  <a:srgbClr val="3E3F3A"/>
                </a:solidFill>
                <a:latin typeface="Segoe UI"/>
                <a:cs typeface="Segoe UI"/>
              </a:rPr>
              <a:t>to</a:t>
            </a:r>
            <a:r>
              <a:rPr sz="1050" spc="-20" dirty="0">
                <a:solidFill>
                  <a:srgbClr val="3E3F3A"/>
                </a:solidFill>
                <a:latin typeface="Segoe UI"/>
                <a:cs typeface="Segoe UI"/>
              </a:rPr>
              <a:t> </a:t>
            </a:r>
            <a:r>
              <a:rPr sz="1050" dirty="0">
                <a:solidFill>
                  <a:srgbClr val="3E3F3A"/>
                </a:solidFill>
                <a:latin typeface="Segoe UI"/>
                <a:cs typeface="Segoe UI"/>
              </a:rPr>
              <a:t>Item</a:t>
            </a:r>
            <a:r>
              <a:rPr sz="1050" spc="-25" dirty="0">
                <a:solidFill>
                  <a:srgbClr val="3E3F3A"/>
                </a:solidFill>
                <a:latin typeface="Segoe UI"/>
                <a:cs typeface="Segoe UI"/>
              </a:rPr>
              <a:t> </a:t>
            </a:r>
            <a:r>
              <a:rPr sz="1050" dirty="0">
                <a:solidFill>
                  <a:srgbClr val="3E3F3A"/>
                </a:solidFill>
                <a:latin typeface="Segoe UI"/>
                <a:cs typeface="Segoe UI"/>
              </a:rPr>
              <a:t>3B,</a:t>
            </a:r>
            <a:r>
              <a:rPr sz="1050" spc="-5" dirty="0">
                <a:solidFill>
                  <a:srgbClr val="3E3F3A"/>
                </a:solidFill>
                <a:latin typeface="Segoe UI"/>
                <a:cs typeface="Segoe UI"/>
              </a:rPr>
              <a:t> </a:t>
            </a:r>
            <a:r>
              <a:rPr sz="1050" dirty="0">
                <a:solidFill>
                  <a:srgbClr val="3E3F3A"/>
                </a:solidFill>
                <a:latin typeface="Segoe UI"/>
                <a:cs typeface="Segoe UI"/>
              </a:rPr>
              <a:t>preformed</a:t>
            </a:r>
            <a:r>
              <a:rPr sz="1050" spc="-50" dirty="0">
                <a:solidFill>
                  <a:srgbClr val="3E3F3A"/>
                </a:solidFill>
                <a:latin typeface="Segoe UI"/>
                <a:cs typeface="Segoe UI"/>
              </a:rPr>
              <a:t> </a:t>
            </a:r>
            <a:r>
              <a:rPr sz="1050" dirty="0">
                <a:solidFill>
                  <a:srgbClr val="3E3F3A"/>
                </a:solidFill>
                <a:latin typeface="Segoe UI"/>
                <a:cs typeface="Segoe UI"/>
              </a:rPr>
              <a:t>mineral</a:t>
            </a:r>
            <a:r>
              <a:rPr sz="1050" spc="-40" dirty="0">
                <a:solidFill>
                  <a:srgbClr val="3E3F3A"/>
                </a:solidFill>
                <a:latin typeface="Segoe UI"/>
                <a:cs typeface="Segoe UI"/>
              </a:rPr>
              <a:t> </a:t>
            </a:r>
            <a:r>
              <a:rPr sz="1050" spc="-20" dirty="0">
                <a:solidFill>
                  <a:srgbClr val="3E3F3A"/>
                </a:solidFill>
                <a:latin typeface="Segoe UI"/>
                <a:cs typeface="Segoe UI"/>
              </a:rPr>
              <a:t>wool </a:t>
            </a:r>
            <a:r>
              <a:rPr sz="1050" dirty="0">
                <a:solidFill>
                  <a:srgbClr val="3E3F3A"/>
                </a:solidFill>
                <a:latin typeface="Segoe UI"/>
                <a:cs typeface="Segoe UI"/>
              </a:rPr>
              <a:t>plugs,</a:t>
            </a:r>
            <a:r>
              <a:rPr sz="1050" spc="-20" dirty="0">
                <a:solidFill>
                  <a:srgbClr val="3E3F3A"/>
                </a:solidFill>
                <a:latin typeface="Segoe UI"/>
                <a:cs typeface="Segoe UI"/>
              </a:rPr>
              <a:t> </a:t>
            </a:r>
            <a:r>
              <a:rPr sz="1050" dirty="0">
                <a:solidFill>
                  <a:srgbClr val="3E3F3A"/>
                </a:solidFill>
                <a:latin typeface="Segoe UI"/>
                <a:cs typeface="Segoe UI"/>
              </a:rPr>
              <a:t>formed</a:t>
            </a:r>
            <a:r>
              <a:rPr sz="1050" spc="-40" dirty="0">
                <a:solidFill>
                  <a:srgbClr val="3E3F3A"/>
                </a:solidFill>
                <a:latin typeface="Segoe UI"/>
                <a:cs typeface="Segoe UI"/>
              </a:rPr>
              <a:t> </a:t>
            </a:r>
            <a:r>
              <a:rPr sz="1050" dirty="0">
                <a:solidFill>
                  <a:srgbClr val="3E3F3A"/>
                </a:solidFill>
                <a:latin typeface="Segoe UI"/>
                <a:cs typeface="Segoe UI"/>
              </a:rPr>
              <a:t>to</a:t>
            </a:r>
            <a:r>
              <a:rPr sz="1050" spc="-15" dirty="0">
                <a:solidFill>
                  <a:srgbClr val="3E3F3A"/>
                </a:solidFill>
                <a:latin typeface="Segoe UI"/>
                <a:cs typeface="Segoe UI"/>
              </a:rPr>
              <a:t> </a:t>
            </a:r>
            <a:r>
              <a:rPr sz="1050" dirty="0">
                <a:solidFill>
                  <a:srgbClr val="3E3F3A"/>
                </a:solidFill>
                <a:latin typeface="Segoe UI"/>
                <a:cs typeface="Segoe UI"/>
              </a:rPr>
              <a:t>the</a:t>
            </a:r>
            <a:r>
              <a:rPr sz="1050" spc="-5" dirty="0">
                <a:solidFill>
                  <a:srgbClr val="3E3F3A"/>
                </a:solidFill>
                <a:latin typeface="Segoe UI"/>
                <a:cs typeface="Segoe UI"/>
              </a:rPr>
              <a:t> </a:t>
            </a:r>
            <a:r>
              <a:rPr sz="1050" dirty="0">
                <a:solidFill>
                  <a:srgbClr val="3E3F3A"/>
                </a:solidFill>
                <a:latin typeface="Segoe UI"/>
                <a:cs typeface="Segoe UI"/>
              </a:rPr>
              <a:t>shape</a:t>
            </a:r>
            <a:r>
              <a:rPr sz="1050" spc="10" dirty="0">
                <a:solidFill>
                  <a:srgbClr val="3E3F3A"/>
                </a:solidFill>
                <a:latin typeface="Segoe UI"/>
                <a:cs typeface="Segoe UI"/>
              </a:rPr>
              <a:t> </a:t>
            </a:r>
            <a:r>
              <a:rPr sz="1050" dirty="0">
                <a:solidFill>
                  <a:srgbClr val="3E3F3A"/>
                </a:solidFill>
                <a:latin typeface="Segoe UI"/>
                <a:cs typeface="Segoe UI"/>
              </a:rPr>
              <a:t>of</a:t>
            </a:r>
            <a:r>
              <a:rPr sz="1050" spc="-10" dirty="0">
                <a:solidFill>
                  <a:srgbClr val="3E3F3A"/>
                </a:solidFill>
                <a:latin typeface="Segoe UI"/>
                <a:cs typeface="Segoe UI"/>
              </a:rPr>
              <a:t> </a:t>
            </a:r>
            <a:r>
              <a:rPr sz="1050" dirty="0">
                <a:solidFill>
                  <a:srgbClr val="3E3F3A"/>
                </a:solidFill>
                <a:latin typeface="Segoe UI"/>
                <a:cs typeface="Segoe UI"/>
              </a:rPr>
              <a:t>the</a:t>
            </a:r>
            <a:r>
              <a:rPr sz="1050" spc="-5" dirty="0">
                <a:solidFill>
                  <a:srgbClr val="3E3F3A"/>
                </a:solidFill>
                <a:latin typeface="Segoe UI"/>
                <a:cs typeface="Segoe UI"/>
              </a:rPr>
              <a:t> </a:t>
            </a:r>
            <a:r>
              <a:rPr sz="1050" dirty="0">
                <a:solidFill>
                  <a:srgbClr val="3E3F3A"/>
                </a:solidFill>
                <a:latin typeface="Segoe UI"/>
                <a:cs typeface="Segoe UI"/>
              </a:rPr>
              <a:t>fluted</a:t>
            </a:r>
            <a:r>
              <a:rPr sz="1050" spc="-30" dirty="0">
                <a:solidFill>
                  <a:srgbClr val="3E3F3A"/>
                </a:solidFill>
                <a:latin typeface="Segoe UI"/>
                <a:cs typeface="Segoe UI"/>
              </a:rPr>
              <a:t> </a:t>
            </a:r>
            <a:r>
              <a:rPr sz="1050" dirty="0">
                <a:solidFill>
                  <a:srgbClr val="3E3F3A"/>
                </a:solidFill>
                <a:latin typeface="Segoe UI"/>
                <a:cs typeface="Segoe UI"/>
              </a:rPr>
              <a:t>floor</a:t>
            </a:r>
            <a:r>
              <a:rPr sz="1050" spc="-35" dirty="0">
                <a:solidFill>
                  <a:srgbClr val="3E3F3A"/>
                </a:solidFill>
                <a:latin typeface="Segoe UI"/>
                <a:cs typeface="Segoe UI"/>
              </a:rPr>
              <a:t> </a:t>
            </a:r>
            <a:r>
              <a:rPr sz="1050" dirty="0">
                <a:solidFill>
                  <a:srgbClr val="3E3F3A"/>
                </a:solidFill>
                <a:latin typeface="Segoe UI"/>
                <a:cs typeface="Segoe UI"/>
              </a:rPr>
              <a:t>units,</a:t>
            </a:r>
            <a:r>
              <a:rPr sz="1050" spc="-5" dirty="0">
                <a:solidFill>
                  <a:srgbClr val="3E3F3A"/>
                </a:solidFill>
                <a:latin typeface="Segoe UI"/>
                <a:cs typeface="Segoe UI"/>
              </a:rPr>
              <a:t> </a:t>
            </a:r>
            <a:r>
              <a:rPr sz="1050" dirty="0">
                <a:solidFill>
                  <a:srgbClr val="3E3F3A"/>
                </a:solidFill>
                <a:latin typeface="Segoe UI"/>
                <a:cs typeface="Segoe UI"/>
              </a:rPr>
              <a:t>friction</a:t>
            </a:r>
            <a:r>
              <a:rPr sz="1050" spc="-30" dirty="0">
                <a:solidFill>
                  <a:srgbClr val="3E3F3A"/>
                </a:solidFill>
                <a:latin typeface="Segoe UI"/>
                <a:cs typeface="Segoe UI"/>
              </a:rPr>
              <a:t> </a:t>
            </a:r>
            <a:r>
              <a:rPr sz="1050" dirty="0">
                <a:solidFill>
                  <a:srgbClr val="3E3F3A"/>
                </a:solidFill>
                <a:latin typeface="Segoe UI"/>
                <a:cs typeface="Segoe UI"/>
              </a:rPr>
              <a:t>fit</a:t>
            </a:r>
            <a:r>
              <a:rPr sz="1050" spc="-15" dirty="0">
                <a:solidFill>
                  <a:srgbClr val="3E3F3A"/>
                </a:solidFill>
                <a:latin typeface="Segoe UI"/>
                <a:cs typeface="Segoe UI"/>
              </a:rPr>
              <a:t> </a:t>
            </a:r>
            <a:r>
              <a:rPr sz="1050" dirty="0">
                <a:solidFill>
                  <a:srgbClr val="3E3F3A"/>
                </a:solidFill>
                <a:latin typeface="Segoe UI"/>
                <a:cs typeface="Segoe UI"/>
              </a:rPr>
              <a:t>to</a:t>
            </a:r>
            <a:r>
              <a:rPr sz="1050" spc="-10" dirty="0">
                <a:solidFill>
                  <a:srgbClr val="3E3F3A"/>
                </a:solidFill>
                <a:latin typeface="Segoe UI"/>
                <a:cs typeface="Segoe UI"/>
              </a:rPr>
              <a:t> completely </a:t>
            </a:r>
            <a:r>
              <a:rPr sz="1050" dirty="0">
                <a:solidFill>
                  <a:srgbClr val="3E3F3A"/>
                </a:solidFill>
                <a:latin typeface="Segoe UI"/>
                <a:cs typeface="Segoe UI"/>
              </a:rPr>
              <a:t>fill</a:t>
            </a:r>
            <a:r>
              <a:rPr sz="1050" spc="-20" dirty="0">
                <a:solidFill>
                  <a:srgbClr val="3E3F3A"/>
                </a:solidFill>
                <a:latin typeface="Segoe UI"/>
                <a:cs typeface="Segoe UI"/>
              </a:rPr>
              <a:t> </a:t>
            </a:r>
            <a:r>
              <a:rPr sz="1050" dirty="0">
                <a:solidFill>
                  <a:srgbClr val="3E3F3A"/>
                </a:solidFill>
                <a:latin typeface="Segoe UI"/>
                <a:cs typeface="Segoe UI"/>
              </a:rPr>
              <a:t>the</a:t>
            </a:r>
            <a:r>
              <a:rPr sz="1050" spc="-25" dirty="0">
                <a:solidFill>
                  <a:srgbClr val="3E3F3A"/>
                </a:solidFill>
                <a:latin typeface="Segoe UI"/>
                <a:cs typeface="Segoe UI"/>
              </a:rPr>
              <a:t> </a:t>
            </a:r>
            <a:r>
              <a:rPr sz="1050" dirty="0">
                <a:solidFill>
                  <a:srgbClr val="3E3F3A"/>
                </a:solidFill>
                <a:latin typeface="Segoe UI"/>
                <a:cs typeface="Segoe UI"/>
              </a:rPr>
              <a:t>flutes</a:t>
            </a:r>
            <a:r>
              <a:rPr sz="1050" spc="-20" dirty="0">
                <a:solidFill>
                  <a:srgbClr val="3E3F3A"/>
                </a:solidFill>
                <a:latin typeface="Segoe UI"/>
                <a:cs typeface="Segoe UI"/>
              </a:rPr>
              <a:t> </a:t>
            </a:r>
            <a:r>
              <a:rPr sz="1050" dirty="0">
                <a:solidFill>
                  <a:srgbClr val="3E3F3A"/>
                </a:solidFill>
                <a:latin typeface="Segoe UI"/>
                <a:cs typeface="Segoe UI"/>
              </a:rPr>
              <a:t>above</a:t>
            </a:r>
            <a:r>
              <a:rPr sz="1050" spc="-35" dirty="0">
                <a:solidFill>
                  <a:srgbClr val="3E3F3A"/>
                </a:solidFill>
                <a:latin typeface="Segoe UI"/>
                <a:cs typeface="Segoe UI"/>
              </a:rPr>
              <a:t> </a:t>
            </a:r>
            <a:r>
              <a:rPr sz="1050" dirty="0">
                <a:solidFill>
                  <a:srgbClr val="3E3F3A"/>
                </a:solidFill>
                <a:latin typeface="Segoe UI"/>
                <a:cs typeface="Segoe UI"/>
              </a:rPr>
              <a:t>ceiling</a:t>
            </a:r>
            <a:r>
              <a:rPr sz="1050" spc="-25" dirty="0">
                <a:solidFill>
                  <a:srgbClr val="3E3F3A"/>
                </a:solidFill>
                <a:latin typeface="Segoe UI"/>
                <a:cs typeface="Segoe UI"/>
              </a:rPr>
              <a:t> </a:t>
            </a:r>
            <a:r>
              <a:rPr sz="1050" dirty="0">
                <a:solidFill>
                  <a:srgbClr val="3E3F3A"/>
                </a:solidFill>
                <a:latin typeface="Segoe UI"/>
                <a:cs typeface="Segoe UI"/>
              </a:rPr>
              <a:t>runner.</a:t>
            </a:r>
            <a:r>
              <a:rPr sz="1050" spc="-25" dirty="0">
                <a:solidFill>
                  <a:srgbClr val="3E3F3A"/>
                </a:solidFill>
                <a:latin typeface="Segoe UI"/>
                <a:cs typeface="Segoe UI"/>
              </a:rPr>
              <a:t> </a:t>
            </a:r>
            <a:r>
              <a:rPr sz="1050" dirty="0">
                <a:solidFill>
                  <a:srgbClr val="3E3F3A"/>
                </a:solidFill>
                <a:latin typeface="Segoe UI"/>
                <a:cs typeface="Segoe UI"/>
              </a:rPr>
              <a:t>The</a:t>
            </a:r>
            <a:r>
              <a:rPr sz="1050" spc="5" dirty="0">
                <a:solidFill>
                  <a:srgbClr val="3E3F3A"/>
                </a:solidFill>
                <a:latin typeface="Segoe UI"/>
                <a:cs typeface="Segoe UI"/>
              </a:rPr>
              <a:t> </a:t>
            </a:r>
            <a:r>
              <a:rPr sz="1050" dirty="0">
                <a:solidFill>
                  <a:srgbClr val="3E3F3A"/>
                </a:solidFill>
                <a:latin typeface="Segoe UI"/>
                <a:cs typeface="Segoe UI"/>
              </a:rPr>
              <a:t>forming</a:t>
            </a:r>
            <a:r>
              <a:rPr sz="1050" spc="-50" dirty="0">
                <a:solidFill>
                  <a:srgbClr val="3E3F3A"/>
                </a:solidFill>
                <a:latin typeface="Segoe UI"/>
                <a:cs typeface="Segoe UI"/>
              </a:rPr>
              <a:t> </a:t>
            </a:r>
            <a:r>
              <a:rPr sz="1050" dirty="0">
                <a:solidFill>
                  <a:srgbClr val="3E3F3A"/>
                </a:solidFill>
                <a:latin typeface="Segoe UI"/>
                <a:cs typeface="Segoe UI"/>
              </a:rPr>
              <a:t>material</a:t>
            </a:r>
            <a:r>
              <a:rPr sz="1050" spc="-55" dirty="0">
                <a:solidFill>
                  <a:srgbClr val="3E3F3A"/>
                </a:solidFill>
                <a:latin typeface="Segoe UI"/>
                <a:cs typeface="Segoe UI"/>
              </a:rPr>
              <a:t> </a:t>
            </a:r>
            <a:r>
              <a:rPr sz="1050" dirty="0">
                <a:solidFill>
                  <a:srgbClr val="3E3F3A"/>
                </a:solidFill>
                <a:latin typeface="Segoe UI"/>
                <a:cs typeface="Segoe UI"/>
              </a:rPr>
              <a:t>shall be</a:t>
            </a:r>
            <a:r>
              <a:rPr sz="1050" spc="-15" dirty="0">
                <a:solidFill>
                  <a:srgbClr val="3E3F3A"/>
                </a:solidFill>
                <a:latin typeface="Segoe UI"/>
                <a:cs typeface="Segoe UI"/>
              </a:rPr>
              <a:t> </a:t>
            </a:r>
            <a:r>
              <a:rPr sz="1050" spc="-10" dirty="0">
                <a:solidFill>
                  <a:srgbClr val="3E3F3A"/>
                </a:solidFill>
                <a:latin typeface="Segoe UI"/>
                <a:cs typeface="Segoe UI"/>
              </a:rPr>
              <a:t>recessed </a:t>
            </a:r>
            <a:r>
              <a:rPr sz="1050" dirty="0">
                <a:solidFill>
                  <a:srgbClr val="3E3F3A"/>
                </a:solidFill>
                <a:latin typeface="Segoe UI"/>
                <a:cs typeface="Segoe UI"/>
              </a:rPr>
              <a:t>from</a:t>
            </a:r>
            <a:r>
              <a:rPr sz="1050" spc="-50" dirty="0">
                <a:solidFill>
                  <a:srgbClr val="3E3F3A"/>
                </a:solidFill>
                <a:latin typeface="Segoe UI"/>
                <a:cs typeface="Segoe UI"/>
              </a:rPr>
              <a:t> </a:t>
            </a:r>
            <a:r>
              <a:rPr sz="1050" dirty="0">
                <a:solidFill>
                  <a:srgbClr val="3E3F3A"/>
                </a:solidFill>
                <a:latin typeface="Segoe UI"/>
                <a:cs typeface="Segoe UI"/>
              </a:rPr>
              <a:t>each</a:t>
            </a:r>
            <a:r>
              <a:rPr sz="1050" spc="-10" dirty="0">
                <a:solidFill>
                  <a:srgbClr val="3E3F3A"/>
                </a:solidFill>
                <a:latin typeface="Segoe UI"/>
                <a:cs typeface="Segoe UI"/>
              </a:rPr>
              <a:t> </a:t>
            </a:r>
            <a:r>
              <a:rPr sz="1050" dirty="0">
                <a:solidFill>
                  <a:srgbClr val="3E3F3A"/>
                </a:solidFill>
                <a:latin typeface="Segoe UI"/>
                <a:cs typeface="Segoe UI"/>
              </a:rPr>
              <a:t>surface</a:t>
            </a:r>
            <a:r>
              <a:rPr sz="1050" spc="-25" dirty="0">
                <a:solidFill>
                  <a:srgbClr val="3E3F3A"/>
                </a:solidFill>
                <a:latin typeface="Segoe UI"/>
                <a:cs typeface="Segoe UI"/>
              </a:rPr>
              <a:t> </a:t>
            </a:r>
            <a:r>
              <a:rPr sz="1050" dirty="0">
                <a:solidFill>
                  <a:srgbClr val="3E3F3A"/>
                </a:solidFill>
                <a:latin typeface="Segoe UI"/>
                <a:cs typeface="Segoe UI"/>
              </a:rPr>
              <a:t>of</a:t>
            </a:r>
            <a:r>
              <a:rPr sz="1050" spc="-10" dirty="0">
                <a:solidFill>
                  <a:srgbClr val="3E3F3A"/>
                </a:solidFill>
                <a:latin typeface="Segoe UI"/>
                <a:cs typeface="Segoe UI"/>
              </a:rPr>
              <a:t> </a:t>
            </a:r>
            <a:r>
              <a:rPr sz="1050" dirty="0">
                <a:solidFill>
                  <a:srgbClr val="3E3F3A"/>
                </a:solidFill>
                <a:latin typeface="Segoe UI"/>
                <a:cs typeface="Segoe UI"/>
              </a:rPr>
              <a:t>wall</a:t>
            </a:r>
            <a:r>
              <a:rPr sz="1050" spc="-20" dirty="0">
                <a:solidFill>
                  <a:srgbClr val="3E3F3A"/>
                </a:solidFill>
                <a:latin typeface="Segoe UI"/>
                <a:cs typeface="Segoe UI"/>
              </a:rPr>
              <a:t> </a:t>
            </a:r>
            <a:r>
              <a:rPr sz="1050" dirty="0">
                <a:solidFill>
                  <a:srgbClr val="3E3F3A"/>
                </a:solidFill>
                <a:latin typeface="Segoe UI"/>
                <a:cs typeface="Segoe UI"/>
              </a:rPr>
              <a:t>ceiling</a:t>
            </a:r>
            <a:r>
              <a:rPr sz="1050" spc="-25" dirty="0">
                <a:solidFill>
                  <a:srgbClr val="3E3F3A"/>
                </a:solidFill>
                <a:latin typeface="Segoe UI"/>
                <a:cs typeface="Segoe UI"/>
              </a:rPr>
              <a:t> </a:t>
            </a:r>
            <a:r>
              <a:rPr sz="1050" dirty="0">
                <a:solidFill>
                  <a:srgbClr val="3E3F3A"/>
                </a:solidFill>
                <a:latin typeface="Segoe UI"/>
                <a:cs typeface="Segoe UI"/>
              </a:rPr>
              <a:t>runner</a:t>
            </a:r>
            <a:r>
              <a:rPr sz="1050" spc="-20" dirty="0">
                <a:solidFill>
                  <a:srgbClr val="3E3F3A"/>
                </a:solidFill>
                <a:latin typeface="Segoe UI"/>
                <a:cs typeface="Segoe UI"/>
              </a:rPr>
              <a:t> </a:t>
            </a:r>
            <a:r>
              <a:rPr sz="1050" dirty="0">
                <a:solidFill>
                  <a:srgbClr val="3E3F3A"/>
                </a:solidFill>
                <a:latin typeface="Segoe UI"/>
                <a:cs typeface="Segoe UI"/>
              </a:rPr>
              <a:t>to</a:t>
            </a:r>
            <a:r>
              <a:rPr sz="1050" spc="-20" dirty="0">
                <a:solidFill>
                  <a:srgbClr val="3E3F3A"/>
                </a:solidFill>
                <a:latin typeface="Segoe UI"/>
                <a:cs typeface="Segoe UI"/>
              </a:rPr>
              <a:t> </a:t>
            </a:r>
            <a:r>
              <a:rPr sz="1050" dirty="0">
                <a:solidFill>
                  <a:srgbClr val="3E3F3A"/>
                </a:solidFill>
                <a:latin typeface="Segoe UI"/>
                <a:cs typeface="Segoe UI"/>
              </a:rPr>
              <a:t>accommodate</a:t>
            </a:r>
            <a:r>
              <a:rPr sz="1050" spc="-40" dirty="0">
                <a:solidFill>
                  <a:srgbClr val="3E3F3A"/>
                </a:solidFill>
                <a:latin typeface="Segoe UI"/>
                <a:cs typeface="Segoe UI"/>
              </a:rPr>
              <a:t> </a:t>
            </a:r>
            <a:r>
              <a:rPr sz="1050" dirty="0">
                <a:solidFill>
                  <a:srgbClr val="3E3F3A"/>
                </a:solidFill>
                <a:latin typeface="Segoe UI"/>
                <a:cs typeface="Segoe UI"/>
              </a:rPr>
              <a:t>the</a:t>
            </a:r>
            <a:r>
              <a:rPr sz="1050" spc="-15" dirty="0">
                <a:solidFill>
                  <a:srgbClr val="3E3F3A"/>
                </a:solidFill>
                <a:latin typeface="Segoe UI"/>
                <a:cs typeface="Segoe UI"/>
              </a:rPr>
              <a:t> </a:t>
            </a:r>
            <a:r>
              <a:rPr sz="1050" spc="-10" dirty="0">
                <a:solidFill>
                  <a:srgbClr val="3E3F3A"/>
                </a:solidFill>
                <a:latin typeface="Segoe UI"/>
                <a:cs typeface="Segoe UI"/>
              </a:rPr>
              <a:t>required </a:t>
            </a:r>
            <a:r>
              <a:rPr sz="1050" dirty="0">
                <a:solidFill>
                  <a:srgbClr val="3E3F3A"/>
                </a:solidFill>
                <a:latin typeface="Segoe UI"/>
                <a:cs typeface="Segoe UI"/>
              </a:rPr>
              <a:t>thickness</a:t>
            </a:r>
            <a:r>
              <a:rPr sz="1050" spc="-20" dirty="0">
                <a:solidFill>
                  <a:srgbClr val="3E3F3A"/>
                </a:solidFill>
                <a:latin typeface="Segoe UI"/>
                <a:cs typeface="Segoe UI"/>
              </a:rPr>
              <a:t> </a:t>
            </a:r>
            <a:r>
              <a:rPr sz="1050" dirty="0">
                <a:solidFill>
                  <a:srgbClr val="3E3F3A"/>
                </a:solidFill>
                <a:latin typeface="Segoe UI"/>
                <a:cs typeface="Segoe UI"/>
              </a:rPr>
              <a:t>of</a:t>
            </a:r>
            <a:r>
              <a:rPr sz="1050" spc="-20" dirty="0">
                <a:solidFill>
                  <a:srgbClr val="3E3F3A"/>
                </a:solidFill>
                <a:latin typeface="Segoe UI"/>
                <a:cs typeface="Segoe UI"/>
              </a:rPr>
              <a:t> </a:t>
            </a:r>
            <a:r>
              <a:rPr sz="1050" dirty="0">
                <a:solidFill>
                  <a:srgbClr val="3E3F3A"/>
                </a:solidFill>
                <a:latin typeface="Segoe UI"/>
                <a:cs typeface="Segoe UI"/>
              </a:rPr>
              <a:t>fill</a:t>
            </a:r>
            <a:r>
              <a:rPr sz="1050" spc="-15" dirty="0">
                <a:solidFill>
                  <a:srgbClr val="3E3F3A"/>
                </a:solidFill>
                <a:latin typeface="Segoe UI"/>
                <a:cs typeface="Segoe UI"/>
              </a:rPr>
              <a:t> </a:t>
            </a:r>
            <a:r>
              <a:rPr sz="1050" dirty="0">
                <a:solidFill>
                  <a:srgbClr val="3E3F3A"/>
                </a:solidFill>
                <a:latin typeface="Segoe UI"/>
                <a:cs typeface="Segoe UI"/>
              </a:rPr>
              <a:t>material</a:t>
            </a:r>
            <a:r>
              <a:rPr sz="1050" spc="-40" dirty="0">
                <a:solidFill>
                  <a:srgbClr val="3E3F3A"/>
                </a:solidFill>
                <a:latin typeface="Segoe UI"/>
                <a:cs typeface="Segoe UI"/>
              </a:rPr>
              <a:t> </a:t>
            </a:r>
            <a:r>
              <a:rPr sz="1050" dirty="0">
                <a:solidFill>
                  <a:srgbClr val="3E3F3A"/>
                </a:solidFill>
                <a:latin typeface="Segoe UI"/>
                <a:cs typeface="Segoe UI"/>
              </a:rPr>
              <a:t>(Item</a:t>
            </a:r>
            <a:r>
              <a:rPr sz="1050" spc="-30" dirty="0">
                <a:solidFill>
                  <a:srgbClr val="3E3F3A"/>
                </a:solidFill>
                <a:latin typeface="Segoe UI"/>
                <a:cs typeface="Segoe UI"/>
              </a:rPr>
              <a:t> </a:t>
            </a:r>
            <a:r>
              <a:rPr sz="1050" spc="-20" dirty="0">
                <a:solidFill>
                  <a:srgbClr val="3E3F3A"/>
                </a:solidFill>
                <a:latin typeface="Segoe UI"/>
                <a:cs typeface="Segoe UI"/>
              </a:rPr>
              <a:t>3D).</a:t>
            </a:r>
            <a:endParaRPr sz="1050" dirty="0">
              <a:latin typeface="Segoe UI"/>
              <a:cs typeface="Segoe UI"/>
            </a:endParaRPr>
          </a:p>
          <a:p>
            <a:pPr marL="469265">
              <a:lnSpc>
                <a:spcPct val="100000"/>
              </a:lnSpc>
              <a:spcBef>
                <a:spcPts val="85"/>
              </a:spcBef>
            </a:pPr>
            <a:r>
              <a:rPr sz="1050" b="1" dirty="0">
                <a:solidFill>
                  <a:srgbClr val="3E3F3A"/>
                </a:solidFill>
                <a:latin typeface="Segoe UI"/>
                <a:cs typeface="Segoe UI"/>
              </a:rPr>
              <a:t>THERMAFIBER</a:t>
            </a:r>
            <a:r>
              <a:rPr sz="1050" b="1" spc="-35" dirty="0">
                <a:solidFill>
                  <a:srgbClr val="3E3F3A"/>
                </a:solidFill>
                <a:latin typeface="Segoe UI"/>
                <a:cs typeface="Segoe UI"/>
              </a:rPr>
              <a:t> </a:t>
            </a:r>
            <a:r>
              <a:rPr sz="1050" b="1" dirty="0">
                <a:solidFill>
                  <a:srgbClr val="3E3F3A"/>
                </a:solidFill>
                <a:latin typeface="Segoe UI"/>
                <a:cs typeface="Segoe UI"/>
              </a:rPr>
              <a:t>INC</a:t>
            </a:r>
            <a:r>
              <a:rPr sz="1050" b="1" spc="-25" dirty="0">
                <a:solidFill>
                  <a:srgbClr val="3E3F3A"/>
                </a:solidFill>
                <a:latin typeface="Segoe UI"/>
                <a:cs typeface="Segoe UI"/>
              </a:rPr>
              <a:t> </a:t>
            </a:r>
            <a:r>
              <a:rPr sz="1050" dirty="0">
                <a:solidFill>
                  <a:srgbClr val="3E3F3A"/>
                </a:solidFill>
                <a:latin typeface="Segoe UI"/>
                <a:cs typeface="Segoe UI"/>
              </a:rPr>
              <a:t>—</a:t>
            </a:r>
            <a:r>
              <a:rPr sz="1050" spc="-15" dirty="0">
                <a:solidFill>
                  <a:srgbClr val="3E3F3A"/>
                </a:solidFill>
                <a:latin typeface="Segoe UI"/>
                <a:cs typeface="Segoe UI"/>
              </a:rPr>
              <a:t> </a:t>
            </a:r>
            <a:r>
              <a:rPr sz="1050" dirty="0">
                <a:solidFill>
                  <a:srgbClr val="3E3F3A"/>
                </a:solidFill>
                <a:latin typeface="Segoe UI"/>
                <a:cs typeface="Segoe UI"/>
              </a:rPr>
              <a:t>TopStop</a:t>
            </a:r>
            <a:r>
              <a:rPr sz="1050" spc="-50" dirty="0">
                <a:solidFill>
                  <a:srgbClr val="3E3F3A"/>
                </a:solidFill>
                <a:latin typeface="Segoe UI"/>
                <a:cs typeface="Segoe UI"/>
              </a:rPr>
              <a:t> </a:t>
            </a:r>
            <a:r>
              <a:rPr sz="1050" dirty="0">
                <a:solidFill>
                  <a:srgbClr val="3E3F3A"/>
                </a:solidFill>
                <a:latin typeface="Segoe UI"/>
                <a:cs typeface="Segoe UI"/>
              </a:rPr>
              <a:t>mineral</a:t>
            </a:r>
            <a:r>
              <a:rPr sz="1050" spc="-30" dirty="0">
                <a:solidFill>
                  <a:srgbClr val="3E3F3A"/>
                </a:solidFill>
                <a:latin typeface="Segoe UI"/>
                <a:cs typeface="Segoe UI"/>
              </a:rPr>
              <a:t> </a:t>
            </a:r>
            <a:r>
              <a:rPr sz="1050" dirty="0">
                <a:solidFill>
                  <a:srgbClr val="3E3F3A"/>
                </a:solidFill>
                <a:latin typeface="Segoe UI"/>
                <a:cs typeface="Segoe UI"/>
              </a:rPr>
              <a:t>wool</a:t>
            </a:r>
            <a:r>
              <a:rPr sz="1050" spc="-40" dirty="0">
                <a:solidFill>
                  <a:srgbClr val="3E3F3A"/>
                </a:solidFill>
                <a:latin typeface="Segoe UI"/>
                <a:cs typeface="Segoe UI"/>
              </a:rPr>
              <a:t> </a:t>
            </a:r>
            <a:r>
              <a:rPr sz="1050" dirty="0">
                <a:solidFill>
                  <a:srgbClr val="3E3F3A"/>
                </a:solidFill>
                <a:latin typeface="Segoe UI"/>
                <a:cs typeface="Segoe UI"/>
              </a:rPr>
              <a:t>deck</a:t>
            </a:r>
            <a:r>
              <a:rPr sz="1050" spc="-5" dirty="0">
                <a:solidFill>
                  <a:srgbClr val="3E3F3A"/>
                </a:solidFill>
                <a:latin typeface="Segoe UI"/>
                <a:cs typeface="Segoe UI"/>
              </a:rPr>
              <a:t> </a:t>
            </a:r>
            <a:r>
              <a:rPr sz="1050" dirty="0">
                <a:solidFill>
                  <a:srgbClr val="3E3F3A"/>
                </a:solidFill>
                <a:latin typeface="Segoe UI"/>
                <a:cs typeface="Segoe UI"/>
              </a:rPr>
              <a:t>plugs</a:t>
            </a:r>
            <a:r>
              <a:rPr sz="1050" spc="-30" dirty="0">
                <a:solidFill>
                  <a:srgbClr val="3E3F3A"/>
                </a:solidFill>
                <a:latin typeface="Segoe UI"/>
                <a:cs typeface="Segoe UI"/>
              </a:rPr>
              <a:t> </a:t>
            </a:r>
            <a:r>
              <a:rPr sz="1050" dirty="0">
                <a:solidFill>
                  <a:srgbClr val="3E3F3A"/>
                </a:solidFill>
                <a:latin typeface="Segoe UI"/>
                <a:cs typeface="Segoe UI"/>
              </a:rPr>
              <a:t>Type</a:t>
            </a:r>
            <a:r>
              <a:rPr sz="1050" spc="-25" dirty="0">
                <a:solidFill>
                  <a:srgbClr val="3E3F3A"/>
                </a:solidFill>
                <a:latin typeface="Segoe UI"/>
                <a:cs typeface="Segoe UI"/>
              </a:rPr>
              <a:t> </a:t>
            </a:r>
            <a:r>
              <a:rPr sz="1050" dirty="0">
                <a:solidFill>
                  <a:srgbClr val="3E3F3A"/>
                </a:solidFill>
                <a:latin typeface="Segoe UI"/>
                <a:cs typeface="Segoe UI"/>
              </a:rPr>
              <a:t>SAF</a:t>
            </a:r>
            <a:r>
              <a:rPr sz="1050" spc="-15" dirty="0">
                <a:solidFill>
                  <a:srgbClr val="3E3F3A"/>
                </a:solidFill>
                <a:latin typeface="Segoe UI"/>
                <a:cs typeface="Segoe UI"/>
              </a:rPr>
              <a:t> </a:t>
            </a:r>
            <a:r>
              <a:rPr sz="1050" spc="-10" dirty="0">
                <a:solidFill>
                  <a:srgbClr val="3E3F3A"/>
                </a:solidFill>
                <a:latin typeface="Segoe UI"/>
                <a:cs typeface="Segoe UI"/>
              </a:rPr>
              <a:t>batts</a:t>
            </a:r>
            <a:endParaRPr sz="1050" dirty="0">
              <a:latin typeface="Segoe UI"/>
              <a:cs typeface="Segoe UI"/>
            </a:endParaRPr>
          </a:p>
          <a:p>
            <a:pPr marL="469265" marR="5080" indent="157480">
              <a:lnSpc>
                <a:spcPct val="106900"/>
              </a:lnSpc>
              <a:spcBef>
                <a:spcPts val="800"/>
              </a:spcBef>
              <a:buFont typeface="Segoe UI"/>
              <a:buAutoNum type="alphaUcPeriod" startAt="4"/>
              <a:tabLst>
                <a:tab pos="626745" algn="l"/>
              </a:tabLst>
            </a:pPr>
            <a:r>
              <a:rPr sz="1050" b="1" dirty="0">
                <a:solidFill>
                  <a:srgbClr val="3E3F3A"/>
                </a:solidFill>
                <a:latin typeface="Segoe UI"/>
                <a:cs typeface="Segoe UI"/>
              </a:rPr>
              <a:t>Fill,</a:t>
            </a:r>
            <a:r>
              <a:rPr sz="1050" b="1" spc="-5" dirty="0">
                <a:solidFill>
                  <a:srgbClr val="3E3F3A"/>
                </a:solidFill>
                <a:latin typeface="Segoe UI"/>
                <a:cs typeface="Segoe UI"/>
              </a:rPr>
              <a:t> </a:t>
            </a:r>
            <a:r>
              <a:rPr sz="1050" b="1" dirty="0">
                <a:solidFill>
                  <a:srgbClr val="3E3F3A"/>
                </a:solidFill>
                <a:latin typeface="Segoe UI"/>
                <a:cs typeface="Segoe UI"/>
              </a:rPr>
              <a:t>Void</a:t>
            </a:r>
            <a:r>
              <a:rPr sz="1050" b="1" spc="-35" dirty="0">
                <a:solidFill>
                  <a:srgbClr val="3E3F3A"/>
                </a:solidFill>
                <a:latin typeface="Segoe UI"/>
                <a:cs typeface="Segoe UI"/>
              </a:rPr>
              <a:t> </a:t>
            </a:r>
            <a:r>
              <a:rPr sz="1050" b="1" dirty="0">
                <a:solidFill>
                  <a:srgbClr val="3E3F3A"/>
                </a:solidFill>
                <a:latin typeface="Segoe UI"/>
                <a:cs typeface="Segoe UI"/>
              </a:rPr>
              <a:t>or</a:t>
            </a:r>
            <a:r>
              <a:rPr sz="1050" b="1" spc="-15" dirty="0">
                <a:solidFill>
                  <a:srgbClr val="3E3F3A"/>
                </a:solidFill>
                <a:latin typeface="Segoe UI"/>
                <a:cs typeface="Segoe UI"/>
              </a:rPr>
              <a:t> </a:t>
            </a:r>
            <a:r>
              <a:rPr sz="1050" b="1" dirty="0">
                <a:solidFill>
                  <a:srgbClr val="3E3F3A"/>
                </a:solidFill>
                <a:latin typeface="Segoe UI"/>
                <a:cs typeface="Segoe UI"/>
              </a:rPr>
              <a:t>Cavity</a:t>
            </a:r>
            <a:r>
              <a:rPr sz="1050" b="1" spc="-20" dirty="0">
                <a:solidFill>
                  <a:srgbClr val="3E3F3A"/>
                </a:solidFill>
                <a:latin typeface="Segoe UI"/>
                <a:cs typeface="Segoe UI"/>
              </a:rPr>
              <a:t> </a:t>
            </a:r>
            <a:r>
              <a:rPr sz="1050" b="1" dirty="0">
                <a:solidFill>
                  <a:srgbClr val="3E3F3A"/>
                </a:solidFill>
                <a:latin typeface="Segoe UI"/>
                <a:cs typeface="Segoe UI"/>
              </a:rPr>
              <a:t>Material*</a:t>
            </a:r>
            <a:r>
              <a:rPr sz="1050" b="1" spc="-40" dirty="0">
                <a:solidFill>
                  <a:srgbClr val="3E3F3A"/>
                </a:solidFill>
                <a:latin typeface="Segoe UI"/>
                <a:cs typeface="Segoe UI"/>
              </a:rPr>
              <a:t> </a:t>
            </a:r>
            <a:r>
              <a:rPr sz="1050" b="1" dirty="0">
                <a:solidFill>
                  <a:srgbClr val="3E3F3A"/>
                </a:solidFill>
                <a:latin typeface="Segoe UI"/>
                <a:cs typeface="Segoe UI"/>
              </a:rPr>
              <a:t>—</a:t>
            </a:r>
            <a:r>
              <a:rPr sz="1050" b="1" spc="-10" dirty="0">
                <a:solidFill>
                  <a:srgbClr val="3E3F3A"/>
                </a:solidFill>
                <a:latin typeface="Segoe UI"/>
                <a:cs typeface="Segoe UI"/>
              </a:rPr>
              <a:t> </a:t>
            </a:r>
            <a:r>
              <a:rPr sz="1050" b="1" dirty="0">
                <a:solidFill>
                  <a:srgbClr val="3E3F3A"/>
                </a:solidFill>
                <a:latin typeface="Segoe UI"/>
                <a:cs typeface="Segoe UI"/>
              </a:rPr>
              <a:t>Sealant</a:t>
            </a:r>
            <a:r>
              <a:rPr sz="1050" b="1" spc="-20" dirty="0">
                <a:solidFill>
                  <a:srgbClr val="3E3F3A"/>
                </a:solidFill>
                <a:latin typeface="Segoe UI"/>
                <a:cs typeface="Segoe UI"/>
              </a:rPr>
              <a:t> </a:t>
            </a:r>
            <a:r>
              <a:rPr sz="1050" b="1" dirty="0">
                <a:solidFill>
                  <a:srgbClr val="3E3F3A"/>
                </a:solidFill>
                <a:latin typeface="Segoe UI"/>
                <a:cs typeface="Segoe UI"/>
              </a:rPr>
              <a:t>—</a:t>
            </a:r>
            <a:r>
              <a:rPr sz="1050" b="1" spc="-15" dirty="0">
                <a:solidFill>
                  <a:srgbClr val="3E3F3A"/>
                </a:solidFill>
                <a:latin typeface="Segoe UI"/>
                <a:cs typeface="Segoe UI"/>
              </a:rPr>
              <a:t> </a:t>
            </a:r>
            <a:r>
              <a:rPr sz="1050" dirty="0">
                <a:solidFill>
                  <a:srgbClr val="3E3F3A"/>
                </a:solidFill>
                <a:latin typeface="Segoe UI"/>
                <a:cs typeface="Segoe UI"/>
              </a:rPr>
              <a:t>Min</a:t>
            </a:r>
            <a:r>
              <a:rPr sz="1050" spc="-10" dirty="0">
                <a:solidFill>
                  <a:srgbClr val="3E3F3A"/>
                </a:solidFill>
                <a:latin typeface="Segoe UI"/>
                <a:cs typeface="Segoe UI"/>
              </a:rPr>
              <a:t> </a:t>
            </a:r>
            <a:r>
              <a:rPr sz="1050" dirty="0">
                <a:solidFill>
                  <a:srgbClr val="3E3F3A"/>
                </a:solidFill>
                <a:latin typeface="Segoe UI"/>
                <a:cs typeface="Segoe UI"/>
              </a:rPr>
              <a:t>1/4</a:t>
            </a:r>
            <a:r>
              <a:rPr sz="1050" spc="-5" dirty="0">
                <a:solidFill>
                  <a:srgbClr val="3E3F3A"/>
                </a:solidFill>
                <a:latin typeface="Segoe UI"/>
                <a:cs typeface="Segoe UI"/>
              </a:rPr>
              <a:t> </a:t>
            </a:r>
            <a:r>
              <a:rPr sz="1050" dirty="0">
                <a:solidFill>
                  <a:srgbClr val="3E3F3A"/>
                </a:solidFill>
                <a:latin typeface="Segoe UI"/>
                <a:cs typeface="Segoe UI"/>
              </a:rPr>
              <a:t>in.</a:t>
            </a:r>
            <a:r>
              <a:rPr sz="1050" spc="-10" dirty="0">
                <a:solidFill>
                  <a:srgbClr val="3E3F3A"/>
                </a:solidFill>
                <a:latin typeface="Segoe UI"/>
                <a:cs typeface="Segoe UI"/>
              </a:rPr>
              <a:t> </a:t>
            </a:r>
            <a:r>
              <a:rPr sz="1050" dirty="0">
                <a:solidFill>
                  <a:srgbClr val="3E3F3A"/>
                </a:solidFill>
                <a:latin typeface="Segoe UI"/>
                <a:cs typeface="Segoe UI"/>
              </a:rPr>
              <a:t>(6</a:t>
            </a:r>
            <a:r>
              <a:rPr sz="1050" spc="-20" dirty="0">
                <a:solidFill>
                  <a:srgbClr val="3E3F3A"/>
                </a:solidFill>
                <a:latin typeface="Segoe UI"/>
                <a:cs typeface="Segoe UI"/>
              </a:rPr>
              <a:t> </a:t>
            </a:r>
            <a:r>
              <a:rPr sz="1050" dirty="0">
                <a:solidFill>
                  <a:srgbClr val="3E3F3A"/>
                </a:solidFill>
                <a:latin typeface="Segoe UI"/>
                <a:cs typeface="Segoe UI"/>
              </a:rPr>
              <a:t>mm)</a:t>
            </a:r>
            <a:r>
              <a:rPr sz="1050" spc="-35" dirty="0">
                <a:solidFill>
                  <a:srgbClr val="3E3F3A"/>
                </a:solidFill>
                <a:latin typeface="Segoe UI"/>
                <a:cs typeface="Segoe UI"/>
              </a:rPr>
              <a:t> </a:t>
            </a:r>
            <a:r>
              <a:rPr sz="1050" spc="-10" dirty="0">
                <a:solidFill>
                  <a:srgbClr val="3E3F3A"/>
                </a:solidFill>
                <a:latin typeface="Segoe UI"/>
                <a:cs typeface="Segoe UI"/>
              </a:rPr>
              <a:t>thickness </a:t>
            </a:r>
            <a:r>
              <a:rPr sz="1050" dirty="0">
                <a:solidFill>
                  <a:srgbClr val="3E3F3A"/>
                </a:solidFill>
                <a:latin typeface="Segoe UI"/>
                <a:cs typeface="Segoe UI"/>
              </a:rPr>
              <a:t>of</a:t>
            </a:r>
            <a:r>
              <a:rPr sz="1050" spc="-20" dirty="0">
                <a:solidFill>
                  <a:srgbClr val="3E3F3A"/>
                </a:solidFill>
                <a:latin typeface="Segoe UI"/>
                <a:cs typeface="Segoe UI"/>
              </a:rPr>
              <a:t> </a:t>
            </a:r>
            <a:r>
              <a:rPr sz="1050" dirty="0">
                <a:solidFill>
                  <a:srgbClr val="3E3F3A"/>
                </a:solidFill>
                <a:latin typeface="Segoe UI"/>
                <a:cs typeface="Segoe UI"/>
              </a:rPr>
              <a:t>fill</a:t>
            </a:r>
            <a:r>
              <a:rPr sz="1050" spc="-20" dirty="0">
                <a:solidFill>
                  <a:srgbClr val="3E3F3A"/>
                </a:solidFill>
                <a:latin typeface="Segoe UI"/>
                <a:cs typeface="Segoe UI"/>
              </a:rPr>
              <a:t> </a:t>
            </a:r>
            <a:r>
              <a:rPr sz="1050" dirty="0">
                <a:solidFill>
                  <a:srgbClr val="3E3F3A"/>
                </a:solidFill>
                <a:latin typeface="Segoe UI"/>
                <a:cs typeface="Segoe UI"/>
              </a:rPr>
              <a:t>material</a:t>
            </a:r>
            <a:r>
              <a:rPr sz="1050" spc="-40" dirty="0">
                <a:solidFill>
                  <a:srgbClr val="3E3F3A"/>
                </a:solidFill>
                <a:latin typeface="Segoe UI"/>
                <a:cs typeface="Segoe UI"/>
              </a:rPr>
              <a:t> </a:t>
            </a:r>
            <a:r>
              <a:rPr sz="1050" dirty="0">
                <a:solidFill>
                  <a:srgbClr val="3E3F3A"/>
                </a:solidFill>
                <a:latin typeface="Segoe UI"/>
                <a:cs typeface="Segoe UI"/>
              </a:rPr>
              <a:t>installed</a:t>
            </a:r>
            <a:r>
              <a:rPr sz="1050" spc="-25" dirty="0">
                <a:solidFill>
                  <a:srgbClr val="3E3F3A"/>
                </a:solidFill>
                <a:latin typeface="Segoe UI"/>
                <a:cs typeface="Segoe UI"/>
              </a:rPr>
              <a:t> </a:t>
            </a:r>
            <a:r>
              <a:rPr sz="1050" dirty="0">
                <a:solidFill>
                  <a:srgbClr val="3E3F3A"/>
                </a:solidFill>
                <a:latin typeface="Segoe UI"/>
                <a:cs typeface="Segoe UI"/>
              </a:rPr>
              <a:t>on</a:t>
            </a:r>
            <a:r>
              <a:rPr sz="1050" spc="-10" dirty="0">
                <a:solidFill>
                  <a:srgbClr val="3E3F3A"/>
                </a:solidFill>
                <a:latin typeface="Segoe UI"/>
                <a:cs typeface="Segoe UI"/>
              </a:rPr>
              <a:t> </a:t>
            </a:r>
            <a:r>
              <a:rPr sz="1050" dirty="0">
                <a:solidFill>
                  <a:srgbClr val="3E3F3A"/>
                </a:solidFill>
                <a:latin typeface="Segoe UI"/>
                <a:cs typeface="Segoe UI"/>
              </a:rPr>
              <a:t>each</a:t>
            </a:r>
            <a:r>
              <a:rPr sz="1050" spc="-10" dirty="0">
                <a:solidFill>
                  <a:srgbClr val="3E3F3A"/>
                </a:solidFill>
                <a:latin typeface="Segoe UI"/>
                <a:cs typeface="Segoe UI"/>
              </a:rPr>
              <a:t> </a:t>
            </a:r>
            <a:r>
              <a:rPr sz="1050" dirty="0">
                <a:solidFill>
                  <a:srgbClr val="3E3F3A"/>
                </a:solidFill>
                <a:latin typeface="Segoe UI"/>
                <a:cs typeface="Segoe UI"/>
              </a:rPr>
              <a:t>side</a:t>
            </a:r>
            <a:r>
              <a:rPr sz="1050" spc="-15" dirty="0">
                <a:solidFill>
                  <a:srgbClr val="3E3F3A"/>
                </a:solidFill>
                <a:latin typeface="Segoe UI"/>
                <a:cs typeface="Segoe UI"/>
              </a:rPr>
              <a:t> </a:t>
            </a:r>
            <a:r>
              <a:rPr sz="1050" dirty="0">
                <a:solidFill>
                  <a:srgbClr val="3E3F3A"/>
                </a:solidFill>
                <a:latin typeface="Segoe UI"/>
                <a:cs typeface="Segoe UI"/>
              </a:rPr>
              <a:t>of</a:t>
            </a:r>
            <a:r>
              <a:rPr sz="1050" spc="-20" dirty="0">
                <a:solidFill>
                  <a:srgbClr val="3E3F3A"/>
                </a:solidFill>
                <a:latin typeface="Segoe UI"/>
                <a:cs typeface="Segoe UI"/>
              </a:rPr>
              <a:t> </a:t>
            </a:r>
            <a:r>
              <a:rPr sz="1050" dirty="0">
                <a:solidFill>
                  <a:srgbClr val="3E3F3A"/>
                </a:solidFill>
                <a:latin typeface="Segoe UI"/>
                <a:cs typeface="Segoe UI"/>
              </a:rPr>
              <a:t>the</a:t>
            </a:r>
            <a:r>
              <a:rPr sz="1050" spc="-15" dirty="0">
                <a:solidFill>
                  <a:srgbClr val="3E3F3A"/>
                </a:solidFill>
                <a:latin typeface="Segoe UI"/>
                <a:cs typeface="Segoe UI"/>
              </a:rPr>
              <a:t> </a:t>
            </a:r>
            <a:r>
              <a:rPr sz="1050" dirty="0">
                <a:solidFill>
                  <a:srgbClr val="3E3F3A"/>
                </a:solidFill>
                <a:latin typeface="Segoe UI"/>
                <a:cs typeface="Segoe UI"/>
              </a:rPr>
              <a:t>wall</a:t>
            </a:r>
            <a:r>
              <a:rPr sz="1050" spc="-20" dirty="0">
                <a:solidFill>
                  <a:srgbClr val="3E3F3A"/>
                </a:solidFill>
                <a:latin typeface="Segoe UI"/>
                <a:cs typeface="Segoe UI"/>
              </a:rPr>
              <a:t> </a:t>
            </a:r>
            <a:r>
              <a:rPr sz="1050" dirty="0">
                <a:solidFill>
                  <a:srgbClr val="3E3F3A"/>
                </a:solidFill>
                <a:latin typeface="Segoe UI"/>
                <a:cs typeface="Segoe UI"/>
              </a:rPr>
              <a:t>in the</a:t>
            </a:r>
            <a:r>
              <a:rPr sz="1050" spc="-15" dirty="0">
                <a:solidFill>
                  <a:srgbClr val="3E3F3A"/>
                </a:solidFill>
                <a:latin typeface="Segoe UI"/>
                <a:cs typeface="Segoe UI"/>
              </a:rPr>
              <a:t> </a:t>
            </a:r>
            <a:r>
              <a:rPr sz="1050" dirty="0">
                <a:solidFill>
                  <a:srgbClr val="3E3F3A"/>
                </a:solidFill>
                <a:latin typeface="Segoe UI"/>
                <a:cs typeface="Segoe UI"/>
              </a:rPr>
              <a:t>flutes</a:t>
            </a:r>
            <a:r>
              <a:rPr sz="1050" spc="-25" dirty="0">
                <a:solidFill>
                  <a:srgbClr val="3E3F3A"/>
                </a:solidFill>
                <a:latin typeface="Segoe UI"/>
                <a:cs typeface="Segoe UI"/>
              </a:rPr>
              <a:t> </a:t>
            </a:r>
            <a:r>
              <a:rPr sz="1050" dirty="0">
                <a:solidFill>
                  <a:srgbClr val="3E3F3A"/>
                </a:solidFill>
                <a:latin typeface="Segoe UI"/>
                <a:cs typeface="Segoe UI"/>
              </a:rPr>
              <a:t>of</a:t>
            </a:r>
            <a:r>
              <a:rPr sz="1050" spc="-20" dirty="0">
                <a:solidFill>
                  <a:srgbClr val="3E3F3A"/>
                </a:solidFill>
                <a:latin typeface="Segoe UI"/>
                <a:cs typeface="Segoe UI"/>
              </a:rPr>
              <a:t> </a:t>
            </a:r>
            <a:r>
              <a:rPr sz="1050" dirty="0">
                <a:solidFill>
                  <a:srgbClr val="3E3F3A"/>
                </a:solidFill>
                <a:latin typeface="Segoe UI"/>
                <a:cs typeface="Segoe UI"/>
              </a:rPr>
              <a:t>the</a:t>
            </a:r>
            <a:r>
              <a:rPr sz="1050" spc="-15" dirty="0">
                <a:solidFill>
                  <a:srgbClr val="3E3F3A"/>
                </a:solidFill>
                <a:latin typeface="Segoe UI"/>
                <a:cs typeface="Segoe UI"/>
              </a:rPr>
              <a:t> </a:t>
            </a:r>
            <a:r>
              <a:rPr sz="1050" dirty="0">
                <a:solidFill>
                  <a:srgbClr val="3E3F3A"/>
                </a:solidFill>
                <a:latin typeface="Segoe UI"/>
                <a:cs typeface="Segoe UI"/>
              </a:rPr>
              <a:t>steel</a:t>
            </a:r>
            <a:r>
              <a:rPr sz="1050" spc="-5" dirty="0">
                <a:solidFill>
                  <a:srgbClr val="3E3F3A"/>
                </a:solidFill>
                <a:latin typeface="Segoe UI"/>
                <a:cs typeface="Segoe UI"/>
              </a:rPr>
              <a:t> </a:t>
            </a:r>
            <a:r>
              <a:rPr sz="1050" spc="-10" dirty="0">
                <a:solidFill>
                  <a:srgbClr val="3E3F3A"/>
                </a:solidFill>
                <a:latin typeface="Segoe UI"/>
                <a:cs typeface="Segoe UI"/>
              </a:rPr>
              <a:t>floor </a:t>
            </a:r>
            <a:r>
              <a:rPr sz="1050" dirty="0">
                <a:solidFill>
                  <a:srgbClr val="3E3F3A"/>
                </a:solidFill>
                <a:latin typeface="Segoe UI"/>
                <a:cs typeface="Segoe UI"/>
              </a:rPr>
              <a:t>or</a:t>
            </a:r>
            <a:r>
              <a:rPr sz="1050" spc="-15" dirty="0">
                <a:solidFill>
                  <a:srgbClr val="3E3F3A"/>
                </a:solidFill>
                <a:latin typeface="Segoe UI"/>
                <a:cs typeface="Segoe UI"/>
              </a:rPr>
              <a:t> </a:t>
            </a:r>
            <a:r>
              <a:rPr sz="1050" dirty="0">
                <a:solidFill>
                  <a:srgbClr val="3E3F3A"/>
                </a:solidFill>
                <a:latin typeface="Segoe UI"/>
                <a:cs typeface="Segoe UI"/>
              </a:rPr>
              <a:t>roof</a:t>
            </a:r>
            <a:r>
              <a:rPr sz="1050" spc="-25" dirty="0">
                <a:solidFill>
                  <a:srgbClr val="3E3F3A"/>
                </a:solidFill>
                <a:latin typeface="Segoe UI"/>
                <a:cs typeface="Segoe UI"/>
              </a:rPr>
              <a:t> </a:t>
            </a:r>
            <a:r>
              <a:rPr sz="1050" dirty="0">
                <a:solidFill>
                  <a:srgbClr val="3E3F3A"/>
                </a:solidFill>
                <a:latin typeface="Segoe UI"/>
                <a:cs typeface="Segoe UI"/>
              </a:rPr>
              <a:t>deck</a:t>
            </a:r>
            <a:r>
              <a:rPr sz="1050" spc="-20" dirty="0">
                <a:solidFill>
                  <a:srgbClr val="3E3F3A"/>
                </a:solidFill>
                <a:latin typeface="Segoe UI"/>
                <a:cs typeface="Segoe UI"/>
              </a:rPr>
              <a:t> </a:t>
            </a:r>
            <a:r>
              <a:rPr sz="1050" dirty="0">
                <a:solidFill>
                  <a:srgbClr val="3E3F3A"/>
                </a:solidFill>
                <a:latin typeface="Segoe UI"/>
                <a:cs typeface="Segoe UI"/>
              </a:rPr>
              <a:t>and between</a:t>
            </a:r>
            <a:r>
              <a:rPr sz="1050" spc="-30" dirty="0">
                <a:solidFill>
                  <a:srgbClr val="3E3F3A"/>
                </a:solidFill>
                <a:latin typeface="Segoe UI"/>
                <a:cs typeface="Segoe UI"/>
              </a:rPr>
              <a:t> </a:t>
            </a:r>
            <a:r>
              <a:rPr sz="1050" dirty="0">
                <a:solidFill>
                  <a:srgbClr val="3E3F3A"/>
                </a:solidFill>
                <a:latin typeface="Segoe UI"/>
                <a:cs typeface="Segoe UI"/>
              </a:rPr>
              <a:t>the</a:t>
            </a:r>
            <a:r>
              <a:rPr sz="1050" spc="-5" dirty="0">
                <a:solidFill>
                  <a:srgbClr val="3E3F3A"/>
                </a:solidFill>
                <a:latin typeface="Segoe UI"/>
                <a:cs typeface="Segoe UI"/>
              </a:rPr>
              <a:t> </a:t>
            </a:r>
            <a:r>
              <a:rPr sz="1050" dirty="0">
                <a:solidFill>
                  <a:srgbClr val="3E3F3A"/>
                </a:solidFill>
                <a:latin typeface="Segoe UI"/>
                <a:cs typeface="Segoe UI"/>
              </a:rPr>
              <a:t>top</a:t>
            </a:r>
            <a:r>
              <a:rPr sz="1050" spc="-25" dirty="0">
                <a:solidFill>
                  <a:srgbClr val="3E3F3A"/>
                </a:solidFill>
                <a:latin typeface="Segoe UI"/>
                <a:cs typeface="Segoe UI"/>
              </a:rPr>
              <a:t> </a:t>
            </a:r>
            <a:r>
              <a:rPr sz="1050" dirty="0">
                <a:solidFill>
                  <a:srgbClr val="3E3F3A"/>
                </a:solidFill>
                <a:latin typeface="Segoe UI"/>
                <a:cs typeface="Segoe UI"/>
              </a:rPr>
              <a:t>of</a:t>
            </a:r>
            <a:r>
              <a:rPr sz="1050" spc="-15" dirty="0">
                <a:solidFill>
                  <a:srgbClr val="3E3F3A"/>
                </a:solidFill>
                <a:latin typeface="Segoe UI"/>
                <a:cs typeface="Segoe UI"/>
              </a:rPr>
              <a:t> </a:t>
            </a:r>
            <a:r>
              <a:rPr sz="1050" dirty="0">
                <a:solidFill>
                  <a:srgbClr val="3E3F3A"/>
                </a:solidFill>
                <a:latin typeface="Segoe UI"/>
                <a:cs typeface="Segoe UI"/>
              </a:rPr>
              <a:t>the</a:t>
            </a:r>
            <a:r>
              <a:rPr sz="1050" spc="-5" dirty="0">
                <a:solidFill>
                  <a:srgbClr val="3E3F3A"/>
                </a:solidFill>
                <a:latin typeface="Segoe UI"/>
                <a:cs typeface="Segoe UI"/>
              </a:rPr>
              <a:t> </a:t>
            </a:r>
            <a:r>
              <a:rPr sz="1050" dirty="0">
                <a:solidFill>
                  <a:srgbClr val="3E3F3A"/>
                </a:solidFill>
                <a:latin typeface="Segoe UI"/>
                <a:cs typeface="Segoe UI"/>
              </a:rPr>
              <a:t>fill,</a:t>
            </a:r>
            <a:r>
              <a:rPr sz="1050" spc="-20" dirty="0">
                <a:solidFill>
                  <a:srgbClr val="3E3F3A"/>
                </a:solidFill>
                <a:latin typeface="Segoe UI"/>
                <a:cs typeface="Segoe UI"/>
              </a:rPr>
              <a:t> </a:t>
            </a:r>
            <a:r>
              <a:rPr sz="1050" dirty="0">
                <a:solidFill>
                  <a:srgbClr val="3E3F3A"/>
                </a:solidFill>
                <a:latin typeface="Segoe UI"/>
                <a:cs typeface="Segoe UI"/>
              </a:rPr>
              <a:t>void</a:t>
            </a:r>
            <a:r>
              <a:rPr sz="1050" spc="-15" dirty="0">
                <a:solidFill>
                  <a:srgbClr val="3E3F3A"/>
                </a:solidFill>
                <a:latin typeface="Segoe UI"/>
                <a:cs typeface="Segoe UI"/>
              </a:rPr>
              <a:t> </a:t>
            </a:r>
            <a:r>
              <a:rPr sz="1050" dirty="0">
                <a:solidFill>
                  <a:srgbClr val="3E3F3A"/>
                </a:solidFill>
                <a:latin typeface="Segoe UI"/>
                <a:cs typeface="Segoe UI"/>
              </a:rPr>
              <a:t>or</a:t>
            </a:r>
            <a:r>
              <a:rPr sz="1050" spc="-15" dirty="0">
                <a:solidFill>
                  <a:srgbClr val="3E3F3A"/>
                </a:solidFill>
                <a:latin typeface="Segoe UI"/>
                <a:cs typeface="Segoe UI"/>
              </a:rPr>
              <a:t> </a:t>
            </a:r>
            <a:r>
              <a:rPr sz="1050" dirty="0">
                <a:solidFill>
                  <a:srgbClr val="3E3F3A"/>
                </a:solidFill>
                <a:latin typeface="Segoe UI"/>
                <a:cs typeface="Segoe UI"/>
              </a:rPr>
              <a:t>cavity</a:t>
            </a:r>
            <a:r>
              <a:rPr sz="1050" spc="-10" dirty="0">
                <a:solidFill>
                  <a:srgbClr val="3E3F3A"/>
                </a:solidFill>
                <a:latin typeface="Segoe UI"/>
                <a:cs typeface="Segoe UI"/>
              </a:rPr>
              <a:t> </a:t>
            </a:r>
            <a:r>
              <a:rPr sz="1050" dirty="0">
                <a:solidFill>
                  <a:srgbClr val="3E3F3A"/>
                </a:solidFill>
                <a:latin typeface="Segoe UI"/>
                <a:cs typeface="Segoe UI"/>
              </a:rPr>
              <a:t>material</a:t>
            </a:r>
            <a:r>
              <a:rPr sz="1050" spc="-30" dirty="0">
                <a:solidFill>
                  <a:srgbClr val="3E3F3A"/>
                </a:solidFill>
                <a:latin typeface="Segoe UI"/>
                <a:cs typeface="Segoe UI"/>
              </a:rPr>
              <a:t> </a:t>
            </a:r>
            <a:r>
              <a:rPr sz="1050" dirty="0">
                <a:solidFill>
                  <a:srgbClr val="3E3F3A"/>
                </a:solidFill>
                <a:latin typeface="Segoe UI"/>
                <a:cs typeface="Segoe UI"/>
              </a:rPr>
              <a:t>(Item</a:t>
            </a:r>
            <a:r>
              <a:rPr sz="1050" spc="-30" dirty="0">
                <a:solidFill>
                  <a:srgbClr val="3E3F3A"/>
                </a:solidFill>
                <a:latin typeface="Segoe UI"/>
                <a:cs typeface="Segoe UI"/>
              </a:rPr>
              <a:t> </a:t>
            </a:r>
            <a:r>
              <a:rPr sz="1050" spc="-25" dirty="0">
                <a:solidFill>
                  <a:srgbClr val="3E3F3A"/>
                </a:solidFill>
                <a:latin typeface="Segoe UI"/>
                <a:cs typeface="Segoe UI"/>
              </a:rPr>
              <a:t>3A) </a:t>
            </a:r>
            <a:r>
              <a:rPr sz="1050" dirty="0">
                <a:solidFill>
                  <a:srgbClr val="3E3F3A"/>
                </a:solidFill>
                <a:latin typeface="Segoe UI"/>
                <a:cs typeface="Segoe UI"/>
              </a:rPr>
              <a:t>and</a:t>
            </a:r>
            <a:r>
              <a:rPr sz="1050" spc="-10" dirty="0">
                <a:solidFill>
                  <a:srgbClr val="3E3F3A"/>
                </a:solidFill>
                <a:latin typeface="Segoe UI"/>
                <a:cs typeface="Segoe UI"/>
              </a:rPr>
              <a:t> </a:t>
            </a:r>
            <a:r>
              <a:rPr sz="1050" dirty="0">
                <a:solidFill>
                  <a:srgbClr val="3E3F3A"/>
                </a:solidFill>
                <a:latin typeface="Segoe UI"/>
                <a:cs typeface="Segoe UI"/>
              </a:rPr>
              <a:t>the</a:t>
            </a:r>
            <a:r>
              <a:rPr sz="1050" spc="-10" dirty="0">
                <a:solidFill>
                  <a:srgbClr val="3E3F3A"/>
                </a:solidFill>
                <a:latin typeface="Segoe UI"/>
                <a:cs typeface="Segoe UI"/>
              </a:rPr>
              <a:t> </a:t>
            </a:r>
            <a:r>
              <a:rPr sz="1050" dirty="0">
                <a:solidFill>
                  <a:srgbClr val="3E3F3A"/>
                </a:solidFill>
                <a:latin typeface="Segoe UI"/>
                <a:cs typeface="Segoe UI"/>
              </a:rPr>
              <a:t>bottom</a:t>
            </a:r>
            <a:r>
              <a:rPr sz="1050" spc="-45" dirty="0">
                <a:solidFill>
                  <a:srgbClr val="3E3F3A"/>
                </a:solidFill>
                <a:latin typeface="Segoe UI"/>
                <a:cs typeface="Segoe UI"/>
              </a:rPr>
              <a:t> </a:t>
            </a:r>
            <a:r>
              <a:rPr sz="1050" dirty="0">
                <a:solidFill>
                  <a:srgbClr val="3E3F3A"/>
                </a:solidFill>
                <a:latin typeface="Segoe UI"/>
                <a:cs typeface="Segoe UI"/>
              </a:rPr>
              <a:t>of</a:t>
            </a:r>
            <a:r>
              <a:rPr sz="1050" spc="-15" dirty="0">
                <a:solidFill>
                  <a:srgbClr val="3E3F3A"/>
                </a:solidFill>
                <a:latin typeface="Segoe UI"/>
                <a:cs typeface="Segoe UI"/>
              </a:rPr>
              <a:t> </a:t>
            </a:r>
            <a:r>
              <a:rPr sz="1050" dirty="0">
                <a:solidFill>
                  <a:srgbClr val="3E3F3A"/>
                </a:solidFill>
                <a:latin typeface="Segoe UI"/>
                <a:cs typeface="Segoe UI"/>
              </a:rPr>
              <a:t>the</a:t>
            </a:r>
            <a:r>
              <a:rPr sz="1050" spc="-10" dirty="0">
                <a:solidFill>
                  <a:srgbClr val="3E3F3A"/>
                </a:solidFill>
                <a:latin typeface="Segoe UI"/>
                <a:cs typeface="Segoe UI"/>
              </a:rPr>
              <a:t> </a:t>
            </a:r>
            <a:r>
              <a:rPr sz="1050" dirty="0">
                <a:solidFill>
                  <a:srgbClr val="3E3F3A"/>
                </a:solidFill>
                <a:latin typeface="Segoe UI"/>
                <a:cs typeface="Segoe UI"/>
              </a:rPr>
              <a:t>steel</a:t>
            </a:r>
            <a:r>
              <a:rPr sz="1050" spc="-15" dirty="0">
                <a:solidFill>
                  <a:srgbClr val="3E3F3A"/>
                </a:solidFill>
                <a:latin typeface="Segoe UI"/>
                <a:cs typeface="Segoe UI"/>
              </a:rPr>
              <a:t> </a:t>
            </a:r>
            <a:r>
              <a:rPr sz="1050" dirty="0">
                <a:solidFill>
                  <a:srgbClr val="3E3F3A"/>
                </a:solidFill>
                <a:latin typeface="Segoe UI"/>
                <a:cs typeface="Segoe UI"/>
              </a:rPr>
              <a:t>floor</a:t>
            </a:r>
            <a:r>
              <a:rPr sz="1050" spc="-30" dirty="0">
                <a:solidFill>
                  <a:srgbClr val="3E3F3A"/>
                </a:solidFill>
                <a:latin typeface="Segoe UI"/>
                <a:cs typeface="Segoe UI"/>
              </a:rPr>
              <a:t> </a:t>
            </a:r>
            <a:r>
              <a:rPr sz="1050" dirty="0">
                <a:solidFill>
                  <a:srgbClr val="3E3F3A"/>
                </a:solidFill>
                <a:latin typeface="Segoe UI"/>
                <a:cs typeface="Segoe UI"/>
              </a:rPr>
              <a:t>or</a:t>
            </a:r>
            <a:r>
              <a:rPr sz="1050" spc="-15" dirty="0">
                <a:solidFill>
                  <a:srgbClr val="3E3F3A"/>
                </a:solidFill>
                <a:latin typeface="Segoe UI"/>
                <a:cs typeface="Segoe UI"/>
              </a:rPr>
              <a:t> </a:t>
            </a:r>
            <a:r>
              <a:rPr sz="1050" dirty="0">
                <a:solidFill>
                  <a:srgbClr val="3E3F3A"/>
                </a:solidFill>
                <a:latin typeface="Segoe UI"/>
                <a:cs typeface="Segoe UI"/>
              </a:rPr>
              <a:t>roof</a:t>
            </a:r>
            <a:r>
              <a:rPr sz="1050" spc="-45" dirty="0">
                <a:solidFill>
                  <a:srgbClr val="3E3F3A"/>
                </a:solidFill>
                <a:latin typeface="Segoe UI"/>
                <a:cs typeface="Segoe UI"/>
              </a:rPr>
              <a:t> </a:t>
            </a:r>
            <a:r>
              <a:rPr sz="1050" dirty="0">
                <a:solidFill>
                  <a:srgbClr val="3E3F3A"/>
                </a:solidFill>
                <a:latin typeface="Segoe UI"/>
                <a:cs typeface="Segoe UI"/>
              </a:rPr>
              <a:t>deck,</a:t>
            </a:r>
            <a:r>
              <a:rPr sz="1050" spc="-20" dirty="0">
                <a:solidFill>
                  <a:srgbClr val="3E3F3A"/>
                </a:solidFill>
                <a:latin typeface="Segoe UI"/>
                <a:cs typeface="Segoe UI"/>
              </a:rPr>
              <a:t> </a:t>
            </a:r>
            <a:r>
              <a:rPr sz="1050" dirty="0">
                <a:solidFill>
                  <a:srgbClr val="3E3F3A"/>
                </a:solidFill>
                <a:latin typeface="Segoe UI"/>
                <a:cs typeface="Segoe UI"/>
              </a:rPr>
              <a:t>flush</a:t>
            </a:r>
            <a:r>
              <a:rPr sz="1050" spc="-5" dirty="0">
                <a:solidFill>
                  <a:srgbClr val="3E3F3A"/>
                </a:solidFill>
                <a:latin typeface="Segoe UI"/>
                <a:cs typeface="Segoe UI"/>
              </a:rPr>
              <a:t> </a:t>
            </a:r>
            <a:r>
              <a:rPr sz="1050" dirty="0">
                <a:solidFill>
                  <a:srgbClr val="3E3F3A"/>
                </a:solidFill>
                <a:latin typeface="Segoe UI"/>
                <a:cs typeface="Segoe UI"/>
              </a:rPr>
              <a:t>with</a:t>
            </a:r>
            <a:r>
              <a:rPr sz="1050" spc="-5" dirty="0">
                <a:solidFill>
                  <a:srgbClr val="3E3F3A"/>
                </a:solidFill>
                <a:latin typeface="Segoe UI"/>
                <a:cs typeface="Segoe UI"/>
              </a:rPr>
              <a:t> </a:t>
            </a:r>
            <a:r>
              <a:rPr sz="1050" dirty="0">
                <a:solidFill>
                  <a:srgbClr val="3E3F3A"/>
                </a:solidFill>
                <a:latin typeface="Segoe UI"/>
                <a:cs typeface="Segoe UI"/>
              </a:rPr>
              <a:t>each</a:t>
            </a:r>
            <a:r>
              <a:rPr sz="1050" spc="-5" dirty="0">
                <a:solidFill>
                  <a:srgbClr val="3E3F3A"/>
                </a:solidFill>
                <a:latin typeface="Segoe UI"/>
                <a:cs typeface="Segoe UI"/>
              </a:rPr>
              <a:t> </a:t>
            </a:r>
            <a:r>
              <a:rPr sz="1050" dirty="0">
                <a:solidFill>
                  <a:srgbClr val="3E3F3A"/>
                </a:solidFill>
                <a:latin typeface="Segoe UI"/>
                <a:cs typeface="Segoe UI"/>
              </a:rPr>
              <a:t>surface</a:t>
            </a:r>
            <a:r>
              <a:rPr sz="1050" spc="-20" dirty="0">
                <a:solidFill>
                  <a:srgbClr val="3E3F3A"/>
                </a:solidFill>
                <a:latin typeface="Segoe UI"/>
                <a:cs typeface="Segoe UI"/>
              </a:rPr>
              <a:t> </a:t>
            </a:r>
            <a:r>
              <a:rPr sz="1050" spc="-25" dirty="0">
                <a:solidFill>
                  <a:srgbClr val="3E3F3A"/>
                </a:solidFill>
                <a:latin typeface="Segoe UI"/>
                <a:cs typeface="Segoe UI"/>
              </a:rPr>
              <a:t>of</a:t>
            </a:r>
            <a:r>
              <a:rPr sz="1050" spc="500" dirty="0">
                <a:solidFill>
                  <a:srgbClr val="3E3F3A"/>
                </a:solidFill>
                <a:latin typeface="Segoe UI"/>
                <a:cs typeface="Segoe UI"/>
              </a:rPr>
              <a:t> </a:t>
            </a:r>
            <a:r>
              <a:rPr sz="1050" dirty="0">
                <a:solidFill>
                  <a:srgbClr val="3E3F3A"/>
                </a:solidFill>
                <a:latin typeface="Segoe UI"/>
                <a:cs typeface="Segoe UI"/>
              </a:rPr>
              <a:t>wall</a:t>
            </a:r>
            <a:r>
              <a:rPr sz="1050" spc="-25" dirty="0">
                <a:solidFill>
                  <a:srgbClr val="3E3F3A"/>
                </a:solidFill>
                <a:latin typeface="Segoe UI"/>
                <a:cs typeface="Segoe UI"/>
              </a:rPr>
              <a:t> </a:t>
            </a:r>
            <a:r>
              <a:rPr sz="1050" spc="-10" dirty="0">
                <a:solidFill>
                  <a:srgbClr val="3E3F3A"/>
                </a:solidFill>
                <a:latin typeface="Segoe UI"/>
                <a:cs typeface="Segoe UI"/>
              </a:rPr>
              <a:t>framing.</a:t>
            </a:r>
            <a:endParaRPr sz="1050" dirty="0">
              <a:latin typeface="Segoe UI"/>
              <a:cs typeface="Segoe UI"/>
            </a:endParaRPr>
          </a:p>
          <a:p>
            <a:pPr marL="469265">
              <a:lnSpc>
                <a:spcPct val="100000"/>
              </a:lnSpc>
              <a:spcBef>
                <a:spcPts val="95"/>
              </a:spcBef>
            </a:pPr>
            <a:r>
              <a:rPr sz="1050" b="1" dirty="0">
                <a:solidFill>
                  <a:srgbClr val="3E3F3A"/>
                </a:solidFill>
                <a:latin typeface="Segoe UI"/>
                <a:cs typeface="Segoe UI"/>
              </a:rPr>
              <a:t>SPECIFIED</a:t>
            </a:r>
            <a:r>
              <a:rPr sz="1050" b="1" spc="-20" dirty="0">
                <a:solidFill>
                  <a:srgbClr val="3E3F3A"/>
                </a:solidFill>
                <a:latin typeface="Segoe UI"/>
                <a:cs typeface="Segoe UI"/>
              </a:rPr>
              <a:t> </a:t>
            </a:r>
            <a:r>
              <a:rPr sz="1050" b="1" dirty="0">
                <a:solidFill>
                  <a:srgbClr val="3E3F3A"/>
                </a:solidFill>
                <a:latin typeface="Segoe UI"/>
                <a:cs typeface="Segoe UI"/>
              </a:rPr>
              <a:t>TECHNOLOGIES</a:t>
            </a:r>
            <a:r>
              <a:rPr sz="1050" b="1" spc="-50" dirty="0">
                <a:solidFill>
                  <a:srgbClr val="3E3F3A"/>
                </a:solidFill>
                <a:latin typeface="Segoe UI"/>
                <a:cs typeface="Segoe UI"/>
              </a:rPr>
              <a:t> </a:t>
            </a:r>
            <a:r>
              <a:rPr sz="1050" b="1" dirty="0">
                <a:solidFill>
                  <a:srgbClr val="3E3F3A"/>
                </a:solidFill>
                <a:latin typeface="Segoe UI"/>
                <a:cs typeface="Segoe UI"/>
              </a:rPr>
              <a:t>INC</a:t>
            </a:r>
            <a:r>
              <a:rPr sz="1050" b="1" spc="-30" dirty="0">
                <a:solidFill>
                  <a:srgbClr val="3E3F3A"/>
                </a:solidFill>
                <a:latin typeface="Segoe UI"/>
                <a:cs typeface="Segoe UI"/>
              </a:rPr>
              <a:t> </a:t>
            </a:r>
            <a:r>
              <a:rPr sz="1050" dirty="0">
                <a:solidFill>
                  <a:srgbClr val="3E3F3A"/>
                </a:solidFill>
                <a:latin typeface="Segoe UI"/>
                <a:cs typeface="Segoe UI"/>
              </a:rPr>
              <a:t>—</a:t>
            </a:r>
            <a:r>
              <a:rPr sz="1050" spc="-20" dirty="0">
                <a:solidFill>
                  <a:srgbClr val="3E3F3A"/>
                </a:solidFill>
                <a:latin typeface="Segoe UI"/>
                <a:cs typeface="Segoe UI"/>
              </a:rPr>
              <a:t> </a:t>
            </a:r>
            <a:r>
              <a:rPr sz="1050" dirty="0">
                <a:solidFill>
                  <a:srgbClr val="3E3F3A"/>
                </a:solidFill>
                <a:latin typeface="Segoe UI"/>
                <a:cs typeface="Segoe UI"/>
              </a:rPr>
              <a:t>SpecSeal</a:t>
            </a:r>
            <a:r>
              <a:rPr sz="1050" spc="-35" dirty="0">
                <a:solidFill>
                  <a:srgbClr val="3E3F3A"/>
                </a:solidFill>
                <a:latin typeface="Segoe UI"/>
                <a:cs typeface="Segoe UI"/>
              </a:rPr>
              <a:t> </a:t>
            </a:r>
            <a:r>
              <a:rPr sz="1050" dirty="0">
                <a:solidFill>
                  <a:srgbClr val="3E3F3A"/>
                </a:solidFill>
                <a:latin typeface="Segoe UI"/>
                <a:cs typeface="Segoe UI"/>
              </a:rPr>
              <a:t>ES</a:t>
            </a:r>
            <a:r>
              <a:rPr sz="1050" spc="-30" dirty="0">
                <a:solidFill>
                  <a:srgbClr val="3E3F3A"/>
                </a:solidFill>
                <a:latin typeface="Segoe UI"/>
                <a:cs typeface="Segoe UI"/>
              </a:rPr>
              <a:t> </a:t>
            </a:r>
            <a:r>
              <a:rPr sz="1050" spc="-10" dirty="0">
                <a:solidFill>
                  <a:srgbClr val="3E3F3A"/>
                </a:solidFill>
                <a:latin typeface="Segoe UI"/>
                <a:cs typeface="Segoe UI"/>
              </a:rPr>
              <a:t>Sealant</a:t>
            </a:r>
            <a:endParaRPr sz="1050" dirty="0">
              <a:latin typeface="Segoe UI"/>
              <a:cs typeface="Segoe UI"/>
            </a:endParaRPr>
          </a:p>
        </p:txBody>
      </p:sp>
      <p:sp>
        <p:nvSpPr>
          <p:cNvPr id="4" name="object 4"/>
          <p:cNvSpPr txBox="1">
            <a:spLocks noGrp="1"/>
          </p:cNvSpPr>
          <p:nvPr>
            <p:ph type="title"/>
          </p:nvPr>
        </p:nvSpPr>
        <p:spPr>
          <a:prstGeom prst="rect">
            <a:avLst/>
          </a:prstGeom>
        </p:spPr>
        <p:txBody>
          <a:bodyPr vert="horz" wrap="square" lIns="0" tIns="145070" rIns="0" bIns="0" rtlCol="0">
            <a:spAutoFit/>
          </a:bodyPr>
          <a:lstStyle/>
          <a:p>
            <a:pPr marL="520700">
              <a:lnSpc>
                <a:spcPct val="100000"/>
              </a:lnSpc>
              <a:spcBef>
                <a:spcPts val="100"/>
              </a:spcBef>
            </a:pPr>
            <a:r>
              <a:rPr sz="3600" dirty="0"/>
              <a:t>Joints</a:t>
            </a:r>
            <a:r>
              <a:rPr sz="3600" spc="-65" dirty="0"/>
              <a:t> </a:t>
            </a:r>
            <a:r>
              <a:rPr sz="3600" dirty="0"/>
              <a:t>and</a:t>
            </a:r>
            <a:r>
              <a:rPr sz="3600" spc="-70" dirty="0"/>
              <a:t> </a:t>
            </a:r>
            <a:r>
              <a:rPr sz="3600" spc="-10" dirty="0"/>
              <a:t>Voids</a:t>
            </a:r>
            <a:endParaRPr sz="3600"/>
          </a:p>
          <a:p>
            <a:pPr marL="520700">
              <a:lnSpc>
                <a:spcPct val="100000"/>
              </a:lnSpc>
            </a:pPr>
            <a:r>
              <a:rPr sz="3600" spc="-10" dirty="0"/>
              <a:t>Head-</a:t>
            </a:r>
            <a:r>
              <a:rPr sz="3600" spc="-25" dirty="0"/>
              <a:t>of-</a:t>
            </a:r>
            <a:r>
              <a:rPr sz="3600" dirty="0"/>
              <a:t>Wall</a:t>
            </a:r>
            <a:r>
              <a:rPr sz="3600" spc="-85" dirty="0"/>
              <a:t> </a:t>
            </a:r>
            <a:r>
              <a:rPr sz="3600" dirty="0"/>
              <a:t>–</a:t>
            </a:r>
            <a:r>
              <a:rPr sz="3600" spc="-75" dirty="0"/>
              <a:t> </a:t>
            </a:r>
            <a:r>
              <a:rPr sz="3600" dirty="0"/>
              <a:t>Intumescent</a:t>
            </a:r>
            <a:r>
              <a:rPr sz="3600" spc="-75" dirty="0"/>
              <a:t> </a:t>
            </a:r>
            <a:r>
              <a:rPr sz="3600" spc="-10" dirty="0"/>
              <a:t>Strips</a:t>
            </a:r>
            <a:endParaRPr sz="3600"/>
          </a:p>
        </p:txBody>
      </p:sp>
      <p:grpSp>
        <p:nvGrpSpPr>
          <p:cNvPr id="5" name="object 5"/>
          <p:cNvGrpSpPr/>
          <p:nvPr/>
        </p:nvGrpSpPr>
        <p:grpSpPr>
          <a:xfrm>
            <a:off x="914400" y="1500276"/>
            <a:ext cx="4985385" cy="4479925"/>
            <a:chOff x="914400" y="1500276"/>
            <a:chExt cx="4985385" cy="4479925"/>
          </a:xfrm>
        </p:grpSpPr>
        <p:pic>
          <p:nvPicPr>
            <p:cNvPr id="6" name="object 6"/>
            <p:cNvPicPr/>
            <p:nvPr/>
          </p:nvPicPr>
          <p:blipFill>
            <a:blip r:embed="rId2" cstate="print"/>
            <a:stretch>
              <a:fillRect/>
            </a:stretch>
          </p:blipFill>
          <p:spPr>
            <a:xfrm>
              <a:off x="914400" y="1500276"/>
              <a:ext cx="4890998" cy="2233523"/>
            </a:xfrm>
            <a:prstGeom prst="rect">
              <a:avLst/>
            </a:prstGeom>
          </p:spPr>
        </p:pic>
        <p:pic>
          <p:nvPicPr>
            <p:cNvPr id="7" name="object 7"/>
            <p:cNvPicPr/>
            <p:nvPr/>
          </p:nvPicPr>
          <p:blipFill>
            <a:blip r:embed="rId3" cstate="print"/>
            <a:stretch>
              <a:fillRect/>
            </a:stretch>
          </p:blipFill>
          <p:spPr>
            <a:xfrm>
              <a:off x="1370011" y="3429000"/>
              <a:ext cx="2233524" cy="2233524"/>
            </a:xfrm>
            <a:prstGeom prst="rect">
              <a:avLst/>
            </a:prstGeom>
          </p:spPr>
        </p:pic>
        <p:sp>
          <p:nvSpPr>
            <p:cNvPr id="8" name="object 8"/>
            <p:cNvSpPr/>
            <p:nvPr/>
          </p:nvSpPr>
          <p:spPr>
            <a:xfrm>
              <a:off x="1363662" y="3422650"/>
              <a:ext cx="2246630" cy="2246630"/>
            </a:xfrm>
            <a:custGeom>
              <a:avLst/>
              <a:gdLst/>
              <a:ahLst/>
              <a:cxnLst/>
              <a:rect l="l" t="t" r="r" b="b"/>
              <a:pathLst>
                <a:path w="2246629" h="2246629">
                  <a:moveTo>
                    <a:pt x="0" y="0"/>
                  </a:moveTo>
                  <a:lnTo>
                    <a:pt x="2246223" y="0"/>
                  </a:lnTo>
                  <a:lnTo>
                    <a:pt x="2246223" y="2246223"/>
                  </a:lnTo>
                  <a:lnTo>
                    <a:pt x="0" y="2246223"/>
                  </a:lnTo>
                  <a:lnTo>
                    <a:pt x="0" y="0"/>
                  </a:lnTo>
                  <a:close/>
                </a:path>
              </a:pathLst>
            </a:custGeom>
            <a:ln w="12700">
              <a:solidFill>
                <a:srgbClr val="000000"/>
              </a:solidFill>
            </a:ln>
          </p:spPr>
          <p:txBody>
            <a:bodyPr wrap="square" lIns="0" tIns="0" rIns="0" bIns="0" rtlCol="0"/>
            <a:lstStyle/>
            <a:p>
              <a:endParaRPr/>
            </a:p>
          </p:txBody>
        </p:sp>
        <p:pic>
          <p:nvPicPr>
            <p:cNvPr id="9" name="object 9"/>
            <p:cNvPicPr/>
            <p:nvPr/>
          </p:nvPicPr>
          <p:blipFill>
            <a:blip r:embed="rId4" cstate="print"/>
            <a:stretch>
              <a:fillRect/>
            </a:stretch>
          </p:blipFill>
          <p:spPr>
            <a:xfrm>
              <a:off x="3844925" y="3925341"/>
              <a:ext cx="2041601" cy="2041610"/>
            </a:xfrm>
            <a:prstGeom prst="rect">
              <a:avLst/>
            </a:prstGeom>
          </p:spPr>
        </p:pic>
        <p:sp>
          <p:nvSpPr>
            <p:cNvPr id="10" name="object 10"/>
            <p:cNvSpPr/>
            <p:nvPr/>
          </p:nvSpPr>
          <p:spPr>
            <a:xfrm>
              <a:off x="3838575" y="3918991"/>
              <a:ext cx="2054860" cy="2054860"/>
            </a:xfrm>
            <a:custGeom>
              <a:avLst/>
              <a:gdLst/>
              <a:ahLst/>
              <a:cxnLst/>
              <a:rect l="l" t="t" r="r" b="b"/>
              <a:pathLst>
                <a:path w="2054860" h="2054860">
                  <a:moveTo>
                    <a:pt x="0" y="0"/>
                  </a:moveTo>
                  <a:lnTo>
                    <a:pt x="2054313" y="0"/>
                  </a:lnTo>
                  <a:lnTo>
                    <a:pt x="2054313" y="2054313"/>
                  </a:lnTo>
                  <a:lnTo>
                    <a:pt x="0" y="2054313"/>
                  </a:lnTo>
                  <a:lnTo>
                    <a:pt x="0" y="0"/>
                  </a:lnTo>
                  <a:close/>
                </a:path>
              </a:pathLst>
            </a:custGeom>
            <a:ln w="12700">
              <a:solidFill>
                <a:srgbClr val="000000"/>
              </a:solidFill>
            </a:ln>
          </p:spPr>
          <p:txBody>
            <a:bodyPr wrap="square" lIns="0" tIns="0" rIns="0" bIns="0" rtlCol="0"/>
            <a:lstStyle/>
            <a:p>
              <a:endParaRPr/>
            </a:p>
          </p:txBody>
        </p:sp>
      </p:grpSp>
      <p:sp>
        <p:nvSpPr>
          <p:cNvPr id="11" name="object 11"/>
          <p:cNvSpPr txBox="1"/>
          <p:nvPr/>
        </p:nvSpPr>
        <p:spPr>
          <a:xfrm>
            <a:off x="11124628" y="6245858"/>
            <a:ext cx="224154" cy="224790"/>
          </a:xfrm>
          <a:prstGeom prst="rect">
            <a:avLst/>
          </a:prstGeom>
        </p:spPr>
        <p:txBody>
          <a:bodyPr vert="horz" wrap="square" lIns="0" tIns="0" rIns="0" bIns="0" rtlCol="0">
            <a:spAutoFit/>
          </a:bodyPr>
          <a:lstStyle/>
          <a:p>
            <a:pPr marL="12700">
              <a:lnSpc>
                <a:spcPts val="1650"/>
              </a:lnSpc>
            </a:pPr>
            <a:r>
              <a:rPr sz="1400" spc="-25" dirty="0">
                <a:latin typeface="Arial MT"/>
                <a:cs typeface="Arial MT"/>
              </a:rPr>
              <a:t>73</a:t>
            </a:r>
            <a:endParaRPr sz="1400">
              <a:latin typeface="Arial MT"/>
              <a:cs typeface="Arial MT"/>
            </a:endParaRPr>
          </a:p>
        </p:txBody>
      </p:sp>
      <p:sp>
        <p:nvSpPr>
          <p:cNvPr id="12" name="object 12"/>
          <p:cNvSpPr txBox="1"/>
          <p:nvPr/>
        </p:nvSpPr>
        <p:spPr>
          <a:xfrm>
            <a:off x="875663" y="6270329"/>
            <a:ext cx="3905250" cy="196215"/>
          </a:xfrm>
          <a:prstGeom prst="rect">
            <a:avLst/>
          </a:prstGeom>
        </p:spPr>
        <p:txBody>
          <a:bodyPr vert="horz" wrap="square" lIns="0" tIns="0" rIns="0" bIns="0" rtlCol="0">
            <a:spAutoFit/>
          </a:bodyPr>
          <a:lstStyle/>
          <a:p>
            <a:pPr marL="12700">
              <a:lnSpc>
                <a:spcPts val="1425"/>
              </a:lnSpc>
            </a:pPr>
            <a:r>
              <a:rPr sz="1200" dirty="0">
                <a:latin typeface="Arial MT"/>
                <a:cs typeface="Arial MT"/>
              </a:rPr>
              <a:t>STI</a:t>
            </a:r>
            <a:r>
              <a:rPr sz="1200" spc="-10" dirty="0">
                <a:latin typeface="Arial MT"/>
                <a:cs typeface="Arial MT"/>
              </a:rPr>
              <a:t> </a:t>
            </a:r>
            <a:r>
              <a:rPr sz="1200" dirty="0">
                <a:latin typeface="Arial MT"/>
                <a:cs typeface="Arial MT"/>
              </a:rPr>
              <a:t>Firestop</a:t>
            </a:r>
            <a:r>
              <a:rPr sz="1200" spc="-5" dirty="0">
                <a:latin typeface="Arial MT"/>
                <a:cs typeface="Arial MT"/>
              </a:rPr>
              <a:t> </a:t>
            </a:r>
            <a:r>
              <a:rPr sz="1200" dirty="0">
                <a:latin typeface="Arial MT"/>
                <a:cs typeface="Arial MT"/>
              </a:rPr>
              <a:t>Photo</a:t>
            </a:r>
            <a:r>
              <a:rPr sz="1200" spc="-25" dirty="0">
                <a:latin typeface="Arial MT"/>
                <a:cs typeface="Arial MT"/>
              </a:rPr>
              <a:t> </a:t>
            </a:r>
            <a:r>
              <a:rPr sz="1200" dirty="0">
                <a:latin typeface="Arial MT"/>
                <a:cs typeface="Arial MT"/>
              </a:rPr>
              <a:t>–</a:t>
            </a:r>
            <a:r>
              <a:rPr sz="1200" spc="5" dirty="0">
                <a:latin typeface="Arial MT"/>
                <a:cs typeface="Arial MT"/>
              </a:rPr>
              <a:t> </a:t>
            </a:r>
            <a:r>
              <a:rPr sz="1200" dirty="0">
                <a:latin typeface="Arial MT"/>
                <a:cs typeface="Arial MT"/>
              </a:rPr>
              <a:t>UL</a:t>
            </a:r>
            <a:r>
              <a:rPr sz="1200" spc="-55" dirty="0">
                <a:latin typeface="Arial MT"/>
                <a:cs typeface="Arial MT"/>
              </a:rPr>
              <a:t> </a:t>
            </a:r>
            <a:r>
              <a:rPr sz="1200" dirty="0">
                <a:latin typeface="Arial MT"/>
                <a:cs typeface="Arial MT"/>
              </a:rPr>
              <a:t>Solutions</a:t>
            </a:r>
            <a:r>
              <a:rPr sz="1200" spc="-30" dirty="0">
                <a:latin typeface="Arial MT"/>
                <a:cs typeface="Arial MT"/>
              </a:rPr>
              <a:t> </a:t>
            </a:r>
            <a:r>
              <a:rPr sz="1200" spc="-20" dirty="0">
                <a:latin typeface="Arial MT"/>
                <a:cs typeface="Arial MT"/>
              </a:rPr>
              <a:t>Image/Text </a:t>
            </a:r>
            <a:r>
              <a:rPr sz="1200" spc="-10" dirty="0">
                <a:latin typeface="Arial MT"/>
                <a:cs typeface="Arial MT"/>
              </a:rPr>
              <a:t>HW-D0748</a:t>
            </a:r>
            <a:endParaRPr sz="1200">
              <a:latin typeface="Arial MT"/>
              <a:cs typeface="Arial MT"/>
            </a:endParaRPr>
          </a:p>
        </p:txBody>
      </p:sp>
    </p:spTree>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139" y="157988"/>
            <a:ext cx="7670800" cy="2228815"/>
          </a:xfrm>
          <a:prstGeom prst="rect">
            <a:avLst/>
          </a:prstGeom>
        </p:spPr>
        <p:txBody>
          <a:bodyPr vert="horz" wrap="square" lIns="0" tIns="12700" rIns="0" bIns="0" rtlCol="0">
            <a:spAutoFit/>
          </a:bodyPr>
          <a:lstStyle/>
          <a:p>
            <a:pPr marL="12700" marR="5080">
              <a:lnSpc>
                <a:spcPct val="100000"/>
              </a:lnSpc>
              <a:spcBef>
                <a:spcPts val="100"/>
              </a:spcBef>
            </a:pPr>
            <a:r>
              <a:rPr lang="es-ES" sz="3600" dirty="0">
                <a:effectLst/>
              </a:rPr>
              <a:t>Viga en I a cubierta acanalada sobre pared HW-D-0259</a:t>
            </a:r>
            <a:br>
              <a:rPr lang="es-ES" sz="1400" dirty="0">
                <a:effectLst/>
              </a:rPr>
            </a:br>
            <a:r>
              <a:rPr lang="es-ES" sz="1400" dirty="0">
                <a:effectLst/>
              </a:rPr>
              <a:t> </a:t>
            </a:r>
            <a:r>
              <a:rPr sz="3600" spc="-10" dirty="0"/>
              <a:t>I-</a:t>
            </a:r>
            <a:r>
              <a:rPr sz="3600" dirty="0"/>
              <a:t>Beam</a:t>
            </a:r>
            <a:r>
              <a:rPr sz="3600" spc="-45" dirty="0"/>
              <a:t> </a:t>
            </a:r>
            <a:r>
              <a:rPr sz="3600" dirty="0"/>
              <a:t>to</a:t>
            </a:r>
            <a:r>
              <a:rPr sz="3600" spc="-30" dirty="0"/>
              <a:t> </a:t>
            </a:r>
            <a:r>
              <a:rPr sz="3600" dirty="0"/>
              <a:t>Fluted</a:t>
            </a:r>
            <a:r>
              <a:rPr sz="3600" spc="-30" dirty="0"/>
              <a:t> </a:t>
            </a:r>
            <a:r>
              <a:rPr sz="3600" dirty="0"/>
              <a:t>Deck</a:t>
            </a:r>
            <a:r>
              <a:rPr sz="3600" spc="-40" dirty="0"/>
              <a:t> </a:t>
            </a:r>
            <a:r>
              <a:rPr sz="3600" dirty="0"/>
              <a:t>OVER</a:t>
            </a:r>
            <a:r>
              <a:rPr sz="3600" spc="-20" dirty="0"/>
              <a:t> WALL </a:t>
            </a:r>
            <a:r>
              <a:rPr sz="3600" spc="-55" dirty="0"/>
              <a:t>HW-</a:t>
            </a:r>
            <a:r>
              <a:rPr sz="3600" spc="-25" dirty="0"/>
              <a:t>D-</a:t>
            </a:r>
            <a:r>
              <a:rPr sz="3600" spc="-20" dirty="0"/>
              <a:t>0259</a:t>
            </a:r>
            <a:endParaRPr sz="3600" dirty="0"/>
          </a:p>
        </p:txBody>
      </p:sp>
      <p:pic>
        <p:nvPicPr>
          <p:cNvPr id="3" name="object 3"/>
          <p:cNvPicPr/>
          <p:nvPr/>
        </p:nvPicPr>
        <p:blipFill>
          <a:blip r:embed="rId2" cstate="print"/>
          <a:stretch>
            <a:fillRect/>
          </a:stretch>
        </p:blipFill>
        <p:spPr>
          <a:xfrm>
            <a:off x="2204461" y="1786254"/>
            <a:ext cx="9601200" cy="4571999"/>
          </a:xfrm>
          <a:prstGeom prst="rect">
            <a:avLst/>
          </a:prstGeom>
        </p:spPr>
      </p:pic>
      <p:sp>
        <p:nvSpPr>
          <p:cNvPr id="4" name="object 4"/>
          <p:cNvSpPr txBox="1"/>
          <p:nvPr/>
        </p:nvSpPr>
        <p:spPr>
          <a:xfrm>
            <a:off x="6264088" y="6372540"/>
            <a:ext cx="1348105" cy="196215"/>
          </a:xfrm>
          <a:prstGeom prst="rect">
            <a:avLst/>
          </a:prstGeom>
        </p:spPr>
        <p:txBody>
          <a:bodyPr vert="horz" wrap="square" lIns="0" tIns="0" rIns="0" bIns="0" rtlCol="0">
            <a:spAutoFit/>
          </a:bodyPr>
          <a:lstStyle/>
          <a:p>
            <a:pPr marL="12700">
              <a:lnSpc>
                <a:spcPts val="1425"/>
              </a:lnSpc>
            </a:pPr>
            <a:r>
              <a:rPr sz="1200" dirty="0">
                <a:latin typeface="Arial MT"/>
                <a:cs typeface="Arial MT"/>
              </a:rPr>
              <a:t>UL</a:t>
            </a:r>
            <a:r>
              <a:rPr sz="1200" spc="-60" dirty="0">
                <a:latin typeface="Arial MT"/>
                <a:cs typeface="Arial MT"/>
              </a:rPr>
              <a:t> </a:t>
            </a:r>
            <a:r>
              <a:rPr sz="1200" dirty="0">
                <a:latin typeface="Arial MT"/>
                <a:cs typeface="Arial MT"/>
              </a:rPr>
              <a:t>Solutions</a:t>
            </a:r>
            <a:r>
              <a:rPr sz="1200" spc="-40" dirty="0">
                <a:latin typeface="Arial MT"/>
                <a:cs typeface="Arial MT"/>
              </a:rPr>
              <a:t> </a:t>
            </a:r>
            <a:r>
              <a:rPr sz="1200" spc="-20" dirty="0">
                <a:latin typeface="Arial MT"/>
                <a:cs typeface="Arial MT"/>
              </a:rPr>
              <a:t>Image</a:t>
            </a:r>
            <a:endParaRPr sz="1200" dirty="0">
              <a:latin typeface="Arial MT"/>
              <a:cs typeface="Arial MT"/>
            </a:endParaRPr>
          </a:p>
        </p:txBody>
      </p:sp>
      <p:sp>
        <p:nvSpPr>
          <p:cNvPr id="5" name="object 5"/>
          <p:cNvSpPr txBox="1"/>
          <p:nvPr/>
        </p:nvSpPr>
        <p:spPr>
          <a:xfrm>
            <a:off x="11124628" y="6245858"/>
            <a:ext cx="224154" cy="224790"/>
          </a:xfrm>
          <a:prstGeom prst="rect">
            <a:avLst/>
          </a:prstGeom>
        </p:spPr>
        <p:txBody>
          <a:bodyPr vert="horz" wrap="square" lIns="0" tIns="0" rIns="0" bIns="0" rtlCol="0">
            <a:spAutoFit/>
          </a:bodyPr>
          <a:lstStyle/>
          <a:p>
            <a:pPr marL="12700">
              <a:lnSpc>
                <a:spcPts val="1650"/>
              </a:lnSpc>
            </a:pPr>
            <a:r>
              <a:rPr sz="1400" spc="-25" dirty="0">
                <a:latin typeface="Arial MT"/>
                <a:cs typeface="Arial MT"/>
              </a:rPr>
              <a:t>74</a:t>
            </a:r>
            <a:endParaRPr sz="1400">
              <a:latin typeface="Arial MT"/>
              <a:cs typeface="Arial MT"/>
            </a:endParaRPr>
          </a:p>
        </p:txBody>
      </p:sp>
    </p:spTree>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C3E0C-F20A-830F-9078-E53DA72728EF}"/>
              </a:ext>
            </a:extLst>
          </p:cNvPr>
          <p:cNvSpPr>
            <a:spLocks noGrp="1"/>
          </p:cNvSpPr>
          <p:nvPr>
            <p:ph type="title"/>
          </p:nvPr>
        </p:nvSpPr>
        <p:spPr>
          <a:xfrm>
            <a:off x="1121134" y="274637"/>
            <a:ext cx="10461266" cy="1325563"/>
          </a:xfrm>
        </p:spPr>
        <p:txBody>
          <a:bodyPr/>
          <a:lstStyle/>
          <a:p>
            <a:r>
              <a:rPr lang="en-GB" dirty="0"/>
              <a:t>Substitutions</a:t>
            </a:r>
          </a:p>
        </p:txBody>
      </p:sp>
      <p:sp>
        <p:nvSpPr>
          <p:cNvPr id="3" name="Content Placeholder 2">
            <a:extLst>
              <a:ext uri="{FF2B5EF4-FFF2-40B4-BE49-F238E27FC236}">
                <a16:creationId xmlns:a16="http://schemas.microsoft.com/office/drawing/2014/main" id="{E095716A-E3DF-729E-CD6B-7E0930134FB3}"/>
              </a:ext>
            </a:extLst>
          </p:cNvPr>
          <p:cNvSpPr>
            <a:spLocks noGrp="1"/>
          </p:cNvSpPr>
          <p:nvPr>
            <p:ph idx="1"/>
          </p:nvPr>
        </p:nvSpPr>
        <p:spPr>
          <a:xfrm>
            <a:off x="1033670" y="1121134"/>
            <a:ext cx="10548730" cy="5736866"/>
          </a:xfrm>
        </p:spPr>
        <p:txBody>
          <a:bodyPr>
            <a:normAutofit/>
          </a:bodyPr>
          <a:lstStyle/>
          <a:p>
            <a:pPr marL="0" indent="0" algn="ctr">
              <a:lnSpc>
                <a:spcPct val="107000"/>
              </a:lnSpc>
              <a:spcAft>
                <a:spcPts val="800"/>
              </a:spcAft>
              <a:buNone/>
            </a:pPr>
            <a:r>
              <a:rPr lang="es-ES"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Por qué las sustituciones no funcionan</a:t>
            </a:r>
            <a:endPar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endParaRPr>
          </a:p>
          <a:p>
            <a:pPr marL="0" indent="0" algn="ctr">
              <a:lnSpc>
                <a:spcPct val="107000"/>
              </a:lnSpc>
              <a:spcAft>
                <a:spcPts val="800"/>
              </a:spcAft>
              <a:buNone/>
            </a:pPr>
            <a:r>
              <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Why Substitutions don’t Work </a:t>
            </a:r>
            <a:endParaRPr lang="en-GB" sz="18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0" indent="0">
              <a:lnSpc>
                <a:spcPct val="107000"/>
              </a:lnSpc>
              <a:spcAft>
                <a:spcPts val="800"/>
              </a:spcAft>
              <a:buNone/>
            </a:pPr>
            <a:r>
              <a:rPr lang="es-ES" sz="1800" b="1" u="sng" kern="0" dirty="0">
                <a:effectLst/>
                <a:latin typeface="Segoe UI" panose="020B0502040204020203" pitchFamily="34" charset="0"/>
                <a:ea typeface="Times New Roman" panose="02020603050405020304" pitchFamily="18" charset="0"/>
                <a:cs typeface="Arial" panose="020B0604020202020204" pitchFamily="34" charset="0"/>
              </a:rPr>
              <a:t>Sustituciones como el aislamiento de fibra de vidrio son comunes porque son más baratas. </a:t>
            </a:r>
            <a:endParaRPr lang="en-GB" sz="1800" b="1" u="sng" kern="0" dirty="0">
              <a:effectLst/>
              <a:latin typeface="Segoe UI" panose="020B0502040204020203" pitchFamily="34" charset="0"/>
              <a:ea typeface="Times New Roman" panose="02020603050405020304" pitchFamily="18" charset="0"/>
              <a:cs typeface="Arial" panose="020B0604020202020204" pitchFamily="34" charset="0"/>
            </a:endParaRPr>
          </a:p>
          <a:p>
            <a:pPr marL="0" indent="0">
              <a:lnSpc>
                <a:spcPct val="107000"/>
              </a:lnSpc>
              <a:spcAft>
                <a:spcPts val="800"/>
              </a:spcAft>
              <a:buNone/>
            </a:pPr>
            <a:r>
              <a:rPr lang="en-GB" sz="1800" b="1" u="sng" kern="0" dirty="0">
                <a:effectLst/>
                <a:latin typeface="Segoe UI" panose="020B0502040204020203" pitchFamily="34" charset="0"/>
                <a:ea typeface="Times New Roman" panose="02020603050405020304" pitchFamily="18" charset="0"/>
                <a:cs typeface="Arial" panose="020B0604020202020204" pitchFamily="34" charset="0"/>
              </a:rPr>
              <a:t>Substitutions like fiberglass batt are common</a:t>
            </a:r>
            <a:r>
              <a:rPr lang="en-GB" sz="1800" b="1" u="sng" kern="0" dirty="0">
                <a:latin typeface="Segoe UI" panose="020B0502040204020203" pitchFamily="34" charset="0"/>
                <a:ea typeface="Times New Roman" panose="02020603050405020304" pitchFamily="18" charset="0"/>
                <a:cs typeface="Arial" panose="020B0604020202020204" pitchFamily="34" charset="0"/>
              </a:rPr>
              <a:t> </a:t>
            </a:r>
            <a:r>
              <a:rPr lang="en-GB" sz="1800"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because it is a</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cheaper alternative. </a:t>
            </a:r>
          </a:p>
          <a:p>
            <a:pPr marL="0" indent="0" algn="ctr">
              <a:lnSpc>
                <a:spcPct val="107000"/>
              </a:lnSpc>
              <a:spcAft>
                <a:spcPts val="800"/>
              </a:spcAft>
              <a:buNone/>
            </a:pPr>
            <a:r>
              <a:rPr lang="es-ES" sz="4000" b="1" dirty="0">
                <a:effectLst/>
              </a:rPr>
              <a:t>Más barato ≠ más seguro</a:t>
            </a:r>
            <a:r>
              <a:rPr lang="en-GB" sz="40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   cheaper </a:t>
            </a:r>
            <a:r>
              <a:rPr lang="en-GB" sz="40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sym typeface="Symbol" panose="05050102010706020507" pitchFamily="18" charset="2"/>
              </a:rPr>
              <a:t> safer </a:t>
            </a:r>
            <a:r>
              <a:rPr lang="en-GB" sz="4000" b="1" kern="0" dirty="0">
                <a:solidFill>
                  <a:srgbClr val="242424"/>
                </a:solidFill>
                <a:latin typeface="Segoe UI" panose="020B0502040204020203" pitchFamily="34" charset="0"/>
                <a:ea typeface="Times New Roman" panose="02020603050405020304" pitchFamily="18" charset="0"/>
                <a:cs typeface="Arial" panose="020B0604020202020204" pitchFamily="34" charset="0"/>
              </a:rPr>
              <a:t> </a:t>
            </a:r>
          </a:p>
          <a:p>
            <a:pPr marL="0" indent="0" algn="ctr">
              <a:lnSpc>
                <a:spcPct val="107000"/>
              </a:lnSpc>
              <a:spcAft>
                <a:spcPts val="800"/>
              </a:spcAft>
              <a:buNone/>
            </a:pPr>
            <a:r>
              <a:rPr lang="es-ES"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Esta sustitución FALLARÁ EN UN INCENDIO REAL.</a:t>
            </a:r>
            <a:endPar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endParaRPr>
          </a:p>
          <a:p>
            <a:pPr marL="0" indent="0" algn="ctr">
              <a:lnSpc>
                <a:spcPct val="107000"/>
              </a:lnSpc>
              <a:spcAft>
                <a:spcPts val="800"/>
              </a:spcAft>
              <a:buNone/>
            </a:pPr>
            <a:r>
              <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This substitution WILL FAIL IN A REAL FIRE. </a:t>
            </a:r>
          </a:p>
          <a:p>
            <a:pPr marL="0" indent="0" algn="ctr">
              <a:lnSpc>
                <a:spcPct val="107000"/>
              </a:lnSpc>
              <a:spcAft>
                <a:spcPts val="800"/>
              </a:spcAft>
              <a:buNone/>
            </a:pPr>
            <a:r>
              <a:rPr lang="es-ES" sz="1800" b="1" dirty="0">
                <a:solidFill>
                  <a:srgbClr val="242424"/>
                </a:solidFill>
                <a:latin typeface="Segoe UI" panose="020B0502040204020203" pitchFamily="34" charset="0"/>
                <a:ea typeface="Times New Roman" panose="02020603050405020304" pitchFamily="18" charset="0"/>
                <a:cs typeface="Arial" panose="020B0604020202020204" pitchFamily="34" charset="0"/>
              </a:rPr>
              <a:t>Solo use lo especificado en el sistema certificado o EJ.</a:t>
            </a:r>
            <a:endParaRPr lang="en-GB" sz="1800" b="1"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0" indent="0" algn="ctr">
              <a:lnSpc>
                <a:spcPct val="107000"/>
              </a:lnSpc>
              <a:spcAft>
                <a:spcPts val="800"/>
              </a:spcAft>
              <a:buNone/>
            </a:pPr>
            <a:r>
              <a:rPr lang="en-GB" sz="1800" b="1" dirty="0">
                <a:solidFill>
                  <a:srgbClr val="242424"/>
                </a:solidFill>
                <a:latin typeface="Segoe UI" panose="020B0502040204020203" pitchFamily="34" charset="0"/>
                <a:ea typeface="Times New Roman" panose="02020603050405020304" pitchFamily="18" charset="0"/>
                <a:cs typeface="Arial" panose="020B0604020202020204" pitchFamily="34" charset="0"/>
              </a:rPr>
              <a:t>Only use what is specified in the listed system or EJ. </a:t>
            </a:r>
            <a:endParaRPr lang="en-GB" sz="1800" b="1"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endParaRPr>
          </a:p>
          <a:p>
            <a:pPr marL="0" indent="0" algn="ctr">
              <a:lnSpc>
                <a:spcPct val="107000"/>
              </a:lnSpc>
              <a:spcAft>
                <a:spcPts val="800"/>
              </a:spcAft>
              <a:buNone/>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Fibreglass is less dense </a:t>
            </a:r>
            <a:r>
              <a:rPr lang="en-GB" sz="1800" u="sng"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and </a:t>
            </a:r>
            <a:r>
              <a:rPr lang="en-GB" sz="1800" b="1" u="sng"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melts</a:t>
            </a:r>
            <a:r>
              <a:rPr lang="en-GB" sz="1800" u="sng"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at ~600°C</a:t>
            </a:r>
          </a:p>
          <a:p>
            <a:pPr marL="0" indent="0" algn="ctr">
              <a:lnSpc>
                <a:spcPct val="107000"/>
              </a:lnSpc>
              <a:spcAft>
                <a:spcPts val="800"/>
              </a:spcAft>
              <a:buNone/>
            </a:pPr>
            <a:endPar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endParaRPr>
          </a:p>
          <a:p>
            <a:endParaRPr lang="en-GB" dirty="0"/>
          </a:p>
        </p:txBody>
      </p:sp>
      <p:sp>
        <p:nvSpPr>
          <p:cNvPr id="5" name="TextBox 4">
            <a:extLst>
              <a:ext uri="{FF2B5EF4-FFF2-40B4-BE49-F238E27FC236}">
                <a16:creationId xmlns:a16="http://schemas.microsoft.com/office/drawing/2014/main" id="{A2D1CDB9-707C-26E2-A3D0-ACA321047B2D}"/>
              </a:ext>
            </a:extLst>
          </p:cNvPr>
          <p:cNvSpPr txBox="1"/>
          <p:nvPr/>
        </p:nvSpPr>
        <p:spPr>
          <a:xfrm>
            <a:off x="2887708" y="6488668"/>
            <a:ext cx="930429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a:effectLst/>
              </a:rPr>
              <a:t>La fibra de vidrio es menos densa </a:t>
            </a:r>
            <a:r>
              <a:rPr lang="es-ES" b="1" u="sng" dirty="0">
                <a:effectLst/>
              </a:rPr>
              <a:t>y se derrite </a:t>
            </a:r>
            <a:r>
              <a:rPr lang="es-ES" dirty="0">
                <a:effectLst/>
              </a:rPr>
              <a:t>a ~600 °C.</a:t>
            </a:r>
          </a:p>
        </p:txBody>
      </p:sp>
    </p:spTree>
    <p:extLst>
      <p:ext uri="{BB962C8B-B14F-4D97-AF65-F5344CB8AC3E}">
        <p14:creationId xmlns:p14="http://schemas.microsoft.com/office/powerpoint/2010/main" val="32800078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7" name="Picture 6">
            <a:extLst>
              <a:ext uri="{FF2B5EF4-FFF2-40B4-BE49-F238E27FC236}">
                <a16:creationId xmlns:a16="http://schemas.microsoft.com/office/drawing/2014/main" id="{29D91A6B-0F41-307C-F313-2EC87EA3F6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5862" y="4430318"/>
            <a:ext cx="447205" cy="670806"/>
          </a:xfrm>
          <a:prstGeom prst="rect">
            <a:avLst/>
          </a:prstGeom>
        </p:spPr>
      </p:pic>
      <p:sp>
        <p:nvSpPr>
          <p:cNvPr id="2" name="TextBox 1">
            <a:extLst>
              <a:ext uri="{FF2B5EF4-FFF2-40B4-BE49-F238E27FC236}">
                <a16:creationId xmlns:a16="http://schemas.microsoft.com/office/drawing/2014/main" id="{BE99ED36-E21A-F0C9-1A43-806B00DD8F38}"/>
              </a:ext>
            </a:extLst>
          </p:cNvPr>
          <p:cNvSpPr txBox="1"/>
          <p:nvPr/>
        </p:nvSpPr>
        <p:spPr>
          <a:xfrm>
            <a:off x="1001124" y="3155078"/>
            <a:ext cx="4741542" cy="2923877"/>
          </a:xfrm>
          <a:prstGeom prst="rect">
            <a:avLst/>
          </a:prstGeom>
          <a:noFill/>
        </p:spPr>
        <p:txBody>
          <a:bodyPr wrap="square" rtlCol="0">
            <a:spAutoFit/>
          </a:bodyPr>
          <a:lstStyle/>
          <a:p>
            <a:r>
              <a:rPr lang="en-GB" sz="2800" dirty="0">
                <a:effectLst/>
              </a:rPr>
              <a:t>No </a:t>
            </a:r>
            <a:r>
              <a:rPr lang="en-GB" sz="2800" dirty="0"/>
              <a:t>protection </a:t>
            </a:r>
            <a:r>
              <a:rPr lang="en-GB" sz="2800" dirty="0">
                <a:effectLst/>
              </a:rPr>
              <a:t>causes </a:t>
            </a:r>
            <a:r>
              <a:rPr lang="en-GB" sz="2800" dirty="0"/>
              <a:t>3</a:t>
            </a:r>
            <a:r>
              <a:rPr lang="en-GB" sz="2800" dirty="0">
                <a:effectLst/>
              </a:rPr>
              <a:t> key problems: </a:t>
            </a:r>
          </a:p>
          <a:p>
            <a:pPr marL="457200" indent="-457200">
              <a:buFont typeface="Arial" panose="020B0604020202020204" pitchFamily="34" charset="0"/>
              <a:buChar char="•"/>
            </a:pPr>
            <a:r>
              <a:rPr lang="en-GB" sz="2800" b="1" dirty="0">
                <a:solidFill>
                  <a:srgbClr val="00B050"/>
                </a:solidFill>
              </a:rPr>
              <a:t>Smoke spread</a:t>
            </a:r>
          </a:p>
          <a:p>
            <a:pPr marL="457200" indent="-457200">
              <a:buFont typeface="Arial" panose="020B0604020202020204" pitchFamily="34" charset="0"/>
              <a:buChar char="•"/>
            </a:pPr>
            <a:r>
              <a:rPr lang="en-GB" sz="2800" b="1" dirty="0">
                <a:solidFill>
                  <a:srgbClr val="00B050"/>
                </a:solidFill>
              </a:rPr>
              <a:t>Flame spread</a:t>
            </a:r>
          </a:p>
          <a:p>
            <a:pPr marL="457200" indent="-457200">
              <a:buFont typeface="Arial" panose="020B0604020202020204" pitchFamily="34" charset="0"/>
              <a:buChar char="•"/>
            </a:pPr>
            <a:r>
              <a:rPr lang="en-GB" sz="3600" b="1" u="sng" dirty="0">
                <a:solidFill>
                  <a:srgbClr val="FF0000"/>
                </a:solidFill>
              </a:rPr>
              <a:t>Risk of structural collapse </a:t>
            </a:r>
          </a:p>
        </p:txBody>
      </p:sp>
      <p:pic>
        <p:nvPicPr>
          <p:cNvPr id="10" name="Picture 9">
            <a:extLst>
              <a:ext uri="{FF2B5EF4-FFF2-40B4-BE49-F238E27FC236}">
                <a16:creationId xmlns:a16="http://schemas.microsoft.com/office/drawing/2014/main" id="{EFEE8FCE-FE25-64DD-799A-03B86BB33A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76944" y="4541649"/>
            <a:ext cx="447205" cy="670806"/>
          </a:xfrm>
          <a:prstGeom prst="rect">
            <a:avLst/>
          </a:prstGeom>
        </p:spPr>
      </p:pic>
      <p:sp>
        <p:nvSpPr>
          <p:cNvPr id="5" name="Title 1">
            <a:extLst>
              <a:ext uri="{FF2B5EF4-FFF2-40B4-BE49-F238E27FC236}">
                <a16:creationId xmlns:a16="http://schemas.microsoft.com/office/drawing/2014/main" id="{ACDBCC9A-D537-5DAB-1A62-A4F3F2E2E6F0}"/>
              </a:ext>
            </a:extLst>
          </p:cNvPr>
          <p:cNvSpPr txBox="1">
            <a:spLocks/>
          </p:cNvSpPr>
          <p:nvPr/>
        </p:nvSpPr>
        <p:spPr>
          <a:xfrm>
            <a:off x="937520" y="0"/>
            <a:ext cx="1071692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4" name="TextBox 3">
            <a:extLst>
              <a:ext uri="{FF2B5EF4-FFF2-40B4-BE49-F238E27FC236}">
                <a16:creationId xmlns:a16="http://schemas.microsoft.com/office/drawing/2014/main" id="{84787B38-56CA-A059-2470-F3DABA652853}"/>
              </a:ext>
            </a:extLst>
          </p:cNvPr>
          <p:cNvSpPr txBox="1"/>
          <p:nvPr/>
        </p:nvSpPr>
        <p:spPr>
          <a:xfrm>
            <a:off x="877469" y="171401"/>
            <a:ext cx="10446680"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3600" b="1" dirty="0">
                <a:effectLst/>
              </a:rPr>
              <a:t>Falta de protección genera 3 problemas clave</a:t>
            </a:r>
            <a:r>
              <a:rPr lang="es-ES" sz="3600" dirty="0">
                <a:effectLst/>
              </a:rPr>
              <a:t>:</a:t>
            </a:r>
          </a:p>
          <a:p>
            <a:pPr>
              <a:buFont typeface="Arial" panose="020B0604020202020204" pitchFamily="34" charset="0"/>
              <a:buChar char="•"/>
            </a:pPr>
            <a:r>
              <a:rPr lang="es-ES" sz="3600" dirty="0">
                <a:solidFill>
                  <a:srgbClr val="00B050"/>
                </a:solidFill>
              </a:rPr>
              <a:t>Propagación de humo</a:t>
            </a:r>
          </a:p>
          <a:p>
            <a:pPr>
              <a:buFont typeface="Arial" panose="020B0604020202020204" pitchFamily="34" charset="0"/>
              <a:buChar char="•"/>
            </a:pPr>
            <a:r>
              <a:rPr lang="es-ES" sz="3600" dirty="0">
                <a:solidFill>
                  <a:srgbClr val="00B050"/>
                </a:solidFill>
              </a:rPr>
              <a:t>Propagación de llamas</a:t>
            </a:r>
          </a:p>
          <a:p>
            <a:pPr>
              <a:buFont typeface="Arial" panose="020B0604020202020204" pitchFamily="34" charset="0"/>
              <a:buChar char="•"/>
            </a:pPr>
            <a:r>
              <a:rPr lang="es-ES" sz="3600" b="1" u="sng" dirty="0">
                <a:solidFill>
                  <a:schemeClr val="accent1"/>
                </a:solidFill>
              </a:rPr>
              <a:t>Riesgo de colapso estructural</a:t>
            </a:r>
          </a:p>
        </p:txBody>
      </p:sp>
    </p:spTree>
    <p:extLst>
      <p:ext uri="{BB962C8B-B14F-4D97-AF65-F5344CB8AC3E}">
        <p14:creationId xmlns:p14="http://schemas.microsoft.com/office/powerpoint/2010/main" val="12585361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2" name="Picture 1">
            <a:extLst>
              <a:ext uri="{FF2B5EF4-FFF2-40B4-BE49-F238E27FC236}">
                <a16:creationId xmlns:a16="http://schemas.microsoft.com/office/drawing/2014/main" id="{C5F8DFD1-B87F-DA11-CB64-76DB4CA6D6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509" y="4519723"/>
            <a:ext cx="447205" cy="670806"/>
          </a:xfrm>
          <a:prstGeom prst="rect">
            <a:avLst/>
          </a:prstGeom>
        </p:spPr>
      </p:pic>
      <p:pic>
        <p:nvPicPr>
          <p:cNvPr id="7" name="Picture 6">
            <a:extLst>
              <a:ext uri="{FF2B5EF4-FFF2-40B4-BE49-F238E27FC236}">
                <a16:creationId xmlns:a16="http://schemas.microsoft.com/office/drawing/2014/main" id="{BF514069-7E39-ADC2-8E51-F5F0CB9A66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2012" y="4519723"/>
            <a:ext cx="447205" cy="670806"/>
          </a:xfrm>
          <a:prstGeom prst="rect">
            <a:avLst/>
          </a:prstGeom>
        </p:spPr>
      </p:pic>
      <p:pic>
        <p:nvPicPr>
          <p:cNvPr id="8" name="Picture 7">
            <a:extLst>
              <a:ext uri="{FF2B5EF4-FFF2-40B4-BE49-F238E27FC236}">
                <a16:creationId xmlns:a16="http://schemas.microsoft.com/office/drawing/2014/main" id="{A2FDD352-ABB2-5063-6D27-94D31BD086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8066" y="4670946"/>
            <a:ext cx="447205" cy="670806"/>
          </a:xfrm>
          <a:prstGeom prst="rect">
            <a:avLst/>
          </a:prstGeom>
        </p:spPr>
      </p:pic>
      <p:pic>
        <p:nvPicPr>
          <p:cNvPr id="10" name="Picture 9">
            <a:extLst>
              <a:ext uri="{FF2B5EF4-FFF2-40B4-BE49-F238E27FC236}">
                <a16:creationId xmlns:a16="http://schemas.microsoft.com/office/drawing/2014/main" id="{B3B9F42B-0CDF-54E2-76CD-52CE06D63B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6569" y="4670946"/>
            <a:ext cx="447205" cy="670806"/>
          </a:xfrm>
          <a:prstGeom prst="rect">
            <a:avLst/>
          </a:prstGeom>
        </p:spPr>
      </p:pic>
      <p:pic>
        <p:nvPicPr>
          <p:cNvPr id="11" name="Picture 10">
            <a:extLst>
              <a:ext uri="{FF2B5EF4-FFF2-40B4-BE49-F238E27FC236}">
                <a16:creationId xmlns:a16="http://schemas.microsoft.com/office/drawing/2014/main" id="{0FCDF655-033E-3EF1-080F-98745D82F6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74" y="4670946"/>
            <a:ext cx="447205" cy="670806"/>
          </a:xfrm>
          <a:prstGeom prst="rect">
            <a:avLst/>
          </a:prstGeom>
        </p:spPr>
      </p:pic>
      <p:pic>
        <p:nvPicPr>
          <p:cNvPr id="12" name="Picture 11">
            <a:extLst>
              <a:ext uri="{FF2B5EF4-FFF2-40B4-BE49-F238E27FC236}">
                <a16:creationId xmlns:a16="http://schemas.microsoft.com/office/drawing/2014/main" id="{E6962422-B2FF-B1CA-3498-7F3FFE40FA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902" y="4792008"/>
            <a:ext cx="447205" cy="670806"/>
          </a:xfrm>
          <a:prstGeom prst="rect">
            <a:avLst/>
          </a:prstGeom>
        </p:spPr>
      </p:pic>
      <p:pic>
        <p:nvPicPr>
          <p:cNvPr id="13" name="Picture 12">
            <a:extLst>
              <a:ext uri="{FF2B5EF4-FFF2-40B4-BE49-F238E27FC236}">
                <a16:creationId xmlns:a16="http://schemas.microsoft.com/office/drawing/2014/main" id="{6DA63569-519E-B137-E6D0-3BED049AF3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7697" y="4835655"/>
            <a:ext cx="447205" cy="670806"/>
          </a:xfrm>
          <a:prstGeom prst="rect">
            <a:avLst/>
          </a:prstGeom>
        </p:spPr>
      </p:pic>
      <p:pic>
        <p:nvPicPr>
          <p:cNvPr id="14" name="Picture 13">
            <a:extLst>
              <a:ext uri="{FF2B5EF4-FFF2-40B4-BE49-F238E27FC236}">
                <a16:creationId xmlns:a16="http://schemas.microsoft.com/office/drawing/2014/main" id="{FFEDA6E1-9686-7299-8A2A-810D85810B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2506" y="4778060"/>
            <a:ext cx="447205" cy="670806"/>
          </a:xfrm>
          <a:prstGeom prst="rect">
            <a:avLst/>
          </a:prstGeom>
        </p:spPr>
      </p:pic>
      <p:pic>
        <p:nvPicPr>
          <p:cNvPr id="15" name="Picture 14">
            <a:extLst>
              <a:ext uri="{FF2B5EF4-FFF2-40B4-BE49-F238E27FC236}">
                <a16:creationId xmlns:a16="http://schemas.microsoft.com/office/drawing/2014/main" id="{7530597B-FF25-D73C-39F9-AC11FC3916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937" y="4476038"/>
            <a:ext cx="447205" cy="670806"/>
          </a:xfrm>
          <a:prstGeom prst="rect">
            <a:avLst/>
          </a:prstGeom>
        </p:spPr>
      </p:pic>
      <p:pic>
        <p:nvPicPr>
          <p:cNvPr id="16" name="Picture 15">
            <a:extLst>
              <a:ext uri="{FF2B5EF4-FFF2-40B4-BE49-F238E27FC236}">
                <a16:creationId xmlns:a16="http://schemas.microsoft.com/office/drawing/2014/main" id="{DBE73334-CC13-326D-EE98-711DFBDDA9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948" y="4171572"/>
            <a:ext cx="447205" cy="670806"/>
          </a:xfrm>
          <a:prstGeom prst="rect">
            <a:avLst/>
          </a:prstGeom>
        </p:spPr>
      </p:pic>
      <p:pic>
        <p:nvPicPr>
          <p:cNvPr id="17" name="Picture 16">
            <a:extLst>
              <a:ext uri="{FF2B5EF4-FFF2-40B4-BE49-F238E27FC236}">
                <a16:creationId xmlns:a16="http://schemas.microsoft.com/office/drawing/2014/main" id="{E11ADB27-CA28-295D-F804-3E4BB7AAAB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992" y="4386391"/>
            <a:ext cx="447205" cy="670806"/>
          </a:xfrm>
          <a:prstGeom prst="rect">
            <a:avLst/>
          </a:prstGeom>
        </p:spPr>
      </p:pic>
      <p:pic>
        <p:nvPicPr>
          <p:cNvPr id="18" name="Picture 17">
            <a:extLst>
              <a:ext uri="{FF2B5EF4-FFF2-40B4-BE49-F238E27FC236}">
                <a16:creationId xmlns:a16="http://schemas.microsoft.com/office/drawing/2014/main" id="{9586E2B7-FC4C-788C-9C68-43D1C78397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8376" y="4050988"/>
            <a:ext cx="447205" cy="670806"/>
          </a:xfrm>
          <a:prstGeom prst="rect">
            <a:avLst/>
          </a:prstGeom>
        </p:spPr>
      </p:pic>
      <p:pic>
        <p:nvPicPr>
          <p:cNvPr id="19" name="Picture 18">
            <a:extLst>
              <a:ext uri="{FF2B5EF4-FFF2-40B4-BE49-F238E27FC236}">
                <a16:creationId xmlns:a16="http://schemas.microsoft.com/office/drawing/2014/main" id="{E465CEB1-AC1D-414A-FCB2-836D2A68C7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33893" y="3929191"/>
            <a:ext cx="447205" cy="670806"/>
          </a:xfrm>
          <a:prstGeom prst="rect">
            <a:avLst/>
          </a:prstGeom>
        </p:spPr>
      </p:pic>
      <p:pic>
        <p:nvPicPr>
          <p:cNvPr id="20" name="Picture 19">
            <a:extLst>
              <a:ext uri="{FF2B5EF4-FFF2-40B4-BE49-F238E27FC236}">
                <a16:creationId xmlns:a16="http://schemas.microsoft.com/office/drawing/2014/main" id="{05E5C64F-EAC9-CB03-460A-D5F734C7F7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4097" y="3972876"/>
            <a:ext cx="447205" cy="670806"/>
          </a:xfrm>
          <a:prstGeom prst="rect">
            <a:avLst/>
          </a:prstGeom>
        </p:spPr>
      </p:pic>
      <p:pic>
        <p:nvPicPr>
          <p:cNvPr id="21" name="Picture 20">
            <a:extLst>
              <a:ext uri="{FF2B5EF4-FFF2-40B4-BE49-F238E27FC236}">
                <a16:creationId xmlns:a16="http://schemas.microsoft.com/office/drawing/2014/main" id="{1BBDE3EF-AB55-1E56-0F2F-751F63D475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6442" y="4050988"/>
            <a:ext cx="447205" cy="670806"/>
          </a:xfrm>
          <a:prstGeom prst="rect">
            <a:avLst/>
          </a:prstGeom>
        </p:spPr>
      </p:pic>
      <p:pic>
        <p:nvPicPr>
          <p:cNvPr id="22" name="Picture 21">
            <a:extLst>
              <a:ext uri="{FF2B5EF4-FFF2-40B4-BE49-F238E27FC236}">
                <a16:creationId xmlns:a16="http://schemas.microsoft.com/office/drawing/2014/main" id="{084B4570-65EB-DA7E-E163-6D9E0CC517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27" y="4264594"/>
            <a:ext cx="447205" cy="670806"/>
          </a:xfrm>
          <a:prstGeom prst="rect">
            <a:avLst/>
          </a:prstGeom>
        </p:spPr>
      </p:pic>
      <p:pic>
        <p:nvPicPr>
          <p:cNvPr id="23" name="Picture 22">
            <a:extLst>
              <a:ext uri="{FF2B5EF4-FFF2-40B4-BE49-F238E27FC236}">
                <a16:creationId xmlns:a16="http://schemas.microsoft.com/office/drawing/2014/main" id="{2D67C045-746B-8638-BB02-08DA932EA1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466" y="3562542"/>
            <a:ext cx="447205" cy="670806"/>
          </a:xfrm>
          <a:prstGeom prst="rect">
            <a:avLst/>
          </a:prstGeom>
        </p:spPr>
      </p:pic>
      <p:pic>
        <p:nvPicPr>
          <p:cNvPr id="24" name="Picture 23">
            <a:extLst>
              <a:ext uri="{FF2B5EF4-FFF2-40B4-BE49-F238E27FC236}">
                <a16:creationId xmlns:a16="http://schemas.microsoft.com/office/drawing/2014/main" id="{13568DF5-54C9-F492-91BD-36EE87695C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7257" y="3562542"/>
            <a:ext cx="447205" cy="670806"/>
          </a:xfrm>
          <a:prstGeom prst="rect">
            <a:avLst/>
          </a:prstGeom>
        </p:spPr>
      </p:pic>
      <p:pic>
        <p:nvPicPr>
          <p:cNvPr id="26" name="Picture 25">
            <a:extLst>
              <a:ext uri="{FF2B5EF4-FFF2-40B4-BE49-F238E27FC236}">
                <a16:creationId xmlns:a16="http://schemas.microsoft.com/office/drawing/2014/main" id="{1A8756A1-5091-A251-819D-EDF8528521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786644"/>
            <a:ext cx="447205" cy="670806"/>
          </a:xfrm>
          <a:prstGeom prst="rect">
            <a:avLst/>
          </a:prstGeom>
        </p:spPr>
      </p:pic>
      <p:pic>
        <p:nvPicPr>
          <p:cNvPr id="27" name="Picture 26">
            <a:extLst>
              <a:ext uri="{FF2B5EF4-FFF2-40B4-BE49-F238E27FC236}">
                <a16:creationId xmlns:a16="http://schemas.microsoft.com/office/drawing/2014/main" id="{A7E952B0-6349-7E8B-C1BD-BE7F817F78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2296" y="3412882"/>
            <a:ext cx="447205" cy="670806"/>
          </a:xfrm>
          <a:prstGeom prst="rect">
            <a:avLst/>
          </a:prstGeom>
        </p:spPr>
      </p:pic>
      <p:pic>
        <p:nvPicPr>
          <p:cNvPr id="28" name="Picture 27">
            <a:extLst>
              <a:ext uri="{FF2B5EF4-FFF2-40B4-BE49-F238E27FC236}">
                <a16:creationId xmlns:a16="http://schemas.microsoft.com/office/drawing/2014/main" id="{4A23C899-AEAA-B280-9776-9DC6647D77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3086" y="3401213"/>
            <a:ext cx="447205" cy="670806"/>
          </a:xfrm>
          <a:prstGeom prst="rect">
            <a:avLst/>
          </a:prstGeom>
        </p:spPr>
      </p:pic>
      <p:pic>
        <p:nvPicPr>
          <p:cNvPr id="29" name="Picture 28">
            <a:extLst>
              <a:ext uri="{FF2B5EF4-FFF2-40B4-BE49-F238E27FC236}">
                <a16:creationId xmlns:a16="http://schemas.microsoft.com/office/drawing/2014/main" id="{BB60D282-B3AD-2D1E-6D16-264FA35782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7243" y="3323235"/>
            <a:ext cx="447205" cy="670806"/>
          </a:xfrm>
          <a:prstGeom prst="rect">
            <a:avLst/>
          </a:prstGeom>
        </p:spPr>
      </p:pic>
      <p:sp>
        <p:nvSpPr>
          <p:cNvPr id="30" name="Oval 29">
            <a:extLst>
              <a:ext uri="{FF2B5EF4-FFF2-40B4-BE49-F238E27FC236}">
                <a16:creationId xmlns:a16="http://schemas.microsoft.com/office/drawing/2014/main" id="{CEDDC1F8-38A7-11C8-4DF2-A85E43C1E0AF}"/>
              </a:ext>
            </a:extLst>
          </p:cNvPr>
          <p:cNvSpPr/>
          <p:nvPr/>
        </p:nvSpPr>
        <p:spPr>
          <a:xfrm>
            <a:off x="10383713" y="3980901"/>
            <a:ext cx="787326" cy="153358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2" name="Straight Connector 31">
            <a:extLst>
              <a:ext uri="{FF2B5EF4-FFF2-40B4-BE49-F238E27FC236}">
                <a16:creationId xmlns:a16="http://schemas.microsoft.com/office/drawing/2014/main" id="{B195B333-396D-8317-2B96-C69D570F963F}"/>
              </a:ext>
            </a:extLst>
          </p:cNvPr>
          <p:cNvCxnSpPr>
            <a:cxnSpLocks/>
            <a:stCxn id="30" idx="0"/>
          </p:cNvCxnSpPr>
          <p:nvPr/>
        </p:nvCxnSpPr>
        <p:spPr>
          <a:xfrm flipH="1" flipV="1">
            <a:off x="4766387" y="3690943"/>
            <a:ext cx="6010989" cy="2899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2D4D882-1D32-311C-3573-1E8012C8EC6A}"/>
              </a:ext>
            </a:extLst>
          </p:cNvPr>
          <p:cNvCxnSpPr>
            <a:cxnSpLocks/>
          </p:cNvCxnSpPr>
          <p:nvPr/>
        </p:nvCxnSpPr>
        <p:spPr>
          <a:xfrm flipH="1" flipV="1">
            <a:off x="4786479" y="3719575"/>
            <a:ext cx="5990897" cy="18004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30" name="Picture 6" descr="Nondestructive Post-fire Damage Assessment of Structural Steel Members  Using Leeb Harness Method | Fire Technology">
            <a:extLst>
              <a:ext uri="{FF2B5EF4-FFF2-40B4-BE49-F238E27FC236}">
                <a16:creationId xmlns:a16="http://schemas.microsoft.com/office/drawing/2014/main" id="{D851CD85-A7A4-C61E-661A-0A5F8941F6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6461" y="739577"/>
            <a:ext cx="3419568" cy="31100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crete Spalling: Causes &amp; Solutions - Civil Engineer Mag">
            <a:extLst>
              <a:ext uri="{FF2B5EF4-FFF2-40B4-BE49-F238E27FC236}">
                <a16:creationId xmlns:a16="http://schemas.microsoft.com/office/drawing/2014/main" id="{D3D90633-CA48-DBFB-BDCF-D793D6B963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4004" y="3904869"/>
            <a:ext cx="3846777" cy="2564519"/>
          </a:xfrm>
          <a:prstGeom prst="rect">
            <a:avLst/>
          </a:prstGeom>
          <a:noFill/>
          <a:extLst>
            <a:ext uri="{909E8E84-426E-40DD-AFC4-6F175D3DCCD1}">
              <a14:hiddenFill xmlns:a14="http://schemas.microsoft.com/office/drawing/2010/main">
                <a:solidFill>
                  <a:srgbClr val="FFFFFF"/>
                </a:solidFill>
              </a14:hiddenFill>
            </a:ext>
          </a:extLst>
        </p:spPr>
      </p:pic>
      <p:sp>
        <p:nvSpPr>
          <p:cNvPr id="33" name="Title 1">
            <a:extLst>
              <a:ext uri="{FF2B5EF4-FFF2-40B4-BE49-F238E27FC236}">
                <a16:creationId xmlns:a16="http://schemas.microsoft.com/office/drawing/2014/main" id="{81B086B5-3E99-6A7B-4D75-84BE547A50C0}"/>
              </a:ext>
            </a:extLst>
          </p:cNvPr>
          <p:cNvSpPr txBox="1">
            <a:spLocks/>
          </p:cNvSpPr>
          <p:nvPr/>
        </p:nvSpPr>
        <p:spPr>
          <a:xfrm>
            <a:off x="-4218" y="-13551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Tree>
    <p:extLst>
      <p:ext uri="{BB962C8B-B14F-4D97-AF65-F5344CB8AC3E}">
        <p14:creationId xmlns:p14="http://schemas.microsoft.com/office/powerpoint/2010/main" val="19068249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rmal deformation of steel structure exposed to fire.">
            <a:extLst>
              <a:ext uri="{FF2B5EF4-FFF2-40B4-BE49-F238E27FC236}">
                <a16:creationId xmlns:a16="http://schemas.microsoft.com/office/drawing/2014/main" id="{8609F8C2-E2B3-FCC0-C9DA-CED4CFB78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234" y="310052"/>
            <a:ext cx="5471318" cy="329057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w does Structural Steel Fail Due to Fire Exposure? How to Protect it? |  Passifire PFP Solutions &amp; Services">
            <a:extLst>
              <a:ext uri="{FF2B5EF4-FFF2-40B4-BE49-F238E27FC236}">
                <a16:creationId xmlns:a16="http://schemas.microsoft.com/office/drawing/2014/main" id="{4AE76AD8-8E91-A9FC-F561-7609DABE3E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9155" y="3754672"/>
            <a:ext cx="4684337" cy="315128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ogressive collapse of steel structures exposed to fire: A critical review  - ScienceDirect">
            <a:extLst>
              <a:ext uri="{FF2B5EF4-FFF2-40B4-BE49-F238E27FC236}">
                <a16:creationId xmlns:a16="http://schemas.microsoft.com/office/drawing/2014/main" id="{67B87454-9C93-E148-4E28-FC1457E0F8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589" y="1563569"/>
            <a:ext cx="6389676" cy="165786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eformation of the steel structure between axis B-C and 9-16. | Download  Scientific Diagram">
            <a:extLst>
              <a:ext uri="{FF2B5EF4-FFF2-40B4-BE49-F238E27FC236}">
                <a16:creationId xmlns:a16="http://schemas.microsoft.com/office/drawing/2014/main" id="{23D6BA5F-0DA5-EA18-97B7-70796EDA0D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08" y="3935960"/>
            <a:ext cx="5590979" cy="2907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0E4E2D-4A55-F57F-2C23-382A9DCB10AD}"/>
              </a:ext>
            </a:extLst>
          </p:cNvPr>
          <p:cNvSpPr txBox="1">
            <a:spLocks/>
          </p:cNvSpPr>
          <p:nvPr/>
        </p:nvSpPr>
        <p:spPr>
          <a:xfrm>
            <a:off x="-4218" y="-1411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Tree>
    <p:extLst>
      <p:ext uri="{BB962C8B-B14F-4D97-AF65-F5344CB8AC3E}">
        <p14:creationId xmlns:p14="http://schemas.microsoft.com/office/powerpoint/2010/main" val="23795734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trategies for enhancing fire resistance of high-strength concrete  structures - Concrete Plant Precast Technology">
            <a:extLst>
              <a:ext uri="{FF2B5EF4-FFF2-40B4-BE49-F238E27FC236}">
                <a16:creationId xmlns:a16="http://schemas.microsoft.com/office/drawing/2014/main" id="{6BCEF3B4-9C4D-D6DA-BEC9-9588B2C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20" y="1184369"/>
            <a:ext cx="5605378" cy="409041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partment Building Fire Damage - Imparta Engineers">
            <a:extLst>
              <a:ext uri="{FF2B5EF4-FFF2-40B4-BE49-F238E27FC236}">
                <a16:creationId xmlns:a16="http://schemas.microsoft.com/office/drawing/2014/main" id="{3084C75F-A8AE-A011-E3BD-D870506644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337" y="1096460"/>
            <a:ext cx="5693243" cy="42662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35C3A17-82FD-7909-66CF-995DFA863973}"/>
              </a:ext>
            </a:extLst>
          </p:cNvPr>
          <p:cNvSpPr txBox="1">
            <a:spLocks/>
          </p:cNvSpPr>
          <p:nvPr/>
        </p:nvSpPr>
        <p:spPr>
          <a:xfrm>
            <a:off x="1040296" y="-141194"/>
            <a:ext cx="947108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
        <p:nvSpPr>
          <p:cNvPr id="3" name="Content Placeholder 2">
            <a:extLst>
              <a:ext uri="{FF2B5EF4-FFF2-40B4-BE49-F238E27FC236}">
                <a16:creationId xmlns:a16="http://schemas.microsoft.com/office/drawing/2014/main" id="{207C029B-E279-5FF8-6F93-FCEF841290FD}"/>
              </a:ext>
            </a:extLst>
          </p:cNvPr>
          <p:cNvSpPr>
            <a:spLocks noGrp="1"/>
          </p:cNvSpPr>
          <p:nvPr>
            <p:ph idx="1"/>
          </p:nvPr>
        </p:nvSpPr>
        <p:spPr>
          <a:xfrm>
            <a:off x="1152938" y="5519650"/>
            <a:ext cx="9696555" cy="624061"/>
          </a:xfrm>
        </p:spPr>
        <p:txBody>
          <a:bodyPr/>
          <a:lstStyle/>
          <a:p>
            <a:pPr marL="0" indent="0">
              <a:buNone/>
            </a:pPr>
            <a:r>
              <a:rPr lang="en-GB" b="1" i="0" dirty="0">
                <a:solidFill>
                  <a:srgbClr val="464649"/>
                </a:solidFill>
                <a:effectLst/>
                <a:latin typeface="Inter Variable"/>
              </a:rPr>
              <a:t>Yeso/Gypsum:  CaSO</a:t>
            </a:r>
            <a:r>
              <a:rPr lang="en-GB" b="1" i="0" baseline="-25000" dirty="0">
                <a:solidFill>
                  <a:srgbClr val="464649"/>
                </a:solidFill>
                <a:effectLst/>
                <a:latin typeface="Inter Variable"/>
              </a:rPr>
              <a:t>4</a:t>
            </a:r>
            <a:r>
              <a:rPr lang="en-GB" b="1" i="0" dirty="0">
                <a:solidFill>
                  <a:srgbClr val="464649"/>
                </a:solidFill>
                <a:effectLst/>
                <a:latin typeface="Inter Variable"/>
              </a:rPr>
              <a:t>.2H</a:t>
            </a:r>
            <a:r>
              <a:rPr lang="en-GB" b="1" i="0" baseline="-25000" dirty="0">
                <a:solidFill>
                  <a:srgbClr val="464649"/>
                </a:solidFill>
                <a:effectLst/>
                <a:latin typeface="Inter Variable"/>
              </a:rPr>
              <a:t>2</a:t>
            </a:r>
            <a:r>
              <a:rPr lang="en-GB" b="1" i="0" dirty="0">
                <a:solidFill>
                  <a:srgbClr val="464649"/>
                </a:solidFill>
                <a:effectLst/>
                <a:latin typeface="Inter Variable"/>
              </a:rPr>
              <a:t>0</a:t>
            </a:r>
            <a:endParaRPr lang="en-GB" dirty="0"/>
          </a:p>
        </p:txBody>
      </p:sp>
    </p:spTree>
    <p:extLst>
      <p:ext uri="{BB962C8B-B14F-4D97-AF65-F5344CB8AC3E}">
        <p14:creationId xmlns:p14="http://schemas.microsoft.com/office/powerpoint/2010/main" val="39615904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trategies for enhancing fire resistance of high-strength concrete  structures - Concrete Plant Precast Technology">
            <a:extLst>
              <a:ext uri="{FF2B5EF4-FFF2-40B4-BE49-F238E27FC236}">
                <a16:creationId xmlns:a16="http://schemas.microsoft.com/office/drawing/2014/main" id="{6BCEF3B4-9C4D-D6DA-BEC9-9588B2C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20" y="1184369"/>
            <a:ext cx="5605378" cy="40904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35C3A17-82FD-7909-66CF-995DFA863973}"/>
              </a:ext>
            </a:extLst>
          </p:cNvPr>
          <p:cNvSpPr txBox="1">
            <a:spLocks/>
          </p:cNvSpPr>
          <p:nvPr/>
        </p:nvSpPr>
        <p:spPr>
          <a:xfrm>
            <a:off x="-4218" y="-1411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Un incendio en un edificio sin protección:</a:t>
            </a:r>
            <a:endParaRPr lang="en-GB" sz="2800" b="1" dirty="0"/>
          </a:p>
        </p:txBody>
      </p:sp>
      <p:sp>
        <p:nvSpPr>
          <p:cNvPr id="3" name="Content Placeholder 2">
            <a:extLst>
              <a:ext uri="{FF2B5EF4-FFF2-40B4-BE49-F238E27FC236}">
                <a16:creationId xmlns:a16="http://schemas.microsoft.com/office/drawing/2014/main" id="{207C029B-E279-5FF8-6F93-FCEF841290FD}"/>
              </a:ext>
            </a:extLst>
          </p:cNvPr>
          <p:cNvSpPr>
            <a:spLocks noGrp="1"/>
          </p:cNvSpPr>
          <p:nvPr>
            <p:ph idx="1"/>
          </p:nvPr>
        </p:nvSpPr>
        <p:spPr>
          <a:xfrm>
            <a:off x="1007164" y="5519650"/>
            <a:ext cx="9842329" cy="624061"/>
          </a:xfrm>
        </p:spPr>
        <p:txBody>
          <a:bodyPr/>
          <a:lstStyle/>
          <a:p>
            <a:pPr marL="0" indent="0">
              <a:buNone/>
            </a:pPr>
            <a:r>
              <a:rPr lang="en-GB" b="1" i="0" dirty="0">
                <a:solidFill>
                  <a:srgbClr val="464649"/>
                </a:solidFill>
                <a:effectLst/>
                <a:latin typeface="Inter Variable"/>
              </a:rPr>
              <a:t>Yeso/Gypsum:  CaSO</a:t>
            </a:r>
            <a:r>
              <a:rPr lang="en-GB" b="1" i="0" baseline="-25000" dirty="0">
                <a:solidFill>
                  <a:srgbClr val="464649"/>
                </a:solidFill>
                <a:effectLst/>
                <a:latin typeface="Inter Variable"/>
              </a:rPr>
              <a:t>4</a:t>
            </a:r>
            <a:r>
              <a:rPr lang="en-GB" b="1" i="0" dirty="0">
                <a:solidFill>
                  <a:srgbClr val="464649"/>
                </a:solidFill>
                <a:effectLst/>
                <a:latin typeface="Inter Variable"/>
              </a:rPr>
              <a:t>. </a:t>
            </a:r>
            <a:r>
              <a:rPr lang="en-GB" b="1" i="0" dirty="0">
                <a:solidFill>
                  <a:srgbClr val="464649"/>
                </a:solidFill>
                <a:effectLst/>
                <a:highlight>
                  <a:srgbClr val="FFFF00"/>
                </a:highlight>
                <a:latin typeface="Inter Variable"/>
              </a:rPr>
              <a:t>2H</a:t>
            </a:r>
            <a:r>
              <a:rPr lang="en-GB" b="1" i="0" baseline="-25000" dirty="0">
                <a:solidFill>
                  <a:srgbClr val="464649"/>
                </a:solidFill>
                <a:effectLst/>
                <a:highlight>
                  <a:srgbClr val="FFFF00"/>
                </a:highlight>
                <a:latin typeface="Inter Variable"/>
              </a:rPr>
              <a:t>2</a:t>
            </a:r>
            <a:r>
              <a:rPr lang="en-GB" b="1" i="0" dirty="0">
                <a:solidFill>
                  <a:srgbClr val="464649"/>
                </a:solidFill>
                <a:effectLst/>
                <a:highlight>
                  <a:srgbClr val="FFFF00"/>
                </a:highlight>
                <a:latin typeface="Inter Variable"/>
              </a:rPr>
              <a:t>0</a:t>
            </a:r>
            <a:endParaRPr lang="en-GB" dirty="0">
              <a:highlight>
                <a:srgbClr val="FFFF00"/>
              </a:highlight>
            </a:endParaRPr>
          </a:p>
        </p:txBody>
      </p:sp>
      <p:sp>
        <p:nvSpPr>
          <p:cNvPr id="5" name="TextBox 4">
            <a:extLst>
              <a:ext uri="{FF2B5EF4-FFF2-40B4-BE49-F238E27FC236}">
                <a16:creationId xmlns:a16="http://schemas.microsoft.com/office/drawing/2014/main" id="{99C1BC3D-5A95-C32B-4641-E687A2AB3F53}"/>
              </a:ext>
            </a:extLst>
          </p:cNvPr>
          <p:cNvSpPr txBox="1"/>
          <p:nvPr/>
        </p:nvSpPr>
        <p:spPr>
          <a:xfrm>
            <a:off x="9250113" y="656829"/>
            <a:ext cx="2711467" cy="3970318"/>
          </a:xfrm>
          <a:prstGeom prst="rect">
            <a:avLst/>
          </a:prstGeom>
          <a:noFill/>
        </p:spPr>
        <p:txBody>
          <a:bodyPr wrap="square" rtlCol="0">
            <a:spAutoFit/>
          </a:bodyPr>
          <a:lstStyle/>
          <a:p>
            <a:r>
              <a:rPr lang="en-GB" dirty="0"/>
              <a:t>When exposed to high temperatures, the concretes temperature will rise. </a:t>
            </a:r>
          </a:p>
          <a:p>
            <a:r>
              <a:rPr lang="en-GB" dirty="0"/>
              <a:t>As it rises, the </a:t>
            </a:r>
            <a:r>
              <a:rPr lang="en-GB" b="1" dirty="0"/>
              <a:t>water within the concrete structure will start to evaporate </a:t>
            </a:r>
            <a:r>
              <a:rPr lang="en-GB" dirty="0"/>
              <a:t>and leave the structure. </a:t>
            </a:r>
          </a:p>
          <a:p>
            <a:r>
              <a:rPr lang="en-GB" dirty="0"/>
              <a:t>This causes the concrete to begin losing its structural integrity. On extreme heating- concrete spauls. </a:t>
            </a:r>
          </a:p>
        </p:txBody>
      </p:sp>
      <p:pic>
        <p:nvPicPr>
          <p:cNvPr id="6" name="Picture 4" descr="Chaos in central Sydney as massive fire engulfs building, and sparks  collapse - ABC News">
            <a:extLst>
              <a:ext uri="{FF2B5EF4-FFF2-40B4-BE49-F238E27FC236}">
                <a16:creationId xmlns:a16="http://schemas.microsoft.com/office/drawing/2014/main" id="{6F812269-9A59-6663-A7DB-12E789BBDC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0454" y="4556454"/>
            <a:ext cx="3443805" cy="22972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0C9AA6B-39CA-9959-F33D-6DBE573B9A2E}"/>
              </a:ext>
            </a:extLst>
          </p:cNvPr>
          <p:cNvSpPr txBox="1"/>
          <p:nvPr/>
        </p:nvSpPr>
        <p:spPr>
          <a:xfrm>
            <a:off x="5942431" y="1300751"/>
            <a:ext cx="3443805" cy="3139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dirty="0">
                <a:effectLst/>
              </a:rPr>
              <a:t>Cuando se expone a altas temperaturas, la temperatura del concreto aumenta. A medida que aumenta, </a:t>
            </a:r>
            <a:r>
              <a:rPr lang="es-ES" b="1" dirty="0">
                <a:effectLst/>
              </a:rPr>
              <a:t>el agua dentro de la estructura de concreto comienza a evaporarse</a:t>
            </a:r>
            <a:r>
              <a:rPr lang="es-ES" dirty="0">
                <a:effectLst/>
              </a:rPr>
              <a:t> y salir. Esto provoca que el concreto pierda su integridad estructural. Con calentamiento extremo, el concreto se descascara.</a:t>
            </a:r>
          </a:p>
        </p:txBody>
      </p:sp>
    </p:spTree>
    <p:extLst>
      <p:ext uri="{BB962C8B-B14F-4D97-AF65-F5344CB8AC3E}">
        <p14:creationId xmlns:p14="http://schemas.microsoft.com/office/powerpoint/2010/main" val="26874519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9D23-A810-2672-9CAC-7E234A899690}"/>
              </a:ext>
            </a:extLst>
          </p:cNvPr>
          <p:cNvSpPr>
            <a:spLocks noGrp="1"/>
          </p:cNvSpPr>
          <p:nvPr>
            <p:ph type="title"/>
          </p:nvPr>
        </p:nvSpPr>
        <p:spPr>
          <a:xfrm>
            <a:off x="988173" y="90037"/>
            <a:ext cx="10972800" cy="1325563"/>
          </a:xfrm>
        </p:spPr>
        <p:txBody>
          <a:bodyPr>
            <a:normAutofit/>
          </a:bodyPr>
          <a:lstStyle/>
          <a:p>
            <a:r>
              <a:rPr lang="en-GB" sz="44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Structural protection</a:t>
            </a:r>
            <a:endParaRPr lang="en-GB" dirty="0"/>
          </a:p>
        </p:txBody>
      </p:sp>
      <p:sp>
        <p:nvSpPr>
          <p:cNvPr id="3" name="Content Placeholder 2">
            <a:extLst>
              <a:ext uri="{FF2B5EF4-FFF2-40B4-BE49-F238E27FC236}">
                <a16:creationId xmlns:a16="http://schemas.microsoft.com/office/drawing/2014/main" id="{E8C2E7D2-CE42-BC59-413C-2A5F01E39B3C}"/>
              </a:ext>
            </a:extLst>
          </p:cNvPr>
          <p:cNvSpPr>
            <a:spLocks noGrp="1"/>
          </p:cNvSpPr>
          <p:nvPr>
            <p:ph idx="1"/>
          </p:nvPr>
        </p:nvSpPr>
        <p:spPr>
          <a:xfrm>
            <a:off x="1091953" y="3126526"/>
            <a:ext cx="6083466" cy="5257800"/>
          </a:xfrm>
        </p:spPr>
        <p:txBody>
          <a:bodyPr>
            <a:normAutofit/>
          </a:bodyPr>
          <a:lstStyle/>
          <a:p>
            <a:pPr marL="0" indent="0">
              <a:lnSpc>
                <a:spcPct val="107000"/>
              </a:lnSpc>
              <a:spcAft>
                <a:spcPts val="800"/>
              </a:spcAft>
              <a:buNone/>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It is essential for: </a:t>
            </a:r>
          </a:p>
          <a:p>
            <a:pPr marL="0" indent="0">
              <a:lnSpc>
                <a:spcPct val="107000"/>
              </a:lnSpc>
              <a:spcAft>
                <a:spcPts val="800"/>
              </a:spcAft>
              <a:buNone/>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insulating bare steel in load-bearing walls</a:t>
            </a:r>
            <a:endPar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endParaRPr>
          </a:p>
          <a:p>
            <a:pPr marL="0" indent="0">
              <a:lnSpc>
                <a:spcPct val="107000"/>
              </a:lnSpc>
              <a:spcAft>
                <a:spcPts val="800"/>
              </a:spcAft>
              <a:buNone/>
            </a:pP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maintaining structural integrity (no buckling) (e.g. for 2 hr in high-rises per NFPA 5000). </a:t>
            </a:r>
          </a:p>
          <a:p>
            <a:pPr marL="0" indent="0">
              <a:lnSpc>
                <a:spcPct val="107000"/>
              </a:lnSpc>
              <a:spcAft>
                <a:spcPts val="800"/>
              </a:spcAft>
              <a:buNone/>
            </a:pPr>
            <a:r>
              <a:rPr lang="en-GB" sz="1800" dirty="0">
                <a:solidFill>
                  <a:srgbClr val="242424"/>
                </a:solidFill>
                <a:latin typeface="Segoe UI" panose="020B0502040204020203" pitchFamily="34" charset="0"/>
                <a:ea typeface="Times New Roman" panose="02020603050405020304" pitchFamily="18" charset="0"/>
                <a:cs typeface="Arial" panose="020B0604020202020204" pitchFamily="34" charset="0"/>
              </a:rPr>
              <a:t>ASFRMs</a:t>
            </a:r>
            <a:r>
              <a:rPr lang="en-GB" sz="1800" kern="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adheres to irregular steel profiles, providing uniform coverage without impeding construction, and is mandated by IBC Chapter 7 for Type I/II buildings to delay critical temperature. </a:t>
            </a:r>
            <a:endParaRPr lang="en-GB" dirty="0"/>
          </a:p>
        </p:txBody>
      </p:sp>
      <p:pic>
        <p:nvPicPr>
          <p:cNvPr id="4" name="Picture 2">
            <a:extLst>
              <a:ext uri="{FF2B5EF4-FFF2-40B4-BE49-F238E27FC236}">
                <a16:creationId xmlns:a16="http://schemas.microsoft.com/office/drawing/2014/main" id="{69452AD9-A872-5463-AC0E-927C92206B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8020009" y="4467657"/>
            <a:ext cx="3680490" cy="23003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tructural Steel Fireproofing - Passifire">
            <a:extLst>
              <a:ext uri="{FF2B5EF4-FFF2-40B4-BE49-F238E27FC236}">
                <a16:creationId xmlns:a16="http://schemas.microsoft.com/office/drawing/2014/main" id="{7C2F3135-DD65-0650-72F0-219F20364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4530" y="2193905"/>
            <a:ext cx="4391449" cy="24701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7F830E1-35AA-0618-837C-835C6DFC600B}"/>
              </a:ext>
            </a:extLst>
          </p:cNvPr>
          <p:cNvSpPr txBox="1"/>
          <p:nvPr/>
        </p:nvSpPr>
        <p:spPr>
          <a:xfrm>
            <a:off x="988173" y="688265"/>
            <a:ext cx="10215654"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Material resistente al fuego aplicado por rociado (SFRM, por ejemplo, a base de fibra mineral, 3/4 pulgadas de espesor)</a:t>
            </a:r>
            <a:r>
              <a:rPr lang="es-ES" dirty="0">
                <a:effectLst/>
              </a:rPr>
              <a:t> es esencial para:</a:t>
            </a:r>
          </a:p>
          <a:p>
            <a:pPr>
              <a:buFont typeface="Arial" panose="020B0604020202020204" pitchFamily="34" charset="0"/>
              <a:buChar char="•"/>
            </a:pPr>
            <a:r>
              <a:rPr lang="es-ES" dirty="0"/>
              <a:t>Aislar acero desnudo en paredes de carga</a:t>
            </a:r>
          </a:p>
          <a:p>
            <a:pPr>
              <a:buFont typeface="Arial" panose="020B0604020202020204" pitchFamily="34" charset="0"/>
              <a:buChar char="•"/>
            </a:pPr>
            <a:r>
              <a:rPr lang="es-ES" dirty="0"/>
              <a:t>Mantener la integridad estructural (sin pandeo) (</a:t>
            </a:r>
            <a:r>
              <a:rPr lang="es-ES" dirty="0" err="1"/>
              <a:t>e.g</a:t>
            </a:r>
            <a:r>
              <a:rPr lang="es-ES" dirty="0"/>
              <a:t>. oras en edificios altos según NFPA 5000). </a:t>
            </a:r>
          </a:p>
          <a:p>
            <a:pPr>
              <a:buFont typeface="Arial" panose="020B0604020202020204" pitchFamily="34" charset="0"/>
              <a:buChar char="•"/>
            </a:pPr>
            <a:r>
              <a:rPr lang="es-ES" dirty="0" err="1"/>
              <a:t>SFRMs</a:t>
            </a:r>
            <a:r>
              <a:rPr lang="es-ES" dirty="0"/>
              <a:t> adhiere a perfiles de acero irregulares, proporcionando cobertura uniforme sin impedir la construcción, y es obligatorio según el Capítulo 7 del IBC para edificios Tipo I/II para retrasar la temperatura crítica. </a:t>
            </a:r>
          </a:p>
        </p:txBody>
      </p:sp>
    </p:spTree>
    <p:extLst>
      <p:ext uri="{BB962C8B-B14F-4D97-AF65-F5344CB8AC3E}">
        <p14:creationId xmlns:p14="http://schemas.microsoft.com/office/powerpoint/2010/main" val="8776089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6441-3B0A-F30D-ABD8-5EC20A896057}"/>
              </a:ext>
            </a:extLst>
          </p:cNvPr>
          <p:cNvSpPr>
            <a:spLocks noGrp="1"/>
          </p:cNvSpPr>
          <p:nvPr>
            <p:ph type="title"/>
          </p:nvPr>
        </p:nvSpPr>
        <p:spPr/>
        <p:txBody>
          <a:bodyPr/>
          <a:lstStyle/>
          <a:p>
            <a:r>
              <a:rPr lang="es-ES" b="1" dirty="0"/>
              <a:t>Protección contra Fuego para Estructuras de Concreto</a:t>
            </a:r>
            <a:br>
              <a:rPr lang="es-ES" b="1" dirty="0"/>
            </a:br>
            <a:endParaRPr lang="en-GB" dirty="0"/>
          </a:p>
        </p:txBody>
      </p:sp>
      <p:sp>
        <p:nvSpPr>
          <p:cNvPr id="3" name="Content Placeholder 2">
            <a:extLst>
              <a:ext uri="{FF2B5EF4-FFF2-40B4-BE49-F238E27FC236}">
                <a16:creationId xmlns:a16="http://schemas.microsoft.com/office/drawing/2014/main" id="{870C1DD4-597E-FC46-A488-20DA7654068C}"/>
              </a:ext>
            </a:extLst>
          </p:cNvPr>
          <p:cNvSpPr>
            <a:spLocks noGrp="1"/>
          </p:cNvSpPr>
          <p:nvPr>
            <p:ph idx="1"/>
          </p:nvPr>
        </p:nvSpPr>
        <p:spPr>
          <a:xfrm>
            <a:off x="1060005" y="4076942"/>
            <a:ext cx="6251150" cy="2251056"/>
          </a:xfrm>
        </p:spPr>
        <p:txBody>
          <a:bodyPr>
            <a:normAutofit/>
          </a:bodyPr>
          <a:lstStyle/>
          <a:p>
            <a:pPr rtl="0"/>
            <a:r>
              <a:rPr lang="en-GB" sz="2000" b="1" dirty="0"/>
              <a:t>Inherent Fire Resistance</a:t>
            </a:r>
            <a:r>
              <a:rPr lang="en-GB" sz="2000" dirty="0"/>
              <a:t>: </a:t>
            </a:r>
          </a:p>
          <a:p>
            <a:pPr rtl="0"/>
            <a:r>
              <a:rPr lang="en-GB" sz="2000" dirty="0"/>
              <a:t>Concrete’s low thermal conductivity and high heat capacity naturally resist fire spread, maintaining structural integrity (compressive strength retained up to ~600°C per ASTM E119 testing).</a:t>
            </a:r>
          </a:p>
          <a:p>
            <a:pPr marL="742950" lvl="1" indent="-285750" rtl="0">
              <a:buFont typeface="Arial" panose="020B0604020202020204" pitchFamily="34" charset="0"/>
              <a:buChar char="•"/>
            </a:pPr>
            <a:endParaRPr lang="en-GB" sz="2000" dirty="0"/>
          </a:p>
          <a:p>
            <a:endParaRPr lang="en-GB" sz="2000" dirty="0"/>
          </a:p>
        </p:txBody>
      </p:sp>
      <p:sp>
        <p:nvSpPr>
          <p:cNvPr id="5" name="TextBox 4">
            <a:extLst>
              <a:ext uri="{FF2B5EF4-FFF2-40B4-BE49-F238E27FC236}">
                <a16:creationId xmlns:a16="http://schemas.microsoft.com/office/drawing/2014/main" id="{372E844C-2032-0A7F-F573-FA169B871558}"/>
              </a:ext>
            </a:extLst>
          </p:cNvPr>
          <p:cNvSpPr txBox="1"/>
          <p:nvPr/>
        </p:nvSpPr>
        <p:spPr>
          <a:xfrm>
            <a:off x="1060005" y="1438577"/>
            <a:ext cx="6251150"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0"/>
            <a:r>
              <a:rPr lang="es-ES" sz="2000" b="1" dirty="0"/>
              <a:t>Resistencia Inherente al Fuego</a:t>
            </a:r>
            <a:r>
              <a:rPr lang="es-ES" sz="2000" dirty="0"/>
              <a:t>: </a:t>
            </a:r>
          </a:p>
          <a:p>
            <a:pPr rtl="0"/>
            <a:r>
              <a:rPr lang="es-ES" sz="2000" dirty="0"/>
              <a:t>El concreto tiene baja conductividad térmica y alta capacidad calorífica, resistiendo naturalmente la propagación del fuego y manteniendo la integridad estructural (resistencia a la compresión hasta ~600°C según pruebas ASTM E119).</a:t>
            </a:r>
          </a:p>
        </p:txBody>
      </p:sp>
      <p:pic>
        <p:nvPicPr>
          <p:cNvPr id="6146" name="Picture 2" descr="Factors Affecting Performance of Concrete During Fire – theconstructor.org">
            <a:extLst>
              <a:ext uri="{FF2B5EF4-FFF2-40B4-BE49-F238E27FC236}">
                <a16:creationId xmlns:a16="http://schemas.microsoft.com/office/drawing/2014/main" id="{B18CDE8D-3E6F-21FE-072A-1BC08E1F4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155" y="1221627"/>
            <a:ext cx="46355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8977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6441-3B0A-F30D-ABD8-5EC20A896057}"/>
              </a:ext>
            </a:extLst>
          </p:cNvPr>
          <p:cNvSpPr>
            <a:spLocks noGrp="1"/>
          </p:cNvSpPr>
          <p:nvPr>
            <p:ph type="title"/>
          </p:nvPr>
        </p:nvSpPr>
        <p:spPr/>
        <p:txBody>
          <a:bodyPr/>
          <a:lstStyle/>
          <a:p>
            <a:r>
              <a:rPr lang="es-ES" b="1" dirty="0"/>
              <a:t>Protección contra Fuego para Estructuras de Concreto: Protección Suplementaria</a:t>
            </a:r>
            <a:br>
              <a:rPr lang="es-ES" b="1" dirty="0"/>
            </a:br>
            <a:endParaRPr lang="en-GB" dirty="0"/>
          </a:p>
        </p:txBody>
      </p:sp>
      <p:sp>
        <p:nvSpPr>
          <p:cNvPr id="3" name="Content Placeholder 2">
            <a:extLst>
              <a:ext uri="{FF2B5EF4-FFF2-40B4-BE49-F238E27FC236}">
                <a16:creationId xmlns:a16="http://schemas.microsoft.com/office/drawing/2014/main" id="{870C1DD4-597E-FC46-A488-20DA7654068C}"/>
              </a:ext>
            </a:extLst>
          </p:cNvPr>
          <p:cNvSpPr>
            <a:spLocks noGrp="1"/>
          </p:cNvSpPr>
          <p:nvPr>
            <p:ph idx="1"/>
          </p:nvPr>
        </p:nvSpPr>
        <p:spPr>
          <a:xfrm>
            <a:off x="964877" y="4192527"/>
            <a:ext cx="7707362" cy="2390836"/>
          </a:xfrm>
        </p:spPr>
        <p:txBody>
          <a:bodyPr>
            <a:normAutofit/>
          </a:bodyPr>
          <a:lstStyle/>
          <a:p>
            <a:pPr marL="742950" lvl="1" indent="-285750" rtl="0">
              <a:buFont typeface="Arial" panose="020B0604020202020204" pitchFamily="34" charset="0"/>
              <a:buChar char="•"/>
            </a:pPr>
            <a:r>
              <a:rPr lang="en-GB" sz="2000" b="1" dirty="0"/>
              <a:t>Spray-Applied Fire-Resistive Materials (SFRM)</a:t>
            </a:r>
            <a:endParaRPr lang="en-GB" sz="2000" dirty="0"/>
          </a:p>
          <a:p>
            <a:pPr marL="742950" lvl="1" indent="-285750" rtl="0">
              <a:buFont typeface="Arial" panose="020B0604020202020204" pitchFamily="34" charset="0"/>
              <a:buChar char="•"/>
            </a:pPr>
            <a:r>
              <a:rPr lang="en-GB" sz="2000" b="1" dirty="0"/>
              <a:t>Intumescent Coatings</a:t>
            </a:r>
          </a:p>
          <a:p>
            <a:pPr marL="742950" lvl="1" indent="-285750" rtl="0">
              <a:buFont typeface="Arial" panose="020B0604020202020204" pitchFamily="34" charset="0"/>
              <a:buChar char="•"/>
            </a:pPr>
            <a:r>
              <a:rPr lang="en-GB" sz="2000" b="1" dirty="0"/>
              <a:t>Board Systems</a:t>
            </a:r>
            <a:endParaRPr lang="en-GB" sz="2000" dirty="0"/>
          </a:p>
          <a:p>
            <a:pPr marL="457200" lvl="1" rtl="0"/>
            <a:r>
              <a:rPr lang="en-GB" sz="2000" b="1" dirty="0"/>
              <a:t>Outcome</a:t>
            </a:r>
            <a:r>
              <a:rPr lang="en-GB" sz="2000" dirty="0"/>
              <a:t>: Ensures structural stability, limits temperature rise.</a:t>
            </a:r>
          </a:p>
          <a:p>
            <a:pPr marL="742950" lvl="1" indent="-285750" rtl="0">
              <a:buFont typeface="Arial" panose="020B0604020202020204" pitchFamily="34" charset="0"/>
              <a:buChar char="•"/>
            </a:pPr>
            <a:endParaRPr lang="en-GB" sz="2000" dirty="0"/>
          </a:p>
          <a:p>
            <a:pPr marL="742950" lvl="1" indent="-285750" rtl="0">
              <a:buFont typeface="Arial" panose="020B0604020202020204" pitchFamily="34" charset="0"/>
              <a:buChar char="•"/>
            </a:pPr>
            <a:endParaRPr lang="en-GB" sz="2000" dirty="0"/>
          </a:p>
        </p:txBody>
      </p:sp>
      <p:sp>
        <p:nvSpPr>
          <p:cNvPr id="5" name="TextBox 4">
            <a:extLst>
              <a:ext uri="{FF2B5EF4-FFF2-40B4-BE49-F238E27FC236}">
                <a16:creationId xmlns:a16="http://schemas.microsoft.com/office/drawing/2014/main" id="{372E844C-2032-0A7F-F573-FA169B871558}"/>
              </a:ext>
            </a:extLst>
          </p:cNvPr>
          <p:cNvSpPr txBox="1"/>
          <p:nvPr/>
        </p:nvSpPr>
        <p:spPr>
          <a:xfrm>
            <a:off x="809563" y="1600200"/>
            <a:ext cx="7862676"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742950" lvl="1" indent="-285750" rtl="0">
              <a:buFont typeface="Arial" panose="020B0604020202020204" pitchFamily="34" charset="0"/>
              <a:buChar char="•"/>
            </a:pPr>
            <a:r>
              <a:rPr lang="es-ES" b="1" dirty="0"/>
              <a:t>Materiales Resistentes al Fuego Aplicados por Rociado (SFRM)</a:t>
            </a:r>
            <a:r>
              <a:rPr lang="es-ES" dirty="0"/>
              <a:t>: UL 263/ASTM E119 </a:t>
            </a:r>
          </a:p>
          <a:p>
            <a:pPr marL="742950" lvl="1" indent="-285750" rtl="0">
              <a:buFont typeface="Arial" panose="020B0604020202020204" pitchFamily="34" charset="0"/>
              <a:buChar char="•"/>
            </a:pPr>
            <a:r>
              <a:rPr lang="es-ES" b="1" dirty="0"/>
              <a:t>Recubrimientos Intumescentes</a:t>
            </a:r>
          </a:p>
          <a:p>
            <a:pPr marL="742950" lvl="1" indent="-285750" rtl="0">
              <a:buFont typeface="Arial" panose="020B0604020202020204" pitchFamily="34" charset="0"/>
              <a:buChar char="•"/>
            </a:pPr>
            <a:r>
              <a:rPr lang="es-ES" b="1" dirty="0"/>
              <a:t>Sistemas de Tableros</a:t>
            </a:r>
            <a:endParaRPr lang="es-ES" dirty="0"/>
          </a:p>
          <a:p>
            <a:pPr marL="457200" lvl="1" indent="0"/>
            <a:endParaRPr lang="es-ES" b="1" dirty="0"/>
          </a:p>
          <a:p>
            <a:pPr marL="457200" lvl="1" indent="0"/>
            <a:r>
              <a:rPr lang="es-ES" b="1" dirty="0"/>
              <a:t>Resultado</a:t>
            </a:r>
            <a:r>
              <a:rPr lang="es-ES" dirty="0"/>
              <a:t>: Garantiza estabilidad estructural, limita el aumento de temperatura.</a:t>
            </a:r>
          </a:p>
        </p:txBody>
      </p:sp>
      <p:pic>
        <p:nvPicPr>
          <p:cNvPr id="4" name="Picture 3">
            <a:extLst>
              <a:ext uri="{FF2B5EF4-FFF2-40B4-BE49-F238E27FC236}">
                <a16:creationId xmlns:a16="http://schemas.microsoft.com/office/drawing/2014/main" id="{8D74D744-C74E-7E4C-9D37-DE4592DF3DCC}"/>
              </a:ext>
            </a:extLst>
          </p:cNvPr>
          <p:cNvPicPr>
            <a:picLocks noChangeAspect="1"/>
          </p:cNvPicPr>
          <p:nvPr/>
        </p:nvPicPr>
        <p:blipFill>
          <a:blip r:embed="rId3"/>
          <a:stretch>
            <a:fillRect/>
          </a:stretch>
        </p:blipFill>
        <p:spPr>
          <a:xfrm>
            <a:off x="8537450" y="2152875"/>
            <a:ext cx="3563303" cy="2672477"/>
          </a:xfrm>
          <a:prstGeom prst="rect">
            <a:avLst/>
          </a:prstGeom>
        </p:spPr>
      </p:pic>
      <p:sp>
        <p:nvSpPr>
          <p:cNvPr id="7" name="TextBox 6">
            <a:extLst>
              <a:ext uri="{FF2B5EF4-FFF2-40B4-BE49-F238E27FC236}">
                <a16:creationId xmlns:a16="http://schemas.microsoft.com/office/drawing/2014/main" id="{06B06A37-4B44-116A-4FCB-095F2BBEBA6F}"/>
              </a:ext>
            </a:extLst>
          </p:cNvPr>
          <p:cNvSpPr txBox="1"/>
          <p:nvPr/>
        </p:nvSpPr>
        <p:spPr>
          <a:xfrm>
            <a:off x="7963143" y="3059668"/>
            <a:ext cx="609502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742950" lvl="1" indent="-285750" rtl="0">
              <a:buFont typeface="Arial" panose="020B0604020202020204" pitchFamily="34" charset="0"/>
              <a:buChar char="•"/>
            </a:pPr>
            <a:r>
              <a:rPr lang="es-ES" b="1" dirty="0">
                <a:solidFill>
                  <a:schemeClr val="bg1"/>
                </a:solidFill>
              </a:rPr>
              <a:t>Sistemas de Tableros</a:t>
            </a:r>
            <a:endParaRPr lang="es-ES" dirty="0">
              <a:solidFill>
                <a:schemeClr val="bg1"/>
              </a:solidFill>
            </a:endParaRPr>
          </a:p>
        </p:txBody>
      </p:sp>
    </p:spTree>
    <p:extLst>
      <p:ext uri="{BB962C8B-B14F-4D97-AF65-F5344CB8AC3E}">
        <p14:creationId xmlns:p14="http://schemas.microsoft.com/office/powerpoint/2010/main" val="33650981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B3DAEC-BE9D-C131-77A6-F591E5C9A302}"/>
              </a:ext>
            </a:extLst>
          </p:cNvPr>
          <p:cNvGrpSpPr/>
          <p:nvPr/>
        </p:nvGrpSpPr>
        <p:grpSpPr>
          <a:xfrm>
            <a:off x="5570826" y="2483893"/>
            <a:ext cx="6401728" cy="4374107"/>
            <a:chOff x="3553767" y="2483894"/>
            <a:chExt cx="6401728" cy="4374107"/>
          </a:xfrm>
        </p:grpSpPr>
        <p:pic>
          <p:nvPicPr>
            <p:cNvPr id="9" name="图片 3">
              <a:extLst>
                <a:ext uri="{FF2B5EF4-FFF2-40B4-BE49-F238E27FC236}">
                  <a16:creationId xmlns:a16="http://schemas.microsoft.com/office/drawing/2014/main" id="{7C79B69B-6486-4E95-9A64-519C9AB5CB7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574" b="80074" l="26758" r="75859"/>
                      </a14:imgEffect>
                    </a14:imgLayer>
                  </a14:imgProps>
                </a:ext>
              </a:extLst>
            </a:blip>
            <a:srcRect l="27234" t="17888" r="24631" b="20203"/>
            <a:stretch/>
          </p:blipFill>
          <p:spPr>
            <a:xfrm>
              <a:off x="3553767" y="2483894"/>
              <a:ext cx="6401728" cy="4374107"/>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344" y="4476039"/>
              <a:ext cx="447205" cy="670806"/>
            </a:xfrm>
            <a:prstGeom prst="rect">
              <a:avLst/>
            </a:prstGeom>
          </p:spPr>
        </p:pic>
      </p:grpSp>
      <p:pic>
        <p:nvPicPr>
          <p:cNvPr id="7" name="Picture 6">
            <a:extLst>
              <a:ext uri="{FF2B5EF4-FFF2-40B4-BE49-F238E27FC236}">
                <a16:creationId xmlns:a16="http://schemas.microsoft.com/office/drawing/2014/main" id="{29D91A6B-0F41-307C-F313-2EC87EA3F6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5862" y="4430318"/>
            <a:ext cx="447205" cy="670806"/>
          </a:xfrm>
          <a:prstGeom prst="rect">
            <a:avLst/>
          </a:prstGeom>
        </p:spPr>
      </p:pic>
      <p:sp>
        <p:nvSpPr>
          <p:cNvPr id="2" name="TextBox 1">
            <a:extLst>
              <a:ext uri="{FF2B5EF4-FFF2-40B4-BE49-F238E27FC236}">
                <a16:creationId xmlns:a16="http://schemas.microsoft.com/office/drawing/2014/main" id="{BE99ED36-E21A-F0C9-1A43-806B00DD8F38}"/>
              </a:ext>
            </a:extLst>
          </p:cNvPr>
          <p:cNvSpPr txBox="1"/>
          <p:nvPr/>
        </p:nvSpPr>
        <p:spPr>
          <a:xfrm>
            <a:off x="1001124" y="3155078"/>
            <a:ext cx="4741542" cy="2308324"/>
          </a:xfrm>
          <a:prstGeom prst="rect">
            <a:avLst/>
          </a:prstGeom>
          <a:noFill/>
        </p:spPr>
        <p:txBody>
          <a:bodyPr wrap="square" rtlCol="0">
            <a:spAutoFit/>
          </a:bodyPr>
          <a:lstStyle/>
          <a:p>
            <a:pPr marL="457200" indent="-457200">
              <a:buFont typeface="Arial" panose="020B0604020202020204" pitchFamily="34" charset="0"/>
              <a:buChar char="•"/>
            </a:pPr>
            <a:r>
              <a:rPr lang="en-GB" sz="3600" b="1" dirty="0">
                <a:solidFill>
                  <a:srgbClr val="00B050"/>
                </a:solidFill>
              </a:rPr>
              <a:t>Smoke spread</a:t>
            </a:r>
          </a:p>
          <a:p>
            <a:pPr marL="457200" indent="-457200">
              <a:buFont typeface="Arial" panose="020B0604020202020204" pitchFamily="34" charset="0"/>
              <a:buChar char="•"/>
            </a:pPr>
            <a:r>
              <a:rPr lang="en-GB" sz="3600" b="1" dirty="0">
                <a:solidFill>
                  <a:srgbClr val="00B050"/>
                </a:solidFill>
              </a:rPr>
              <a:t>Flame spread</a:t>
            </a:r>
          </a:p>
          <a:p>
            <a:pPr marL="457200" indent="-457200">
              <a:buFont typeface="Arial" panose="020B0604020202020204" pitchFamily="34" charset="0"/>
              <a:buChar char="•"/>
            </a:pPr>
            <a:r>
              <a:rPr lang="en-GB" sz="3600" b="1" dirty="0">
                <a:solidFill>
                  <a:srgbClr val="00B050"/>
                </a:solidFill>
              </a:rPr>
              <a:t>Risk of structural collapse </a:t>
            </a:r>
          </a:p>
        </p:txBody>
      </p:sp>
      <p:pic>
        <p:nvPicPr>
          <p:cNvPr id="10" name="Picture 9">
            <a:extLst>
              <a:ext uri="{FF2B5EF4-FFF2-40B4-BE49-F238E27FC236}">
                <a16:creationId xmlns:a16="http://schemas.microsoft.com/office/drawing/2014/main" id="{EFEE8FCE-FE25-64DD-799A-03B86BB33A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76944" y="4541649"/>
            <a:ext cx="447205" cy="670806"/>
          </a:xfrm>
          <a:prstGeom prst="rect">
            <a:avLst/>
          </a:prstGeom>
        </p:spPr>
      </p:pic>
      <p:sp>
        <p:nvSpPr>
          <p:cNvPr id="5" name="Title 1">
            <a:extLst>
              <a:ext uri="{FF2B5EF4-FFF2-40B4-BE49-F238E27FC236}">
                <a16:creationId xmlns:a16="http://schemas.microsoft.com/office/drawing/2014/main" id="{ACDBCC9A-D537-5DAB-1A62-A4F3F2E2E6F0}"/>
              </a:ext>
            </a:extLst>
          </p:cNvPr>
          <p:cNvSpPr txBox="1">
            <a:spLocks/>
          </p:cNvSpPr>
          <p:nvPr/>
        </p:nvSpPr>
        <p:spPr>
          <a:xfrm>
            <a:off x="937520" y="0"/>
            <a:ext cx="1071692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4" name="TextBox 3">
            <a:extLst>
              <a:ext uri="{FF2B5EF4-FFF2-40B4-BE49-F238E27FC236}">
                <a16:creationId xmlns:a16="http://schemas.microsoft.com/office/drawing/2014/main" id="{84787B38-56CA-A059-2470-F3DABA652853}"/>
              </a:ext>
            </a:extLst>
          </p:cNvPr>
          <p:cNvSpPr txBox="1"/>
          <p:nvPr/>
        </p:nvSpPr>
        <p:spPr>
          <a:xfrm>
            <a:off x="877469" y="171401"/>
            <a:ext cx="10446680"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3600" b="1" dirty="0">
                <a:effectLst/>
              </a:rPr>
              <a:t>3 problemas:</a:t>
            </a:r>
          </a:p>
          <a:p>
            <a:pPr>
              <a:buFont typeface="Arial" panose="020B0604020202020204" pitchFamily="34" charset="0"/>
              <a:buChar char="•"/>
            </a:pPr>
            <a:r>
              <a:rPr lang="es-ES" sz="3600" b="1" dirty="0">
                <a:solidFill>
                  <a:srgbClr val="00B050"/>
                </a:solidFill>
              </a:rPr>
              <a:t>Propagación de humo</a:t>
            </a:r>
          </a:p>
          <a:p>
            <a:pPr>
              <a:buFont typeface="Arial" panose="020B0604020202020204" pitchFamily="34" charset="0"/>
              <a:buChar char="•"/>
            </a:pPr>
            <a:r>
              <a:rPr lang="es-ES" sz="3600" b="1" dirty="0">
                <a:solidFill>
                  <a:srgbClr val="00B050"/>
                </a:solidFill>
              </a:rPr>
              <a:t>Propagación de llamas</a:t>
            </a:r>
          </a:p>
          <a:p>
            <a:pPr>
              <a:buFont typeface="Arial" panose="020B0604020202020204" pitchFamily="34" charset="0"/>
              <a:buChar char="•"/>
            </a:pPr>
            <a:r>
              <a:rPr lang="es-ES" sz="3600" b="1" dirty="0">
                <a:solidFill>
                  <a:srgbClr val="00B050"/>
                </a:solidFill>
              </a:rPr>
              <a:t>Riesgo de colapso estructural</a:t>
            </a:r>
          </a:p>
        </p:txBody>
      </p:sp>
      <p:pic>
        <p:nvPicPr>
          <p:cNvPr id="3" name="Picture 8" descr="32,700+ Green Check Mark Stock Photos, Pictures &amp; Royalty-Free Images -  iStock | Green check mark transparent, Green check mark icon, Green check  mark vector">
            <a:extLst>
              <a:ext uri="{FF2B5EF4-FFF2-40B4-BE49-F238E27FC236}">
                <a16:creationId xmlns:a16="http://schemas.microsoft.com/office/drawing/2014/main" id="{F1E0473F-26B1-C0C4-0B89-D81B13FF016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46288" y="5101124"/>
            <a:ext cx="1547054" cy="17245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5A69981-BE6C-52F3-6A16-2092D2971356}"/>
              </a:ext>
            </a:extLst>
          </p:cNvPr>
          <p:cNvSpPr/>
          <p:nvPr/>
        </p:nvSpPr>
        <p:spPr>
          <a:xfrm rot="21364850">
            <a:off x="10876944" y="4541649"/>
            <a:ext cx="940366" cy="670806"/>
          </a:xfrm>
          <a:prstGeom prst="rect">
            <a:avLst/>
          </a:prstGeom>
          <a:noFill/>
          <a:ln w="5715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4712665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9ED36-E21A-F0C9-1A43-806B00DD8F38}"/>
              </a:ext>
            </a:extLst>
          </p:cNvPr>
          <p:cNvSpPr txBox="1"/>
          <p:nvPr/>
        </p:nvSpPr>
        <p:spPr>
          <a:xfrm>
            <a:off x="1114474" y="3317440"/>
            <a:ext cx="6429306" cy="3416320"/>
          </a:xfrm>
          <a:prstGeom prst="rect">
            <a:avLst/>
          </a:prstGeom>
          <a:solidFill>
            <a:schemeClr val="bg1"/>
          </a:solidFill>
        </p:spPr>
        <p:txBody>
          <a:bodyPr wrap="square" rtlCol="0">
            <a:spAutoFit/>
          </a:bodyPr>
          <a:lstStyle/>
          <a:p>
            <a:r>
              <a:rPr lang="en-GB" dirty="0"/>
              <a:t>Problems mitigated: </a:t>
            </a:r>
            <a:endParaRPr lang="en-GB" dirty="0">
              <a:effectLst/>
            </a:endParaRPr>
          </a:p>
          <a:p>
            <a:pPr marL="457200" indent="-457200">
              <a:buFont typeface="Arial" panose="020B0604020202020204" pitchFamily="34" charset="0"/>
              <a:buChar char="•"/>
            </a:pPr>
            <a:r>
              <a:rPr lang="en-GB" b="1" dirty="0">
                <a:solidFill>
                  <a:schemeClr val="accent6"/>
                </a:solidFill>
              </a:rPr>
              <a:t>Smoke spread</a:t>
            </a:r>
          </a:p>
          <a:p>
            <a:pPr marL="457200" indent="-457200">
              <a:buFont typeface="Arial" panose="020B0604020202020204" pitchFamily="34" charset="0"/>
              <a:buChar char="•"/>
            </a:pPr>
            <a:r>
              <a:rPr lang="en-GB" b="1" dirty="0">
                <a:solidFill>
                  <a:schemeClr val="accent6"/>
                </a:solidFill>
              </a:rPr>
              <a:t>Flame spread</a:t>
            </a:r>
          </a:p>
          <a:p>
            <a:pPr marL="457200" indent="-457200">
              <a:buFont typeface="Arial" panose="020B0604020202020204" pitchFamily="34" charset="0"/>
              <a:buChar char="•"/>
            </a:pPr>
            <a:r>
              <a:rPr lang="en-GB" b="1" dirty="0">
                <a:solidFill>
                  <a:schemeClr val="accent6"/>
                </a:solidFill>
              </a:rPr>
              <a:t>Structural collapse</a:t>
            </a:r>
          </a:p>
          <a:p>
            <a:pPr marL="457200" indent="-457200">
              <a:buFont typeface="Arial" panose="020B0604020202020204" pitchFamily="34" charset="0"/>
              <a:buChar char="•"/>
            </a:pPr>
            <a:endParaRPr lang="en-GB" b="1" dirty="0">
              <a:solidFill>
                <a:schemeClr val="accent6"/>
              </a:solidFill>
            </a:endParaRPr>
          </a:p>
          <a:p>
            <a:pPr marL="457200" indent="-457200">
              <a:buFont typeface="Arial" panose="020B0604020202020204" pitchFamily="34" charset="0"/>
              <a:buChar char="•"/>
            </a:pPr>
            <a:endParaRPr lang="en-GB" b="1" dirty="0">
              <a:solidFill>
                <a:schemeClr val="accent6"/>
              </a:solidFill>
            </a:endParaRPr>
          </a:p>
          <a:p>
            <a:r>
              <a:rPr lang="en-GB" b="1" dirty="0"/>
              <a:t>What this means IRL: </a:t>
            </a:r>
          </a:p>
          <a:p>
            <a:pPr marL="457200" indent="-457200">
              <a:buFont typeface="Arial" panose="020B0604020202020204" pitchFamily="34" charset="0"/>
              <a:buChar char="•"/>
            </a:pPr>
            <a:r>
              <a:rPr lang="en-GB" b="1" dirty="0"/>
              <a:t> Safe egress for occupants </a:t>
            </a:r>
          </a:p>
          <a:p>
            <a:pPr marL="457200" indent="-457200">
              <a:buFont typeface="Arial" panose="020B0604020202020204" pitchFamily="34" charset="0"/>
              <a:buChar char="•"/>
            </a:pPr>
            <a:r>
              <a:rPr lang="en-GB" b="1" dirty="0"/>
              <a:t>Safer entry for fire fighters </a:t>
            </a:r>
          </a:p>
          <a:p>
            <a:pPr marL="457200" indent="-457200">
              <a:buFont typeface="Arial" panose="020B0604020202020204" pitchFamily="34" charset="0"/>
              <a:buChar char="•"/>
            </a:pPr>
            <a:r>
              <a:rPr lang="en-GB" b="1" dirty="0"/>
              <a:t>Low risk of structural collapse </a:t>
            </a:r>
          </a:p>
          <a:p>
            <a:pPr marL="457200" indent="-457200">
              <a:buFont typeface="Arial" panose="020B0604020202020204" pitchFamily="34" charset="0"/>
              <a:buChar char="•"/>
            </a:pPr>
            <a:r>
              <a:rPr lang="en-GB" b="1" dirty="0"/>
              <a:t>Building performs as it is expected to during a fire</a:t>
            </a:r>
          </a:p>
          <a:p>
            <a:pPr marL="457200" indent="-457200">
              <a:buFont typeface="Arial" panose="020B0604020202020204" pitchFamily="34" charset="0"/>
              <a:buChar char="•"/>
            </a:pPr>
            <a:endParaRPr lang="en-GB" b="1" dirty="0"/>
          </a:p>
        </p:txBody>
      </p:sp>
      <p:pic>
        <p:nvPicPr>
          <p:cNvPr id="11" name="Picture 10">
            <a:extLst>
              <a:ext uri="{FF2B5EF4-FFF2-40B4-BE49-F238E27FC236}">
                <a16:creationId xmlns:a16="http://schemas.microsoft.com/office/drawing/2014/main" id="{0D1EA79B-8834-3901-BC9C-C2F59DC9A354}"/>
              </a:ext>
            </a:extLst>
          </p:cNvPr>
          <p:cNvPicPr>
            <a:picLocks noChangeAspect="1"/>
          </p:cNvPicPr>
          <p:nvPr/>
        </p:nvPicPr>
        <p:blipFill>
          <a:blip r:embed="rId3"/>
          <a:stretch>
            <a:fillRect/>
          </a:stretch>
        </p:blipFill>
        <p:spPr>
          <a:xfrm>
            <a:off x="4967222" y="3089172"/>
            <a:ext cx="2795224" cy="1974404"/>
          </a:xfrm>
          <a:prstGeom prst="rect">
            <a:avLst/>
          </a:prstGeom>
        </p:spPr>
      </p:pic>
      <p:sp>
        <p:nvSpPr>
          <p:cNvPr id="6" name="TextBox 5">
            <a:extLst>
              <a:ext uri="{FF2B5EF4-FFF2-40B4-BE49-F238E27FC236}">
                <a16:creationId xmlns:a16="http://schemas.microsoft.com/office/drawing/2014/main" id="{8F3738D0-AB18-B13A-C730-40896C454190}"/>
              </a:ext>
            </a:extLst>
          </p:cNvPr>
          <p:cNvSpPr txBox="1"/>
          <p:nvPr/>
        </p:nvSpPr>
        <p:spPr>
          <a:xfrm>
            <a:off x="1044909" y="366683"/>
            <a:ext cx="6800580" cy="258532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Problemas mitigados</a:t>
            </a:r>
            <a:r>
              <a:rPr lang="es-ES" dirty="0">
                <a:effectLst/>
              </a:rPr>
              <a:t>:</a:t>
            </a:r>
          </a:p>
          <a:p>
            <a:pPr>
              <a:buFont typeface="Arial" panose="020B0604020202020204" pitchFamily="34" charset="0"/>
              <a:buChar char="•"/>
            </a:pPr>
            <a:r>
              <a:rPr lang="es-ES" dirty="0"/>
              <a:t>Propagación de humo</a:t>
            </a:r>
          </a:p>
          <a:p>
            <a:pPr>
              <a:buFont typeface="Arial" panose="020B0604020202020204" pitchFamily="34" charset="0"/>
              <a:buChar char="•"/>
            </a:pPr>
            <a:r>
              <a:rPr lang="es-ES" dirty="0"/>
              <a:t>Propagación de llamas</a:t>
            </a:r>
          </a:p>
          <a:p>
            <a:pPr>
              <a:buFont typeface="Arial" panose="020B0604020202020204" pitchFamily="34" charset="0"/>
              <a:buChar char="•"/>
            </a:pPr>
            <a:r>
              <a:rPr lang="es-ES" dirty="0"/>
              <a:t>Colapso estructural</a:t>
            </a:r>
          </a:p>
          <a:p>
            <a:r>
              <a:rPr lang="es-ES" b="1" dirty="0">
                <a:effectLst/>
              </a:rPr>
              <a:t>Qué significa esto en la vida real</a:t>
            </a:r>
            <a:r>
              <a:rPr lang="es-ES" dirty="0">
                <a:effectLst/>
              </a:rPr>
              <a:t>:</a:t>
            </a:r>
          </a:p>
          <a:p>
            <a:pPr>
              <a:buFont typeface="Arial" panose="020B0604020202020204" pitchFamily="34" charset="0"/>
              <a:buChar char="•"/>
            </a:pPr>
            <a:r>
              <a:rPr lang="es-ES" dirty="0"/>
              <a:t>Evacuación segura para los ocupantes</a:t>
            </a:r>
          </a:p>
          <a:p>
            <a:pPr>
              <a:buFont typeface="Arial" panose="020B0604020202020204" pitchFamily="34" charset="0"/>
              <a:buChar char="•"/>
            </a:pPr>
            <a:r>
              <a:rPr lang="es-ES" dirty="0"/>
              <a:t>Entrada más segura para los bomberos</a:t>
            </a:r>
          </a:p>
          <a:p>
            <a:pPr>
              <a:buFont typeface="Arial" panose="020B0604020202020204" pitchFamily="34" charset="0"/>
              <a:buChar char="•"/>
            </a:pPr>
            <a:r>
              <a:rPr lang="es-ES" dirty="0"/>
              <a:t>Bajo riesgo de colapso estructural</a:t>
            </a:r>
          </a:p>
          <a:p>
            <a:pPr>
              <a:buFont typeface="Arial" panose="020B0604020202020204" pitchFamily="34" charset="0"/>
              <a:buChar char="•"/>
            </a:pPr>
            <a:r>
              <a:rPr lang="es-ES" dirty="0"/>
              <a:t>El edificio se desempeña como se espera durante un incendio</a:t>
            </a:r>
          </a:p>
        </p:txBody>
      </p:sp>
      <p:pic>
        <p:nvPicPr>
          <p:cNvPr id="4" name="Picture 2" descr="What is Fire Compartmentation and Why Should You Care?">
            <a:extLst>
              <a:ext uri="{FF2B5EF4-FFF2-40B4-BE49-F238E27FC236}">
                <a16:creationId xmlns:a16="http://schemas.microsoft.com/office/drawing/2014/main" id="{89E98DAC-CDBD-023F-A0C4-A5FF68A9A8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8362" y="186374"/>
            <a:ext cx="4285505" cy="2857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32,700+ Green Check Mark Stock Photos, Pictures &amp; Royalty-Free Images -  iStock | Green check mark transparent, Green check mark icon, Green check  mark vector">
            <a:extLst>
              <a:ext uri="{FF2B5EF4-FFF2-40B4-BE49-F238E27FC236}">
                <a16:creationId xmlns:a16="http://schemas.microsoft.com/office/drawing/2014/main" id="{0A3B8310-D542-97B9-7029-533B457A352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6557" y="366683"/>
            <a:ext cx="1547054" cy="17245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363E1A8-708C-DDEC-2B0C-6A6F5587017A}"/>
              </a:ext>
            </a:extLst>
          </p:cNvPr>
          <p:cNvPicPr>
            <a:picLocks noChangeAspect="1"/>
          </p:cNvPicPr>
          <p:nvPr/>
        </p:nvPicPr>
        <p:blipFill rotWithShape="1">
          <a:blip r:embed="rId6"/>
          <a:srcRect l="59182" t="24662" r="5591"/>
          <a:stretch/>
        </p:blipFill>
        <p:spPr>
          <a:xfrm>
            <a:off x="7399341" y="3317440"/>
            <a:ext cx="4588425" cy="3410734"/>
          </a:xfrm>
          <a:prstGeom prst="rect">
            <a:avLst/>
          </a:prstGeom>
        </p:spPr>
      </p:pic>
      <p:pic>
        <p:nvPicPr>
          <p:cNvPr id="5" name="Picture 8" descr="32,700+ Green Check Mark Stock Photos, Pictures &amp; Royalty-Free Images -  iStock | Green check mark transparent, Green check mark icon, Green check  mark vector">
            <a:extLst>
              <a:ext uri="{FF2B5EF4-FFF2-40B4-BE49-F238E27FC236}">
                <a16:creationId xmlns:a16="http://schemas.microsoft.com/office/drawing/2014/main" id="{01493A1A-C542-9E38-871D-691F9DA4886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3356" y="3429000"/>
            <a:ext cx="1013866" cy="11302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32,700+ Green Check Mark Stock Photos, Pictures &amp; Royalty-Free Images -  iStock | Green check mark transparent, Green check mark icon, Green check  mark vector">
            <a:extLst>
              <a:ext uri="{FF2B5EF4-FFF2-40B4-BE49-F238E27FC236}">
                <a16:creationId xmlns:a16="http://schemas.microsoft.com/office/drawing/2014/main" id="{76438455-F023-77A6-E330-92657B66D3B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15239" y="3429000"/>
            <a:ext cx="1013866" cy="1130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9071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A3D38E-4652-0FF0-8ABE-87031CD23BA2}"/>
              </a:ext>
            </a:extLst>
          </p:cNvPr>
          <p:cNvSpPr txBox="1"/>
          <p:nvPr/>
        </p:nvSpPr>
        <p:spPr>
          <a:xfrm>
            <a:off x="1055908" y="3644444"/>
            <a:ext cx="4690639"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GB" sz="1800" b="1" i="0" u="none" strike="noStrike" cap="none" spc="0" normalizeH="0" baseline="0" dirty="0">
                <a:ln>
                  <a:noFill/>
                </a:ln>
                <a:solidFill>
                  <a:srgbClr val="1F1F1F"/>
                </a:solidFill>
                <a:effectLst/>
                <a:uFillTx/>
                <a:latin typeface="+mj-lt"/>
                <a:ea typeface="+mj-ea"/>
                <a:cs typeface="+mj-cs"/>
                <a:sym typeface="Helvetica"/>
              </a:rPr>
              <a:t>Passiv</a:t>
            </a:r>
            <a:r>
              <a:rPr lang="en-GB" b="1" dirty="0"/>
              <a:t>e fire is needed all throughout the building.</a:t>
            </a:r>
          </a:p>
          <a:p>
            <a:pPr marL="0" marR="0" indent="0" algn="l" defTabSz="914330" rtl="0" fontAlgn="auto" latinLnBrk="0" hangingPunct="0">
              <a:lnSpc>
                <a:spcPct val="100000"/>
              </a:lnSpc>
              <a:spcBef>
                <a:spcPts val="0"/>
              </a:spcBef>
              <a:spcAft>
                <a:spcPts val="0"/>
              </a:spcAft>
              <a:buClrTx/>
              <a:buSzTx/>
              <a:buFontTx/>
              <a:buNone/>
              <a:tabLst/>
            </a:pPr>
            <a:endParaRPr kumimoji="0" lang="en-GB" sz="1800" b="1" i="0" u="none" strike="noStrike" cap="none" spc="0" normalizeH="0" baseline="0" dirty="0">
              <a:ln>
                <a:noFill/>
              </a:ln>
              <a:solidFill>
                <a:srgbClr val="1F1F1F"/>
              </a:solidFill>
              <a:effectLst/>
              <a:uFillTx/>
              <a:latin typeface="+mj-lt"/>
              <a:ea typeface="+mj-ea"/>
              <a:cs typeface="+mj-cs"/>
              <a:sym typeface="Helvetica"/>
            </a:endParaRPr>
          </a:p>
          <a:p>
            <a:pPr marL="0" marR="0" indent="0" algn="l" defTabSz="914330" rtl="0" fontAlgn="auto" latinLnBrk="0" hangingPunct="0">
              <a:lnSpc>
                <a:spcPct val="100000"/>
              </a:lnSpc>
              <a:spcBef>
                <a:spcPts val="0"/>
              </a:spcBef>
              <a:spcAft>
                <a:spcPts val="0"/>
              </a:spcAft>
              <a:buClrTx/>
              <a:buSzTx/>
              <a:buFontTx/>
              <a:buNone/>
              <a:tabLst/>
            </a:pPr>
            <a:r>
              <a:rPr lang="en-GB" sz="2800" b="1" dirty="0"/>
              <a:t>Active fire protection IS NOT a SUBSTITUTE for passive fire </a:t>
            </a:r>
          </a:p>
          <a:p>
            <a:pPr marL="0" marR="0" indent="0" algn="l" defTabSz="914330" rtl="0" fontAlgn="auto" latinLnBrk="0" hangingPunct="0">
              <a:lnSpc>
                <a:spcPct val="100000"/>
              </a:lnSpc>
              <a:spcBef>
                <a:spcPts val="0"/>
              </a:spcBef>
              <a:spcAft>
                <a:spcPts val="0"/>
              </a:spcAft>
              <a:buClrTx/>
              <a:buSzTx/>
              <a:buFontTx/>
              <a:buNone/>
              <a:tabLst/>
            </a:pPr>
            <a:endParaRPr kumimoji="0" lang="en-GB" sz="1800" b="1" i="0" u="none" strike="noStrike" cap="none" spc="0" normalizeH="0" baseline="0" dirty="0">
              <a:ln>
                <a:noFill/>
              </a:ln>
              <a:solidFill>
                <a:srgbClr val="1F1F1F"/>
              </a:solidFill>
              <a:effectLst/>
              <a:uFillTx/>
              <a:latin typeface="+mj-lt"/>
              <a:ea typeface="+mj-ea"/>
              <a:cs typeface="+mj-cs"/>
              <a:sym typeface="Helvetica"/>
            </a:endParaRPr>
          </a:p>
          <a:p>
            <a:pPr marL="0" marR="0" indent="0" algn="l" defTabSz="914330" rtl="0" fontAlgn="auto" latinLnBrk="0" hangingPunct="0">
              <a:lnSpc>
                <a:spcPct val="100000"/>
              </a:lnSpc>
              <a:spcBef>
                <a:spcPts val="0"/>
              </a:spcBef>
              <a:spcAft>
                <a:spcPts val="0"/>
              </a:spcAft>
              <a:buClrTx/>
              <a:buSzTx/>
              <a:buFontTx/>
              <a:buNone/>
              <a:tabLst/>
            </a:pPr>
            <a:r>
              <a:rPr lang="en-GB" b="1" dirty="0"/>
              <a:t>Passive AND active fire protection WORK TOGETHER to create a safe building.</a:t>
            </a:r>
            <a:endParaRPr kumimoji="0" lang="en-GB" sz="1800" b="1" i="0" u="none" strike="noStrike" cap="none" spc="0" normalizeH="0" baseline="0" dirty="0">
              <a:ln>
                <a:noFill/>
              </a:ln>
              <a:solidFill>
                <a:srgbClr val="1F1F1F"/>
              </a:solidFill>
              <a:effectLst/>
              <a:uFillTx/>
              <a:latin typeface="+mj-lt"/>
              <a:ea typeface="+mj-ea"/>
              <a:cs typeface="+mj-cs"/>
              <a:sym typeface="Helvetica"/>
            </a:endParaRPr>
          </a:p>
        </p:txBody>
      </p:sp>
      <p:sp>
        <p:nvSpPr>
          <p:cNvPr id="5" name="TextBox 4">
            <a:extLst>
              <a:ext uri="{FF2B5EF4-FFF2-40B4-BE49-F238E27FC236}">
                <a16:creationId xmlns:a16="http://schemas.microsoft.com/office/drawing/2014/main" id="{FD0AFB8A-AB76-60A8-0810-60B69B3BA623}"/>
              </a:ext>
            </a:extLst>
          </p:cNvPr>
          <p:cNvSpPr txBox="1"/>
          <p:nvPr/>
        </p:nvSpPr>
        <p:spPr>
          <a:xfrm>
            <a:off x="994914" y="54065"/>
            <a:ext cx="5534828" cy="34778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La protección pasiva contra incendios es necesaria en todo el edificio.</a:t>
            </a:r>
          </a:p>
          <a:p>
            <a:endParaRPr lang="es-ES" sz="2800" dirty="0">
              <a:effectLst/>
            </a:endParaRPr>
          </a:p>
          <a:p>
            <a:r>
              <a:rPr lang="es-ES" sz="2800" b="1" dirty="0">
                <a:effectLst/>
              </a:rPr>
              <a:t>La protección activa contra incendios NO ES un sustituto de la protección pasiva.</a:t>
            </a:r>
          </a:p>
          <a:p>
            <a:endParaRPr lang="es-ES" dirty="0">
              <a:effectLst/>
            </a:endParaRPr>
          </a:p>
          <a:p>
            <a:r>
              <a:rPr lang="es-ES" b="1" dirty="0">
                <a:effectLst/>
              </a:rPr>
              <a:t>La protección pasiva Y activa contra incendios TRABAJAN JUNTAS para crear un edificio seguro.</a:t>
            </a:r>
            <a:endParaRPr lang="es-ES" dirty="0">
              <a:effectLst/>
            </a:endParaRPr>
          </a:p>
        </p:txBody>
      </p:sp>
      <p:pic>
        <p:nvPicPr>
          <p:cNvPr id="11266" name="Picture 2" descr="Passive Fire Protection – What is it, and why is it so important? — Safety  First">
            <a:extLst>
              <a:ext uri="{FF2B5EF4-FFF2-40B4-BE49-F238E27FC236}">
                <a16:creationId xmlns:a16="http://schemas.microsoft.com/office/drawing/2014/main" id="{59F65A39-B14C-E60A-0502-1954F80CA6D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854" r="1553" b="7941"/>
          <a:stretch/>
        </p:blipFill>
        <p:spPr bwMode="auto">
          <a:xfrm>
            <a:off x="6096000" y="0"/>
            <a:ext cx="5796269" cy="38713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D1621F6-F753-89A7-7AF2-5AF2FE127062}"/>
              </a:ext>
            </a:extLst>
          </p:cNvPr>
          <p:cNvPicPr>
            <a:picLocks noChangeAspect="1"/>
          </p:cNvPicPr>
          <p:nvPr/>
        </p:nvPicPr>
        <p:blipFill>
          <a:blip r:embed="rId3"/>
          <a:stretch>
            <a:fillRect/>
          </a:stretch>
        </p:blipFill>
        <p:spPr>
          <a:xfrm>
            <a:off x="6837615" y="4026307"/>
            <a:ext cx="4854331" cy="2831693"/>
          </a:xfrm>
          <a:prstGeom prst="rect">
            <a:avLst/>
          </a:prstGeom>
        </p:spPr>
      </p:pic>
    </p:spTree>
    <p:extLst>
      <p:ext uri="{BB962C8B-B14F-4D97-AF65-F5344CB8AC3E}">
        <p14:creationId xmlns:p14="http://schemas.microsoft.com/office/powerpoint/2010/main" val="2618452391"/>
      </p:ext>
    </p:extLst>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2669" y="3908154"/>
            <a:ext cx="11217417" cy="2028761"/>
          </a:xfrm>
          <a:prstGeom prst="rect">
            <a:avLst/>
          </a:prstGeom>
        </p:spPr>
        <p:txBody>
          <a:bodyPr vert="horz" wrap="square" lIns="0" tIns="12700" rIns="0" bIns="0" rtlCol="0">
            <a:spAutoFit/>
          </a:bodyPr>
          <a:lstStyle/>
          <a:p>
            <a:pPr marL="12066" marR="1815464">
              <a:lnSpc>
                <a:spcPct val="100000"/>
              </a:lnSpc>
              <a:spcBef>
                <a:spcPts val="100"/>
              </a:spcBef>
              <a:tabLst>
                <a:tab pos="243840" algn="l"/>
              </a:tabLst>
            </a:pPr>
            <a:r>
              <a:rPr b="1" dirty="0">
                <a:latin typeface="Arial"/>
                <a:cs typeface="Arial"/>
              </a:rPr>
              <a:t>SECTION</a:t>
            </a:r>
            <a:r>
              <a:rPr b="1" spc="-70" dirty="0">
                <a:latin typeface="Arial"/>
                <a:cs typeface="Arial"/>
              </a:rPr>
              <a:t> </a:t>
            </a:r>
            <a:r>
              <a:rPr b="1" dirty="0">
                <a:latin typeface="Arial"/>
                <a:cs typeface="Arial"/>
              </a:rPr>
              <a:t>4.6.12</a:t>
            </a:r>
            <a:r>
              <a:rPr b="1" spc="-60" dirty="0">
                <a:latin typeface="Arial"/>
                <a:cs typeface="Arial"/>
              </a:rPr>
              <a:t> </a:t>
            </a:r>
            <a:r>
              <a:rPr b="1" dirty="0">
                <a:latin typeface="Arial"/>
                <a:cs typeface="Arial"/>
              </a:rPr>
              <a:t>Maintenance,</a:t>
            </a:r>
            <a:r>
              <a:rPr b="1" spc="-65" dirty="0">
                <a:latin typeface="Arial"/>
                <a:cs typeface="Arial"/>
              </a:rPr>
              <a:t> </a:t>
            </a:r>
            <a:r>
              <a:rPr b="1" dirty="0">
                <a:latin typeface="Arial"/>
                <a:cs typeface="Arial"/>
              </a:rPr>
              <a:t>Inspection,</a:t>
            </a:r>
            <a:r>
              <a:rPr b="1" spc="-45" dirty="0">
                <a:latin typeface="Arial"/>
                <a:cs typeface="Arial"/>
              </a:rPr>
              <a:t> </a:t>
            </a:r>
            <a:r>
              <a:rPr b="1" spc="-25" dirty="0">
                <a:latin typeface="Arial"/>
                <a:cs typeface="Arial"/>
              </a:rPr>
              <a:t>and </a:t>
            </a:r>
            <a:r>
              <a:rPr b="1" spc="-10" dirty="0">
                <a:latin typeface="Arial"/>
                <a:cs typeface="Arial"/>
              </a:rPr>
              <a:t>Testing.</a:t>
            </a:r>
            <a:endParaRPr dirty="0">
              <a:latin typeface="Arial"/>
              <a:cs typeface="Arial"/>
            </a:endParaRPr>
          </a:p>
          <a:p>
            <a:pPr marL="532130" marR="5080" lvl="1" indent="-166370">
              <a:lnSpc>
                <a:spcPct val="100000"/>
              </a:lnSpc>
              <a:spcBef>
                <a:spcPts val="625"/>
              </a:spcBef>
              <a:buFont typeface="Arial MT"/>
              <a:buChar char="•"/>
              <a:tabLst>
                <a:tab pos="533400" algn="l"/>
                <a:tab pos="1804670" algn="l"/>
              </a:tabLst>
            </a:pPr>
            <a:r>
              <a:rPr b="1" spc="-10" dirty="0">
                <a:latin typeface="Arial"/>
                <a:cs typeface="Arial"/>
              </a:rPr>
              <a:t>4.6.12.1</a:t>
            </a:r>
            <a:r>
              <a:rPr b="1" dirty="0">
                <a:latin typeface="Arial"/>
                <a:cs typeface="Arial"/>
              </a:rPr>
              <a:t>	</a:t>
            </a:r>
            <a:r>
              <a:rPr b="1" dirty="0">
                <a:solidFill>
                  <a:srgbClr val="0070C0"/>
                </a:solidFill>
                <a:latin typeface="Arial"/>
                <a:cs typeface="Arial"/>
              </a:rPr>
              <a:t>Whenever</a:t>
            </a:r>
            <a:r>
              <a:rPr b="1" spc="-75" dirty="0">
                <a:solidFill>
                  <a:srgbClr val="0070C0"/>
                </a:solidFill>
                <a:latin typeface="Arial"/>
                <a:cs typeface="Arial"/>
              </a:rPr>
              <a:t> </a:t>
            </a:r>
            <a:r>
              <a:rPr b="1" dirty="0">
                <a:solidFill>
                  <a:srgbClr val="0070C0"/>
                </a:solidFill>
                <a:latin typeface="Arial"/>
                <a:cs typeface="Arial"/>
              </a:rPr>
              <a:t>or</a:t>
            </a:r>
            <a:r>
              <a:rPr b="1" spc="-80" dirty="0">
                <a:solidFill>
                  <a:srgbClr val="0070C0"/>
                </a:solidFill>
                <a:latin typeface="Arial"/>
                <a:cs typeface="Arial"/>
              </a:rPr>
              <a:t> </a:t>
            </a:r>
            <a:r>
              <a:rPr b="1" dirty="0">
                <a:solidFill>
                  <a:srgbClr val="0070C0"/>
                </a:solidFill>
                <a:latin typeface="Arial"/>
                <a:cs typeface="Arial"/>
              </a:rPr>
              <a:t>wherever</a:t>
            </a:r>
            <a:r>
              <a:rPr b="1" spc="-95" dirty="0">
                <a:solidFill>
                  <a:srgbClr val="0070C0"/>
                </a:solidFill>
                <a:latin typeface="Arial"/>
                <a:cs typeface="Arial"/>
              </a:rPr>
              <a:t> </a:t>
            </a:r>
            <a:r>
              <a:rPr b="1" dirty="0">
                <a:solidFill>
                  <a:srgbClr val="0070C0"/>
                </a:solidFill>
                <a:latin typeface="Arial"/>
                <a:cs typeface="Arial"/>
              </a:rPr>
              <a:t>any</a:t>
            </a:r>
            <a:r>
              <a:rPr b="1" spc="-75" dirty="0">
                <a:solidFill>
                  <a:srgbClr val="0070C0"/>
                </a:solidFill>
                <a:latin typeface="Arial"/>
                <a:cs typeface="Arial"/>
              </a:rPr>
              <a:t> </a:t>
            </a:r>
            <a:r>
              <a:rPr b="1" dirty="0">
                <a:solidFill>
                  <a:srgbClr val="0070C0"/>
                </a:solidFill>
                <a:latin typeface="Arial"/>
                <a:cs typeface="Arial"/>
              </a:rPr>
              <a:t>device</a:t>
            </a:r>
            <a:r>
              <a:rPr dirty="0">
                <a:latin typeface="Arial MT"/>
                <a:cs typeface="Arial MT"/>
              </a:rPr>
              <a:t>,</a:t>
            </a:r>
            <a:r>
              <a:rPr spc="-70" dirty="0">
                <a:latin typeface="Arial MT"/>
                <a:cs typeface="Arial MT"/>
              </a:rPr>
              <a:t> </a:t>
            </a:r>
            <a:r>
              <a:rPr dirty="0">
                <a:latin typeface="Arial MT"/>
                <a:cs typeface="Arial MT"/>
              </a:rPr>
              <a:t>equipment,</a:t>
            </a:r>
            <a:r>
              <a:rPr spc="-55" dirty="0">
                <a:latin typeface="Arial MT"/>
                <a:cs typeface="Arial MT"/>
              </a:rPr>
              <a:t> </a:t>
            </a:r>
            <a:r>
              <a:rPr spc="-10" dirty="0">
                <a:latin typeface="Arial MT"/>
                <a:cs typeface="Arial MT"/>
              </a:rPr>
              <a:t>system, </a:t>
            </a:r>
            <a:r>
              <a:rPr dirty="0">
                <a:latin typeface="Arial MT"/>
                <a:cs typeface="Arial MT"/>
              </a:rPr>
              <a:t>condition,</a:t>
            </a:r>
            <a:r>
              <a:rPr spc="-85" dirty="0">
                <a:latin typeface="Arial MT"/>
                <a:cs typeface="Arial MT"/>
              </a:rPr>
              <a:t> </a:t>
            </a:r>
            <a:r>
              <a:rPr dirty="0">
                <a:latin typeface="Arial MT"/>
                <a:cs typeface="Arial MT"/>
              </a:rPr>
              <a:t>arrangement,</a:t>
            </a:r>
            <a:r>
              <a:rPr spc="-85" dirty="0">
                <a:latin typeface="Arial MT"/>
                <a:cs typeface="Arial MT"/>
              </a:rPr>
              <a:t> </a:t>
            </a:r>
            <a:r>
              <a:rPr dirty="0">
                <a:latin typeface="Arial MT"/>
                <a:cs typeface="Arial MT"/>
              </a:rPr>
              <a:t>level</a:t>
            </a:r>
            <a:r>
              <a:rPr spc="-80" dirty="0">
                <a:latin typeface="Arial MT"/>
                <a:cs typeface="Arial MT"/>
              </a:rPr>
              <a:t> </a:t>
            </a:r>
            <a:r>
              <a:rPr dirty="0">
                <a:latin typeface="Arial MT"/>
                <a:cs typeface="Arial MT"/>
              </a:rPr>
              <a:t>of</a:t>
            </a:r>
            <a:r>
              <a:rPr spc="-105" dirty="0">
                <a:latin typeface="Arial MT"/>
                <a:cs typeface="Arial MT"/>
              </a:rPr>
              <a:t> </a:t>
            </a:r>
            <a:r>
              <a:rPr dirty="0">
                <a:latin typeface="Arial MT"/>
                <a:cs typeface="Arial MT"/>
              </a:rPr>
              <a:t>protection,</a:t>
            </a:r>
            <a:r>
              <a:rPr spc="-85" dirty="0">
                <a:latin typeface="Arial MT"/>
                <a:cs typeface="Arial MT"/>
              </a:rPr>
              <a:t> </a:t>
            </a:r>
            <a:r>
              <a:rPr spc="-10" dirty="0">
                <a:latin typeface="Arial MT"/>
                <a:cs typeface="Arial MT"/>
              </a:rPr>
              <a:t>fire-</a:t>
            </a:r>
            <a:r>
              <a:rPr dirty="0">
                <a:latin typeface="Arial MT"/>
                <a:cs typeface="Arial MT"/>
              </a:rPr>
              <a:t>resistive</a:t>
            </a:r>
            <a:r>
              <a:rPr spc="-100" dirty="0">
                <a:latin typeface="Arial MT"/>
                <a:cs typeface="Arial MT"/>
              </a:rPr>
              <a:t> </a:t>
            </a:r>
            <a:r>
              <a:rPr dirty="0">
                <a:latin typeface="Arial MT"/>
                <a:cs typeface="Arial MT"/>
              </a:rPr>
              <a:t>construction,</a:t>
            </a:r>
            <a:r>
              <a:rPr spc="-100" dirty="0">
                <a:latin typeface="Arial MT"/>
                <a:cs typeface="Arial MT"/>
              </a:rPr>
              <a:t> </a:t>
            </a:r>
            <a:r>
              <a:rPr spc="-25" dirty="0">
                <a:latin typeface="Arial MT"/>
                <a:cs typeface="Arial MT"/>
              </a:rPr>
              <a:t>or 	</a:t>
            </a:r>
            <a:r>
              <a:rPr dirty="0">
                <a:latin typeface="Arial MT"/>
                <a:cs typeface="Arial MT"/>
              </a:rPr>
              <a:t>any</a:t>
            </a:r>
            <a:r>
              <a:rPr spc="-60" dirty="0">
                <a:latin typeface="Arial MT"/>
                <a:cs typeface="Arial MT"/>
              </a:rPr>
              <a:t> </a:t>
            </a:r>
            <a:r>
              <a:rPr dirty="0">
                <a:latin typeface="Arial MT"/>
                <a:cs typeface="Arial MT"/>
              </a:rPr>
              <a:t>other</a:t>
            </a:r>
            <a:r>
              <a:rPr spc="-40" dirty="0">
                <a:latin typeface="Arial MT"/>
                <a:cs typeface="Arial MT"/>
              </a:rPr>
              <a:t> </a:t>
            </a:r>
            <a:r>
              <a:rPr dirty="0">
                <a:latin typeface="Arial MT"/>
                <a:cs typeface="Arial MT"/>
              </a:rPr>
              <a:t>feature</a:t>
            </a:r>
            <a:r>
              <a:rPr spc="-65" dirty="0">
                <a:latin typeface="Arial MT"/>
                <a:cs typeface="Arial MT"/>
              </a:rPr>
              <a:t> </a:t>
            </a:r>
            <a:r>
              <a:rPr b="1" dirty="0">
                <a:solidFill>
                  <a:srgbClr val="0070C0"/>
                </a:solidFill>
                <a:latin typeface="Arial"/>
                <a:cs typeface="Arial"/>
              </a:rPr>
              <a:t>is</a:t>
            </a:r>
            <a:r>
              <a:rPr b="1" spc="-65" dirty="0">
                <a:solidFill>
                  <a:srgbClr val="0070C0"/>
                </a:solidFill>
                <a:latin typeface="Arial"/>
                <a:cs typeface="Arial"/>
              </a:rPr>
              <a:t> </a:t>
            </a:r>
            <a:r>
              <a:rPr b="1" dirty="0">
                <a:solidFill>
                  <a:srgbClr val="0070C0"/>
                </a:solidFill>
                <a:latin typeface="Arial"/>
                <a:cs typeface="Arial"/>
              </a:rPr>
              <a:t>required</a:t>
            </a:r>
            <a:r>
              <a:rPr b="1" spc="-60" dirty="0">
                <a:solidFill>
                  <a:srgbClr val="0070C0"/>
                </a:solidFill>
                <a:latin typeface="Arial"/>
                <a:cs typeface="Arial"/>
              </a:rPr>
              <a:t> </a:t>
            </a:r>
            <a:r>
              <a:rPr b="1" dirty="0">
                <a:solidFill>
                  <a:srgbClr val="0070C0"/>
                </a:solidFill>
                <a:latin typeface="Arial"/>
                <a:cs typeface="Arial"/>
              </a:rPr>
              <a:t>for</a:t>
            </a:r>
            <a:r>
              <a:rPr b="1" spc="-55" dirty="0">
                <a:solidFill>
                  <a:srgbClr val="0070C0"/>
                </a:solidFill>
                <a:latin typeface="Arial"/>
                <a:cs typeface="Arial"/>
              </a:rPr>
              <a:t> </a:t>
            </a:r>
            <a:r>
              <a:rPr b="1" dirty="0">
                <a:solidFill>
                  <a:srgbClr val="0070C0"/>
                </a:solidFill>
                <a:latin typeface="Arial"/>
                <a:cs typeface="Arial"/>
              </a:rPr>
              <a:t>compliance</a:t>
            </a:r>
            <a:r>
              <a:rPr b="1" spc="-60" dirty="0">
                <a:solidFill>
                  <a:srgbClr val="0070C0"/>
                </a:solidFill>
                <a:latin typeface="Arial"/>
                <a:cs typeface="Arial"/>
              </a:rPr>
              <a:t> </a:t>
            </a:r>
            <a:r>
              <a:rPr dirty="0">
                <a:latin typeface="Arial MT"/>
                <a:cs typeface="Arial MT"/>
              </a:rPr>
              <a:t>with</a:t>
            </a:r>
            <a:r>
              <a:rPr spc="-50" dirty="0">
                <a:latin typeface="Arial MT"/>
                <a:cs typeface="Arial MT"/>
              </a:rPr>
              <a:t> </a:t>
            </a:r>
            <a:r>
              <a:rPr dirty="0">
                <a:latin typeface="Arial MT"/>
                <a:cs typeface="Arial MT"/>
              </a:rPr>
              <a:t>the</a:t>
            </a:r>
            <a:r>
              <a:rPr spc="-55" dirty="0">
                <a:latin typeface="Arial MT"/>
                <a:cs typeface="Arial MT"/>
              </a:rPr>
              <a:t> </a:t>
            </a:r>
            <a:r>
              <a:rPr dirty="0">
                <a:latin typeface="Arial MT"/>
                <a:cs typeface="Arial MT"/>
              </a:rPr>
              <a:t>provisions</a:t>
            </a:r>
            <a:r>
              <a:rPr spc="-25" dirty="0">
                <a:latin typeface="Arial MT"/>
                <a:cs typeface="Arial MT"/>
              </a:rPr>
              <a:t> </a:t>
            </a:r>
            <a:r>
              <a:rPr dirty="0">
                <a:latin typeface="Arial MT"/>
                <a:cs typeface="Arial MT"/>
              </a:rPr>
              <a:t>of</a:t>
            </a:r>
            <a:r>
              <a:rPr spc="-55" dirty="0">
                <a:latin typeface="Arial MT"/>
                <a:cs typeface="Arial MT"/>
              </a:rPr>
              <a:t> </a:t>
            </a:r>
            <a:r>
              <a:rPr spc="-20" dirty="0">
                <a:latin typeface="Arial MT"/>
                <a:cs typeface="Arial MT"/>
              </a:rPr>
              <a:t>this </a:t>
            </a:r>
            <a:r>
              <a:rPr dirty="0">
                <a:latin typeface="Arial MT"/>
                <a:cs typeface="Arial MT"/>
              </a:rPr>
              <a:t>Code,</a:t>
            </a:r>
            <a:r>
              <a:rPr spc="-70" dirty="0">
                <a:latin typeface="Arial MT"/>
                <a:cs typeface="Arial MT"/>
              </a:rPr>
              <a:t> </a:t>
            </a:r>
            <a:r>
              <a:rPr b="1" dirty="0">
                <a:solidFill>
                  <a:srgbClr val="0070C0"/>
                </a:solidFill>
                <a:latin typeface="Arial"/>
                <a:cs typeface="Arial"/>
              </a:rPr>
              <a:t>such</a:t>
            </a:r>
            <a:r>
              <a:rPr b="1" spc="-95" dirty="0">
                <a:solidFill>
                  <a:srgbClr val="0070C0"/>
                </a:solidFill>
                <a:latin typeface="Arial"/>
                <a:cs typeface="Arial"/>
              </a:rPr>
              <a:t> </a:t>
            </a:r>
            <a:r>
              <a:rPr b="1" dirty="0">
                <a:solidFill>
                  <a:srgbClr val="0070C0"/>
                </a:solidFill>
                <a:latin typeface="Arial"/>
                <a:cs typeface="Arial"/>
              </a:rPr>
              <a:t>device</a:t>
            </a:r>
            <a:r>
              <a:rPr dirty="0">
                <a:latin typeface="Arial MT"/>
                <a:cs typeface="Arial MT"/>
              </a:rPr>
              <a:t>,</a:t>
            </a:r>
            <a:r>
              <a:rPr spc="-75" dirty="0">
                <a:latin typeface="Arial MT"/>
                <a:cs typeface="Arial MT"/>
              </a:rPr>
              <a:t> </a:t>
            </a:r>
            <a:r>
              <a:rPr dirty="0">
                <a:latin typeface="Arial MT"/>
                <a:cs typeface="Arial MT"/>
              </a:rPr>
              <a:t>equipment,</a:t>
            </a:r>
            <a:r>
              <a:rPr spc="-65" dirty="0">
                <a:latin typeface="Arial MT"/>
                <a:cs typeface="Arial MT"/>
              </a:rPr>
              <a:t> </a:t>
            </a:r>
            <a:r>
              <a:rPr dirty="0">
                <a:latin typeface="Arial MT"/>
                <a:cs typeface="Arial MT"/>
              </a:rPr>
              <a:t>system,</a:t>
            </a:r>
            <a:r>
              <a:rPr spc="-114" dirty="0">
                <a:latin typeface="Arial MT"/>
                <a:cs typeface="Arial MT"/>
              </a:rPr>
              <a:t> </a:t>
            </a:r>
            <a:r>
              <a:rPr dirty="0">
                <a:latin typeface="Arial MT"/>
                <a:cs typeface="Arial MT"/>
              </a:rPr>
              <a:t>condition,</a:t>
            </a:r>
            <a:r>
              <a:rPr spc="-55" dirty="0">
                <a:latin typeface="Arial MT"/>
                <a:cs typeface="Arial MT"/>
              </a:rPr>
              <a:t> </a:t>
            </a:r>
            <a:r>
              <a:rPr dirty="0">
                <a:latin typeface="Arial MT"/>
                <a:cs typeface="Arial MT"/>
              </a:rPr>
              <a:t>arrangement,</a:t>
            </a:r>
            <a:r>
              <a:rPr spc="-80" dirty="0">
                <a:latin typeface="Arial MT"/>
                <a:cs typeface="Arial MT"/>
              </a:rPr>
              <a:t> </a:t>
            </a:r>
            <a:r>
              <a:rPr dirty="0">
                <a:latin typeface="Arial MT"/>
                <a:cs typeface="Arial MT"/>
              </a:rPr>
              <a:t>level</a:t>
            </a:r>
            <a:r>
              <a:rPr spc="-75" dirty="0">
                <a:latin typeface="Arial MT"/>
                <a:cs typeface="Arial MT"/>
              </a:rPr>
              <a:t> </a:t>
            </a:r>
            <a:r>
              <a:rPr spc="-25" dirty="0">
                <a:latin typeface="Arial MT"/>
                <a:cs typeface="Arial MT"/>
              </a:rPr>
              <a:t>of </a:t>
            </a:r>
            <a:r>
              <a:rPr dirty="0">
                <a:latin typeface="Arial MT"/>
                <a:cs typeface="Arial MT"/>
              </a:rPr>
              <a:t>protection,</a:t>
            </a:r>
            <a:r>
              <a:rPr spc="-65" dirty="0">
                <a:latin typeface="Arial MT"/>
                <a:cs typeface="Arial MT"/>
              </a:rPr>
              <a:t> </a:t>
            </a:r>
            <a:r>
              <a:rPr spc="-10" dirty="0">
                <a:latin typeface="Arial MT"/>
                <a:cs typeface="Arial MT"/>
              </a:rPr>
              <a:t>fire-</a:t>
            </a:r>
            <a:r>
              <a:rPr dirty="0">
                <a:latin typeface="Arial MT"/>
                <a:cs typeface="Arial MT"/>
              </a:rPr>
              <a:t>resistive</a:t>
            </a:r>
            <a:r>
              <a:rPr spc="-75" dirty="0">
                <a:latin typeface="Arial MT"/>
                <a:cs typeface="Arial MT"/>
              </a:rPr>
              <a:t> </a:t>
            </a:r>
            <a:r>
              <a:rPr dirty="0">
                <a:latin typeface="Arial MT"/>
                <a:cs typeface="Arial MT"/>
              </a:rPr>
              <a:t>construction,</a:t>
            </a:r>
            <a:r>
              <a:rPr spc="-65" dirty="0">
                <a:latin typeface="Arial MT"/>
                <a:cs typeface="Arial MT"/>
              </a:rPr>
              <a:t> </a:t>
            </a:r>
            <a:r>
              <a:rPr dirty="0">
                <a:latin typeface="Arial MT"/>
                <a:cs typeface="Arial MT"/>
              </a:rPr>
              <a:t>or</a:t>
            </a:r>
            <a:r>
              <a:rPr spc="-80" dirty="0">
                <a:latin typeface="Arial MT"/>
                <a:cs typeface="Arial MT"/>
              </a:rPr>
              <a:t> </a:t>
            </a:r>
            <a:r>
              <a:rPr dirty="0">
                <a:latin typeface="Arial MT"/>
                <a:cs typeface="Arial MT"/>
              </a:rPr>
              <a:t>other</a:t>
            </a:r>
            <a:r>
              <a:rPr spc="-80" dirty="0">
                <a:latin typeface="Arial MT"/>
                <a:cs typeface="Arial MT"/>
              </a:rPr>
              <a:t> </a:t>
            </a:r>
            <a:r>
              <a:rPr dirty="0">
                <a:latin typeface="Arial MT"/>
                <a:cs typeface="Arial MT"/>
              </a:rPr>
              <a:t>feature</a:t>
            </a:r>
            <a:r>
              <a:rPr spc="-80" dirty="0">
                <a:latin typeface="Arial MT"/>
                <a:cs typeface="Arial MT"/>
              </a:rPr>
              <a:t> </a:t>
            </a:r>
            <a:r>
              <a:rPr b="1" i="1" u="sng" spc="-10" dirty="0">
                <a:solidFill>
                  <a:srgbClr val="0070C0"/>
                </a:solidFill>
                <a:uFill>
                  <a:solidFill>
                    <a:srgbClr val="0070C0"/>
                  </a:solidFill>
                </a:uFill>
                <a:latin typeface="Arial"/>
                <a:cs typeface="Arial"/>
              </a:rPr>
              <a:t>shall</a:t>
            </a:r>
            <a:r>
              <a:rPr lang="en-GB" b="1" i="1" u="sng" spc="-10" dirty="0">
                <a:solidFill>
                  <a:srgbClr val="0070C0"/>
                </a:solidFill>
                <a:uFill>
                  <a:solidFill>
                    <a:srgbClr val="0070C0"/>
                  </a:solidFill>
                </a:uFill>
                <a:latin typeface="Arial"/>
                <a:cs typeface="Arial"/>
              </a:rPr>
              <a:t> </a:t>
            </a:r>
            <a:r>
              <a:rPr b="1" i="1" u="sng" dirty="0">
                <a:solidFill>
                  <a:srgbClr val="0070C0"/>
                </a:solidFill>
                <a:uFill>
                  <a:solidFill>
                    <a:srgbClr val="0070C0"/>
                  </a:solidFill>
                </a:uFill>
                <a:latin typeface="Arial"/>
                <a:cs typeface="Arial"/>
              </a:rPr>
              <a:t>thereafter</a:t>
            </a:r>
            <a:r>
              <a:rPr b="1" i="1" u="sng" spc="-40" dirty="0">
                <a:solidFill>
                  <a:srgbClr val="0070C0"/>
                </a:solidFill>
                <a:uFill>
                  <a:solidFill>
                    <a:srgbClr val="0070C0"/>
                  </a:solidFill>
                </a:uFill>
                <a:latin typeface="Arial"/>
                <a:cs typeface="Arial"/>
              </a:rPr>
              <a:t> </a:t>
            </a:r>
            <a:r>
              <a:rPr b="1" i="1" u="sng" dirty="0">
                <a:solidFill>
                  <a:srgbClr val="0070C0"/>
                </a:solidFill>
                <a:uFill>
                  <a:solidFill>
                    <a:srgbClr val="0070C0"/>
                  </a:solidFill>
                </a:uFill>
                <a:latin typeface="Arial"/>
                <a:cs typeface="Arial"/>
              </a:rPr>
              <a:t>be</a:t>
            </a:r>
            <a:r>
              <a:rPr b="1" i="1" u="sng" spc="-45" dirty="0">
                <a:solidFill>
                  <a:srgbClr val="0070C0"/>
                </a:solidFill>
                <a:uFill>
                  <a:solidFill>
                    <a:srgbClr val="0070C0"/>
                  </a:solidFill>
                </a:uFill>
                <a:latin typeface="Arial"/>
                <a:cs typeface="Arial"/>
              </a:rPr>
              <a:t> </a:t>
            </a:r>
            <a:r>
              <a:rPr b="1" i="1" u="sng" dirty="0">
                <a:solidFill>
                  <a:srgbClr val="0070C0"/>
                </a:solidFill>
                <a:uFill>
                  <a:solidFill>
                    <a:srgbClr val="0070C0"/>
                  </a:solidFill>
                </a:uFill>
                <a:latin typeface="Arial"/>
                <a:cs typeface="Arial"/>
              </a:rPr>
              <a:t>continuously</a:t>
            </a:r>
            <a:r>
              <a:rPr b="1" i="1" u="sng" spc="-65" dirty="0">
                <a:solidFill>
                  <a:srgbClr val="0070C0"/>
                </a:solidFill>
                <a:uFill>
                  <a:solidFill>
                    <a:srgbClr val="0070C0"/>
                  </a:solidFill>
                </a:uFill>
                <a:latin typeface="Arial"/>
                <a:cs typeface="Arial"/>
              </a:rPr>
              <a:t> </a:t>
            </a:r>
            <a:r>
              <a:rPr b="1" i="1" u="sng" dirty="0">
                <a:solidFill>
                  <a:srgbClr val="0070C0"/>
                </a:solidFill>
                <a:uFill>
                  <a:solidFill>
                    <a:srgbClr val="0070C0"/>
                  </a:solidFill>
                </a:uFill>
                <a:latin typeface="Arial"/>
                <a:cs typeface="Arial"/>
              </a:rPr>
              <a:t>maintained</a:t>
            </a:r>
            <a:r>
              <a:rPr b="1" i="1" spc="-70" dirty="0">
                <a:solidFill>
                  <a:srgbClr val="0070C0"/>
                </a:solidFill>
                <a:latin typeface="Arial"/>
                <a:cs typeface="Arial"/>
              </a:rPr>
              <a:t> </a:t>
            </a:r>
            <a:r>
              <a:rPr i="1" dirty="0">
                <a:latin typeface="Arial"/>
                <a:cs typeface="Arial"/>
              </a:rPr>
              <a:t>…</a:t>
            </a:r>
            <a:r>
              <a:rPr i="1" spc="-50" dirty="0">
                <a:latin typeface="Arial"/>
                <a:cs typeface="Arial"/>
              </a:rPr>
              <a:t> </a:t>
            </a:r>
            <a:r>
              <a:rPr dirty="0">
                <a:latin typeface="Arial MT"/>
                <a:cs typeface="Arial MT"/>
              </a:rPr>
              <a:t>in</a:t>
            </a:r>
            <a:r>
              <a:rPr spc="-35" dirty="0">
                <a:latin typeface="Arial MT"/>
                <a:cs typeface="Arial MT"/>
              </a:rPr>
              <a:t> </a:t>
            </a:r>
            <a:r>
              <a:rPr spc="-10" dirty="0">
                <a:latin typeface="Arial MT"/>
                <a:cs typeface="Arial MT"/>
              </a:rPr>
              <a:t>accordance </a:t>
            </a:r>
            <a:r>
              <a:rPr dirty="0">
                <a:latin typeface="Arial MT"/>
                <a:cs typeface="Arial MT"/>
              </a:rPr>
              <a:t>with</a:t>
            </a:r>
            <a:r>
              <a:rPr spc="-165" dirty="0">
                <a:latin typeface="Arial MT"/>
                <a:cs typeface="Arial MT"/>
              </a:rPr>
              <a:t> </a:t>
            </a:r>
            <a:r>
              <a:rPr dirty="0">
                <a:latin typeface="Arial MT"/>
                <a:cs typeface="Arial MT"/>
              </a:rPr>
              <a:t>applicable</a:t>
            </a:r>
            <a:r>
              <a:rPr spc="-45" dirty="0">
                <a:latin typeface="Arial MT"/>
                <a:cs typeface="Arial MT"/>
              </a:rPr>
              <a:t> </a:t>
            </a:r>
            <a:r>
              <a:rPr spc="-55" dirty="0">
                <a:latin typeface="Arial MT"/>
                <a:cs typeface="Arial MT"/>
              </a:rPr>
              <a:t>NFPA</a:t>
            </a:r>
            <a:r>
              <a:rPr spc="-135" dirty="0">
                <a:latin typeface="Arial MT"/>
                <a:cs typeface="Arial MT"/>
              </a:rPr>
              <a:t> </a:t>
            </a:r>
            <a:r>
              <a:rPr dirty="0">
                <a:latin typeface="Arial MT"/>
                <a:cs typeface="Arial MT"/>
              </a:rPr>
              <a:t>requirements</a:t>
            </a:r>
            <a:r>
              <a:rPr spc="-75" dirty="0">
                <a:latin typeface="Arial MT"/>
                <a:cs typeface="Arial MT"/>
              </a:rPr>
              <a:t> </a:t>
            </a:r>
            <a:r>
              <a:rPr dirty="0">
                <a:latin typeface="Arial MT"/>
                <a:cs typeface="Arial MT"/>
              </a:rPr>
              <a:t>or</a:t>
            </a:r>
            <a:r>
              <a:rPr spc="-85" dirty="0">
                <a:latin typeface="Arial MT"/>
                <a:cs typeface="Arial MT"/>
              </a:rPr>
              <a:t> </a:t>
            </a:r>
            <a:r>
              <a:rPr dirty="0">
                <a:latin typeface="Arial MT"/>
                <a:cs typeface="Arial MT"/>
              </a:rPr>
              <a:t>requirements</a:t>
            </a:r>
            <a:r>
              <a:rPr spc="-75" dirty="0">
                <a:latin typeface="Arial MT"/>
                <a:cs typeface="Arial MT"/>
              </a:rPr>
              <a:t> </a:t>
            </a:r>
            <a:r>
              <a:rPr spc="-10" dirty="0">
                <a:latin typeface="Arial MT"/>
                <a:cs typeface="Arial MT"/>
              </a:rPr>
              <a:t>developed </a:t>
            </a:r>
            <a:r>
              <a:rPr dirty="0">
                <a:latin typeface="Arial MT"/>
                <a:cs typeface="Arial MT"/>
              </a:rPr>
              <a:t>as</a:t>
            </a:r>
            <a:r>
              <a:rPr spc="-35" dirty="0">
                <a:latin typeface="Arial MT"/>
                <a:cs typeface="Arial MT"/>
              </a:rPr>
              <a:t> </a:t>
            </a:r>
            <a:r>
              <a:rPr dirty="0">
                <a:latin typeface="Arial MT"/>
                <a:cs typeface="Arial MT"/>
              </a:rPr>
              <a:t>part</a:t>
            </a:r>
            <a:r>
              <a:rPr spc="-45" dirty="0">
                <a:latin typeface="Arial MT"/>
                <a:cs typeface="Arial MT"/>
              </a:rPr>
              <a:t> </a:t>
            </a:r>
            <a:r>
              <a:rPr dirty="0">
                <a:latin typeface="Arial MT"/>
                <a:cs typeface="Arial MT"/>
              </a:rPr>
              <a:t>of</a:t>
            </a:r>
            <a:r>
              <a:rPr spc="-40" dirty="0">
                <a:latin typeface="Arial MT"/>
                <a:cs typeface="Arial MT"/>
              </a:rPr>
              <a:t> </a:t>
            </a:r>
            <a:r>
              <a:rPr dirty="0">
                <a:latin typeface="Arial MT"/>
                <a:cs typeface="Arial MT"/>
              </a:rPr>
              <a:t>a</a:t>
            </a:r>
            <a:r>
              <a:rPr spc="-50" dirty="0">
                <a:latin typeface="Arial MT"/>
                <a:cs typeface="Arial MT"/>
              </a:rPr>
              <a:t> </a:t>
            </a:r>
            <a:r>
              <a:rPr spc="-20" dirty="0">
                <a:latin typeface="Arial MT"/>
                <a:cs typeface="Arial MT"/>
              </a:rPr>
              <a:t>performance-</a:t>
            </a:r>
            <a:r>
              <a:rPr dirty="0">
                <a:latin typeface="Arial MT"/>
                <a:cs typeface="Arial MT"/>
              </a:rPr>
              <a:t>based</a:t>
            </a:r>
            <a:r>
              <a:rPr spc="-15" dirty="0">
                <a:latin typeface="Arial MT"/>
                <a:cs typeface="Arial MT"/>
              </a:rPr>
              <a:t> </a:t>
            </a:r>
            <a:r>
              <a:rPr dirty="0">
                <a:latin typeface="Arial MT"/>
                <a:cs typeface="Arial MT"/>
              </a:rPr>
              <a:t>design,</a:t>
            </a:r>
            <a:r>
              <a:rPr spc="-20" dirty="0">
                <a:latin typeface="Arial MT"/>
                <a:cs typeface="Arial MT"/>
              </a:rPr>
              <a:t> </a:t>
            </a:r>
            <a:r>
              <a:rPr dirty="0">
                <a:latin typeface="Arial MT"/>
                <a:cs typeface="Arial MT"/>
              </a:rPr>
              <a:t>or</a:t>
            </a:r>
            <a:r>
              <a:rPr spc="-40" dirty="0">
                <a:latin typeface="Arial MT"/>
                <a:cs typeface="Arial MT"/>
              </a:rPr>
              <a:t> </a:t>
            </a:r>
            <a:r>
              <a:rPr dirty="0">
                <a:latin typeface="Arial MT"/>
                <a:cs typeface="Arial MT"/>
              </a:rPr>
              <a:t>as</a:t>
            </a:r>
            <a:r>
              <a:rPr spc="-35" dirty="0">
                <a:latin typeface="Arial MT"/>
                <a:cs typeface="Arial MT"/>
              </a:rPr>
              <a:t> </a:t>
            </a:r>
            <a:r>
              <a:rPr dirty="0">
                <a:latin typeface="Arial MT"/>
                <a:cs typeface="Arial MT"/>
              </a:rPr>
              <a:t>directed</a:t>
            </a:r>
            <a:r>
              <a:rPr spc="-30" dirty="0">
                <a:latin typeface="Arial MT"/>
                <a:cs typeface="Arial MT"/>
              </a:rPr>
              <a:t> </a:t>
            </a:r>
            <a:r>
              <a:rPr dirty="0">
                <a:latin typeface="Arial MT"/>
                <a:cs typeface="Arial MT"/>
              </a:rPr>
              <a:t>by</a:t>
            </a:r>
            <a:r>
              <a:rPr spc="-45" dirty="0">
                <a:latin typeface="Arial MT"/>
                <a:cs typeface="Arial MT"/>
              </a:rPr>
              <a:t> </a:t>
            </a:r>
            <a:r>
              <a:rPr spc="-25" dirty="0">
                <a:latin typeface="Arial MT"/>
                <a:cs typeface="Arial MT"/>
              </a:rPr>
              <a:t>the </a:t>
            </a:r>
            <a:r>
              <a:rPr spc="-20" dirty="0">
                <a:latin typeface="Arial MT"/>
                <a:cs typeface="Arial MT"/>
              </a:rPr>
              <a:t>AHJ.</a:t>
            </a:r>
            <a:endParaRPr dirty="0">
              <a:latin typeface="Arial MT"/>
              <a:cs typeface="Arial MT"/>
            </a:endParaRPr>
          </a:p>
        </p:txBody>
      </p:sp>
      <p:sp>
        <p:nvSpPr>
          <p:cNvPr id="3" name="object 3"/>
          <p:cNvSpPr txBox="1">
            <a:spLocks noGrp="1"/>
          </p:cNvSpPr>
          <p:nvPr>
            <p:ph type="title"/>
          </p:nvPr>
        </p:nvSpPr>
        <p:spPr>
          <a:xfrm>
            <a:off x="993139" y="157988"/>
            <a:ext cx="7883525" cy="1122680"/>
          </a:xfrm>
          <a:prstGeom prst="rect">
            <a:avLst/>
          </a:prstGeom>
        </p:spPr>
        <p:txBody>
          <a:bodyPr vert="horz" wrap="square" lIns="0" tIns="12700" rIns="0" bIns="0" rtlCol="0">
            <a:spAutoFit/>
          </a:bodyPr>
          <a:lstStyle/>
          <a:p>
            <a:pPr marL="12700" marR="5080">
              <a:lnSpc>
                <a:spcPct val="100000"/>
              </a:lnSpc>
              <a:spcBef>
                <a:spcPts val="100"/>
              </a:spcBef>
            </a:pPr>
            <a:r>
              <a:rPr sz="3600" dirty="0"/>
              <a:t>National</a:t>
            </a:r>
            <a:r>
              <a:rPr sz="3600" spc="-65" dirty="0"/>
              <a:t> </a:t>
            </a:r>
            <a:r>
              <a:rPr sz="3600" dirty="0"/>
              <a:t>Fire</a:t>
            </a:r>
            <a:r>
              <a:rPr sz="3600" spc="-70" dirty="0"/>
              <a:t> </a:t>
            </a:r>
            <a:r>
              <a:rPr sz="3600" dirty="0"/>
              <a:t>Protection</a:t>
            </a:r>
            <a:r>
              <a:rPr sz="3600" spc="-185" dirty="0"/>
              <a:t> </a:t>
            </a:r>
            <a:r>
              <a:rPr sz="3600" spc="-10" dirty="0"/>
              <a:t>Association </a:t>
            </a:r>
            <a:r>
              <a:rPr sz="3600" spc="-80" dirty="0"/>
              <a:t>NFPA</a:t>
            </a:r>
            <a:r>
              <a:rPr sz="3600" spc="-145" dirty="0"/>
              <a:t> </a:t>
            </a:r>
            <a:r>
              <a:rPr sz="3600" dirty="0"/>
              <a:t>101</a:t>
            </a:r>
            <a:r>
              <a:rPr sz="3600" spc="-30" dirty="0"/>
              <a:t> </a:t>
            </a:r>
            <a:r>
              <a:rPr sz="3600" dirty="0"/>
              <a:t>–</a:t>
            </a:r>
            <a:r>
              <a:rPr sz="3600" spc="-10" dirty="0"/>
              <a:t> </a:t>
            </a:r>
            <a:r>
              <a:rPr sz="3600" spc="-20" dirty="0"/>
              <a:t>2018</a:t>
            </a:r>
            <a:endParaRPr sz="3600" dirty="0"/>
          </a:p>
        </p:txBody>
      </p:sp>
      <p:grpSp>
        <p:nvGrpSpPr>
          <p:cNvPr id="4" name="object 4"/>
          <p:cNvGrpSpPr/>
          <p:nvPr/>
        </p:nvGrpSpPr>
        <p:grpSpPr>
          <a:xfrm>
            <a:off x="10326313" y="-1"/>
            <a:ext cx="1803773" cy="2073417"/>
            <a:chOff x="10135552" y="4376420"/>
            <a:chExt cx="1305560" cy="1671320"/>
          </a:xfrm>
        </p:grpSpPr>
        <p:pic>
          <p:nvPicPr>
            <p:cNvPr id="5" name="object 5"/>
            <p:cNvPicPr/>
            <p:nvPr/>
          </p:nvPicPr>
          <p:blipFill>
            <a:blip r:embed="rId2" cstate="print"/>
            <a:stretch>
              <a:fillRect/>
            </a:stretch>
          </p:blipFill>
          <p:spPr>
            <a:xfrm>
              <a:off x="10148252" y="4389120"/>
              <a:ext cx="1280159" cy="1645919"/>
            </a:xfrm>
            <a:prstGeom prst="rect">
              <a:avLst/>
            </a:prstGeom>
          </p:spPr>
        </p:pic>
        <p:sp>
          <p:nvSpPr>
            <p:cNvPr id="6" name="object 6"/>
            <p:cNvSpPr/>
            <p:nvPr/>
          </p:nvSpPr>
          <p:spPr>
            <a:xfrm>
              <a:off x="10141902" y="4382770"/>
              <a:ext cx="1292860" cy="1658620"/>
            </a:xfrm>
            <a:custGeom>
              <a:avLst/>
              <a:gdLst/>
              <a:ahLst/>
              <a:cxnLst/>
              <a:rect l="l" t="t" r="r" b="b"/>
              <a:pathLst>
                <a:path w="1292859" h="1658620">
                  <a:moveTo>
                    <a:pt x="0" y="0"/>
                  </a:moveTo>
                  <a:lnTo>
                    <a:pt x="1292859" y="0"/>
                  </a:lnTo>
                  <a:lnTo>
                    <a:pt x="1292859" y="1658619"/>
                  </a:lnTo>
                  <a:lnTo>
                    <a:pt x="0" y="1658619"/>
                  </a:lnTo>
                  <a:lnTo>
                    <a:pt x="0" y="0"/>
                  </a:lnTo>
                  <a:close/>
                </a:path>
              </a:pathLst>
            </a:custGeom>
            <a:ln w="12700">
              <a:solidFill>
                <a:srgbClr val="000000"/>
              </a:solidFill>
            </a:ln>
          </p:spPr>
          <p:txBody>
            <a:bodyPr wrap="square" lIns="0" tIns="0" rIns="0" bIns="0" rtlCol="0"/>
            <a:lstStyle/>
            <a:p>
              <a:endParaRPr/>
            </a:p>
          </p:txBody>
        </p:sp>
      </p:grpSp>
      <p:sp>
        <p:nvSpPr>
          <p:cNvPr id="7" name="object 7"/>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134</a:t>
            </a:fld>
            <a:endParaRPr spc="-25" dirty="0"/>
          </a:p>
        </p:txBody>
      </p:sp>
      <p:sp>
        <p:nvSpPr>
          <p:cNvPr id="9" name="TextBox 8">
            <a:extLst>
              <a:ext uri="{FF2B5EF4-FFF2-40B4-BE49-F238E27FC236}">
                <a16:creationId xmlns:a16="http://schemas.microsoft.com/office/drawing/2014/main" id="{2131406B-91A4-B37C-514B-FC18A026BFF1}"/>
              </a:ext>
            </a:extLst>
          </p:cNvPr>
          <p:cNvSpPr txBox="1"/>
          <p:nvPr/>
        </p:nvSpPr>
        <p:spPr>
          <a:xfrm>
            <a:off x="858099" y="1736367"/>
            <a:ext cx="10475801" cy="1754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SECCIÓN 4.6.12 Mantenimiento, Inspección y Pruebas 4.6.12.1 </a:t>
            </a:r>
          </a:p>
          <a:p>
            <a:pPr marL="285750" indent="-285750">
              <a:buFont typeface="Arial" panose="020B0604020202020204" pitchFamily="34" charset="0"/>
              <a:buChar char="•"/>
            </a:pPr>
            <a:r>
              <a:rPr lang="es-ES" dirty="0">
                <a:effectLst/>
              </a:rPr>
              <a:t>Siempre que se requiera un dispositivo, equipo, sistema, condición, disposición, nivel de protección, construcción resistente al fuego o cualquier otra característica para cumplir con las disposiciones de este Código, dichos elementos deberán mantenerse continuamente de acuerdo con los requisitos de NFPA aplicables o los desarrollados como parte de un diseño basado en el desempeño, o según lo indique la autoridad competente (AHJ).</a:t>
            </a:r>
          </a:p>
        </p:txBody>
      </p:sp>
    </p:spTree>
  </p:cSld>
  <p:clrMapOvr>
    <a:masterClrMapping/>
  </p:clrMapOvr>
  <p:transition spd="med">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744527" y="4222355"/>
            <a:ext cx="10972800" cy="1449499"/>
          </a:xfrm>
          <a:prstGeom prst="rect">
            <a:avLst/>
          </a:prstGeom>
        </p:spPr>
        <p:txBody>
          <a:bodyPr vert="horz" wrap="square" lIns="0" tIns="63881" rIns="0" bIns="0" rtlCol="0">
            <a:spAutoFit/>
          </a:bodyPr>
          <a:lstStyle/>
          <a:p>
            <a:pPr marL="368300" marR="5080">
              <a:lnSpc>
                <a:spcPct val="100000"/>
              </a:lnSpc>
              <a:spcBef>
                <a:spcPts val="95"/>
              </a:spcBef>
              <a:tabLst>
                <a:tab pos="534035" algn="l"/>
              </a:tabLst>
            </a:pPr>
            <a:r>
              <a:rPr sz="1800" b="1" dirty="0"/>
              <a:t>12.3.3</a:t>
            </a:r>
            <a:r>
              <a:rPr sz="1800" b="1" spc="-114" dirty="0"/>
              <a:t> </a:t>
            </a:r>
            <a:r>
              <a:rPr sz="1800" b="1" dirty="0"/>
              <a:t>Maintenance</a:t>
            </a:r>
            <a:r>
              <a:rPr sz="1800" b="1" spc="-70" dirty="0"/>
              <a:t> </a:t>
            </a:r>
            <a:r>
              <a:rPr sz="1800" b="1" dirty="0"/>
              <a:t>of</a:t>
            </a:r>
            <a:r>
              <a:rPr sz="1800" b="1" spc="-95" dirty="0"/>
              <a:t> </a:t>
            </a:r>
            <a:r>
              <a:rPr sz="1800" b="1" spc="-10" dirty="0"/>
              <a:t>Fire-</a:t>
            </a:r>
            <a:r>
              <a:rPr sz="1800" b="1" dirty="0"/>
              <a:t>Resistive</a:t>
            </a:r>
            <a:r>
              <a:rPr sz="1800" b="1" spc="-90" dirty="0"/>
              <a:t> </a:t>
            </a:r>
            <a:r>
              <a:rPr sz="1800" b="1" dirty="0"/>
              <a:t>Construction,</a:t>
            </a:r>
            <a:r>
              <a:rPr sz="1800" b="1" spc="-75" dirty="0"/>
              <a:t> </a:t>
            </a:r>
            <a:r>
              <a:rPr sz="1800" b="1" spc="-10" dirty="0"/>
              <a:t>Draft- </a:t>
            </a:r>
            <a:r>
              <a:rPr sz="1800" b="1" dirty="0"/>
              <a:t>Stop</a:t>
            </a:r>
            <a:r>
              <a:rPr sz="1800" b="1" spc="-60" dirty="0"/>
              <a:t> </a:t>
            </a:r>
            <a:r>
              <a:rPr sz="1800" b="1" dirty="0"/>
              <a:t>Partitions,</a:t>
            </a:r>
            <a:r>
              <a:rPr sz="1800" b="1" spc="-55" dirty="0"/>
              <a:t> </a:t>
            </a:r>
            <a:r>
              <a:rPr sz="1800" b="1" dirty="0"/>
              <a:t>and</a:t>
            </a:r>
            <a:r>
              <a:rPr sz="1800" b="1" spc="-55" dirty="0"/>
              <a:t> </a:t>
            </a:r>
            <a:r>
              <a:rPr sz="1800" b="1" dirty="0"/>
              <a:t>Roof</a:t>
            </a:r>
            <a:r>
              <a:rPr sz="1800" b="1" spc="-40" dirty="0"/>
              <a:t> </a:t>
            </a:r>
            <a:r>
              <a:rPr sz="1800" b="1" spc="-10" dirty="0"/>
              <a:t>Coverings.</a:t>
            </a:r>
            <a:endParaRPr lang="en-GB" sz="1800" b="1" spc="-10" dirty="0"/>
          </a:p>
          <a:p>
            <a:pPr marL="368300" marR="5080">
              <a:lnSpc>
                <a:spcPct val="100000"/>
              </a:lnSpc>
              <a:spcBef>
                <a:spcPts val="95"/>
              </a:spcBef>
              <a:tabLst>
                <a:tab pos="534035" algn="l"/>
              </a:tabLst>
            </a:pPr>
            <a:r>
              <a:rPr lang="en-GB" sz="1800" b="1" dirty="0">
                <a:latin typeface="Arial"/>
                <a:cs typeface="Arial"/>
              </a:rPr>
              <a:t>1</a:t>
            </a:r>
            <a:r>
              <a:rPr sz="1800" b="1" dirty="0">
                <a:latin typeface="Arial"/>
                <a:cs typeface="Arial"/>
              </a:rPr>
              <a:t>2.3.3.1</a:t>
            </a:r>
            <a:r>
              <a:rPr sz="1800" b="1" spc="-105" dirty="0">
                <a:latin typeface="Arial"/>
                <a:cs typeface="Arial"/>
              </a:rPr>
              <a:t> </a:t>
            </a:r>
            <a:r>
              <a:rPr sz="1800" dirty="0">
                <a:solidFill>
                  <a:srgbClr val="7030A0"/>
                </a:solidFill>
                <a:latin typeface="Arial MT"/>
                <a:cs typeface="Arial MT"/>
              </a:rPr>
              <a:t>Required</a:t>
            </a:r>
            <a:r>
              <a:rPr sz="1800" spc="-65" dirty="0">
                <a:solidFill>
                  <a:srgbClr val="7030A0"/>
                </a:solidFill>
                <a:latin typeface="Arial MT"/>
                <a:cs typeface="Arial MT"/>
              </a:rPr>
              <a:t> </a:t>
            </a:r>
            <a:r>
              <a:rPr sz="1800" spc="-10" dirty="0">
                <a:solidFill>
                  <a:srgbClr val="7030A0"/>
                </a:solidFill>
                <a:latin typeface="Arial MT"/>
                <a:cs typeface="Arial MT"/>
              </a:rPr>
              <a:t>fire-</a:t>
            </a:r>
            <a:r>
              <a:rPr sz="1800" dirty="0">
                <a:solidFill>
                  <a:srgbClr val="7030A0"/>
                </a:solidFill>
                <a:latin typeface="Arial MT"/>
                <a:cs typeface="Arial MT"/>
              </a:rPr>
              <a:t>resistive</a:t>
            </a:r>
            <a:r>
              <a:rPr sz="1800" spc="-95" dirty="0">
                <a:solidFill>
                  <a:srgbClr val="7030A0"/>
                </a:solidFill>
                <a:latin typeface="Arial MT"/>
                <a:cs typeface="Arial MT"/>
              </a:rPr>
              <a:t> </a:t>
            </a:r>
            <a:r>
              <a:rPr sz="1800" dirty="0">
                <a:solidFill>
                  <a:srgbClr val="7030A0"/>
                </a:solidFill>
                <a:latin typeface="Arial MT"/>
                <a:cs typeface="Arial MT"/>
              </a:rPr>
              <a:t>construction</a:t>
            </a:r>
            <a:r>
              <a:rPr sz="1800" dirty="0">
                <a:latin typeface="Arial MT"/>
                <a:cs typeface="Arial MT"/>
              </a:rPr>
              <a:t>,</a:t>
            </a:r>
            <a:r>
              <a:rPr sz="1800" spc="-90" dirty="0">
                <a:latin typeface="Arial MT"/>
                <a:cs typeface="Arial MT"/>
              </a:rPr>
              <a:t> </a:t>
            </a:r>
            <a:r>
              <a:rPr sz="1800" dirty="0">
                <a:latin typeface="Arial MT"/>
                <a:cs typeface="Arial MT"/>
              </a:rPr>
              <a:t>including</a:t>
            </a:r>
            <a:r>
              <a:rPr sz="1800" spc="-50" dirty="0">
                <a:latin typeface="Arial MT"/>
                <a:cs typeface="Arial MT"/>
              </a:rPr>
              <a:t> </a:t>
            </a:r>
            <a:r>
              <a:rPr sz="1800" dirty="0">
                <a:latin typeface="Arial MT"/>
                <a:cs typeface="Arial MT"/>
              </a:rPr>
              <a:t>fire</a:t>
            </a:r>
            <a:r>
              <a:rPr sz="1800" spc="-105" dirty="0">
                <a:latin typeface="Arial MT"/>
                <a:cs typeface="Arial MT"/>
              </a:rPr>
              <a:t> </a:t>
            </a:r>
            <a:r>
              <a:rPr sz="1800" dirty="0">
                <a:latin typeface="Arial MT"/>
                <a:cs typeface="Arial MT"/>
              </a:rPr>
              <a:t>barriers,</a:t>
            </a:r>
            <a:r>
              <a:rPr sz="1800" spc="-85" dirty="0">
                <a:latin typeface="Arial MT"/>
                <a:cs typeface="Arial MT"/>
              </a:rPr>
              <a:t> </a:t>
            </a:r>
            <a:r>
              <a:rPr sz="1800" spc="-20" dirty="0">
                <a:latin typeface="Arial MT"/>
                <a:cs typeface="Arial MT"/>
              </a:rPr>
              <a:t>fire </a:t>
            </a:r>
            <a:r>
              <a:rPr sz="1800" dirty="0">
                <a:latin typeface="Arial MT"/>
                <a:cs typeface="Arial MT"/>
              </a:rPr>
              <a:t>walls,</a:t>
            </a:r>
            <a:r>
              <a:rPr sz="1800" spc="-50" dirty="0">
                <a:latin typeface="Arial MT"/>
                <a:cs typeface="Arial MT"/>
              </a:rPr>
              <a:t> </a:t>
            </a:r>
            <a:r>
              <a:rPr sz="1800" dirty="0">
                <a:latin typeface="Arial MT"/>
                <a:cs typeface="Arial MT"/>
              </a:rPr>
              <a:t>exterior</a:t>
            </a:r>
            <a:r>
              <a:rPr sz="1800" spc="-45" dirty="0">
                <a:latin typeface="Arial MT"/>
                <a:cs typeface="Arial MT"/>
              </a:rPr>
              <a:t> </a:t>
            </a:r>
            <a:r>
              <a:rPr sz="1800" dirty="0">
                <a:latin typeface="Arial MT"/>
                <a:cs typeface="Arial MT"/>
              </a:rPr>
              <a:t>walls</a:t>
            </a:r>
            <a:r>
              <a:rPr sz="1800" spc="-40" dirty="0">
                <a:latin typeface="Arial MT"/>
                <a:cs typeface="Arial MT"/>
              </a:rPr>
              <a:t> </a:t>
            </a:r>
            <a:r>
              <a:rPr sz="1800" dirty="0">
                <a:latin typeface="Arial MT"/>
                <a:cs typeface="Arial MT"/>
              </a:rPr>
              <a:t>due</a:t>
            </a:r>
            <a:r>
              <a:rPr sz="1800" spc="-60" dirty="0">
                <a:latin typeface="Arial MT"/>
                <a:cs typeface="Arial MT"/>
              </a:rPr>
              <a:t> </a:t>
            </a:r>
            <a:r>
              <a:rPr sz="1800" dirty="0">
                <a:latin typeface="Arial MT"/>
                <a:cs typeface="Arial MT"/>
              </a:rPr>
              <a:t>to</a:t>
            </a:r>
            <a:r>
              <a:rPr sz="1800" spc="-70" dirty="0">
                <a:latin typeface="Arial MT"/>
                <a:cs typeface="Arial MT"/>
              </a:rPr>
              <a:t> </a:t>
            </a:r>
            <a:r>
              <a:rPr sz="1800" dirty="0">
                <a:latin typeface="Arial MT"/>
                <a:cs typeface="Arial MT"/>
              </a:rPr>
              <a:t>location</a:t>
            </a:r>
            <a:r>
              <a:rPr sz="1800" spc="-45" dirty="0">
                <a:latin typeface="Arial MT"/>
                <a:cs typeface="Arial MT"/>
              </a:rPr>
              <a:t> </a:t>
            </a:r>
            <a:r>
              <a:rPr sz="1800" dirty="0">
                <a:latin typeface="Arial MT"/>
                <a:cs typeface="Arial MT"/>
              </a:rPr>
              <a:t>on</a:t>
            </a:r>
            <a:r>
              <a:rPr sz="1800" spc="-60" dirty="0">
                <a:latin typeface="Arial MT"/>
                <a:cs typeface="Arial MT"/>
              </a:rPr>
              <a:t> </a:t>
            </a:r>
            <a:r>
              <a:rPr sz="1800" spc="-20" dirty="0">
                <a:latin typeface="Arial MT"/>
                <a:cs typeface="Arial MT"/>
              </a:rPr>
              <a:t>property,</a:t>
            </a:r>
            <a:r>
              <a:rPr sz="1800" spc="-70" dirty="0">
                <a:latin typeface="Arial MT"/>
                <a:cs typeface="Arial MT"/>
              </a:rPr>
              <a:t> </a:t>
            </a:r>
            <a:r>
              <a:rPr sz="1800" spc="-10" dirty="0">
                <a:latin typeface="Arial MT"/>
                <a:cs typeface="Arial MT"/>
              </a:rPr>
              <a:t>fire-resistive </a:t>
            </a:r>
            <a:r>
              <a:rPr sz="1800" dirty="0">
                <a:latin typeface="Arial MT"/>
                <a:cs typeface="Arial MT"/>
              </a:rPr>
              <a:t>requirements</a:t>
            </a:r>
            <a:r>
              <a:rPr sz="1800" spc="-65" dirty="0">
                <a:latin typeface="Arial MT"/>
                <a:cs typeface="Arial MT"/>
              </a:rPr>
              <a:t> </a:t>
            </a:r>
            <a:r>
              <a:rPr sz="1800" dirty="0">
                <a:latin typeface="Arial MT"/>
                <a:cs typeface="Arial MT"/>
              </a:rPr>
              <a:t>based</a:t>
            </a:r>
            <a:r>
              <a:rPr sz="1800" spc="-65" dirty="0">
                <a:latin typeface="Arial MT"/>
                <a:cs typeface="Arial MT"/>
              </a:rPr>
              <a:t> </a:t>
            </a:r>
            <a:r>
              <a:rPr sz="1800" dirty="0">
                <a:latin typeface="Arial MT"/>
                <a:cs typeface="Arial MT"/>
              </a:rPr>
              <a:t>on</a:t>
            </a:r>
            <a:r>
              <a:rPr sz="1800" spc="-75" dirty="0">
                <a:latin typeface="Arial MT"/>
                <a:cs typeface="Arial MT"/>
              </a:rPr>
              <a:t> </a:t>
            </a:r>
            <a:r>
              <a:rPr sz="1800" dirty="0">
                <a:latin typeface="Arial MT"/>
                <a:cs typeface="Arial MT"/>
              </a:rPr>
              <a:t>type</a:t>
            </a:r>
            <a:r>
              <a:rPr sz="1800" spc="-85" dirty="0">
                <a:latin typeface="Arial MT"/>
                <a:cs typeface="Arial MT"/>
              </a:rPr>
              <a:t> </a:t>
            </a:r>
            <a:r>
              <a:rPr sz="1800" dirty="0">
                <a:latin typeface="Arial MT"/>
                <a:cs typeface="Arial MT"/>
              </a:rPr>
              <a:t>of</a:t>
            </a:r>
            <a:r>
              <a:rPr sz="1800" spc="-80" dirty="0">
                <a:latin typeface="Arial MT"/>
                <a:cs typeface="Arial MT"/>
              </a:rPr>
              <a:t> </a:t>
            </a:r>
            <a:r>
              <a:rPr sz="1800" dirty="0">
                <a:latin typeface="Arial MT"/>
                <a:cs typeface="Arial MT"/>
              </a:rPr>
              <a:t>construction,</a:t>
            </a:r>
            <a:r>
              <a:rPr sz="1800" spc="-65" dirty="0">
                <a:latin typeface="Arial MT"/>
                <a:cs typeface="Arial MT"/>
              </a:rPr>
              <a:t> </a:t>
            </a:r>
            <a:r>
              <a:rPr sz="1800" dirty="0">
                <a:latin typeface="Arial MT"/>
                <a:cs typeface="Arial MT"/>
              </a:rPr>
              <a:t>draftstop</a:t>
            </a:r>
            <a:r>
              <a:rPr sz="1800" spc="-95" dirty="0">
                <a:latin typeface="Arial MT"/>
                <a:cs typeface="Arial MT"/>
              </a:rPr>
              <a:t> </a:t>
            </a:r>
            <a:r>
              <a:rPr sz="1800" dirty="0">
                <a:latin typeface="Arial MT"/>
                <a:cs typeface="Arial MT"/>
              </a:rPr>
              <a:t>partitions,</a:t>
            </a:r>
            <a:r>
              <a:rPr sz="1800" spc="-70" dirty="0">
                <a:latin typeface="Arial MT"/>
                <a:cs typeface="Arial MT"/>
              </a:rPr>
              <a:t> </a:t>
            </a:r>
            <a:r>
              <a:rPr sz="1800" spc="-25" dirty="0">
                <a:latin typeface="Arial MT"/>
                <a:cs typeface="Arial MT"/>
              </a:rPr>
              <a:t>and </a:t>
            </a:r>
            <a:r>
              <a:rPr sz="1800" dirty="0">
                <a:solidFill>
                  <a:srgbClr val="7030A0"/>
                </a:solidFill>
                <a:latin typeface="Arial MT"/>
                <a:cs typeface="Arial MT"/>
              </a:rPr>
              <a:t>roof</a:t>
            </a:r>
            <a:r>
              <a:rPr sz="1800" spc="-80" dirty="0">
                <a:solidFill>
                  <a:srgbClr val="7030A0"/>
                </a:solidFill>
                <a:latin typeface="Arial MT"/>
                <a:cs typeface="Arial MT"/>
              </a:rPr>
              <a:t> </a:t>
            </a:r>
            <a:r>
              <a:rPr sz="1800" dirty="0">
                <a:solidFill>
                  <a:srgbClr val="7030A0"/>
                </a:solidFill>
                <a:latin typeface="Arial MT"/>
                <a:cs typeface="Arial MT"/>
              </a:rPr>
              <a:t>coverings</a:t>
            </a:r>
            <a:r>
              <a:rPr sz="1800" dirty="0">
                <a:latin typeface="Arial MT"/>
                <a:cs typeface="Arial MT"/>
              </a:rPr>
              <a:t>,</a:t>
            </a:r>
            <a:r>
              <a:rPr sz="1800" spc="-55" dirty="0">
                <a:latin typeface="Arial MT"/>
                <a:cs typeface="Arial MT"/>
              </a:rPr>
              <a:t> </a:t>
            </a:r>
            <a:r>
              <a:rPr sz="1800" i="1" u="sng" dirty="0">
                <a:solidFill>
                  <a:srgbClr val="C70932"/>
                </a:solidFill>
                <a:uFill>
                  <a:solidFill>
                    <a:srgbClr val="C70932"/>
                  </a:solidFill>
                </a:uFill>
                <a:latin typeface="Arial"/>
                <a:cs typeface="Arial"/>
              </a:rPr>
              <a:t>shall</a:t>
            </a:r>
            <a:r>
              <a:rPr sz="1800" i="1" u="sng" spc="-6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be</a:t>
            </a:r>
            <a:r>
              <a:rPr sz="1800" i="1" u="sng" spc="-6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maintained</a:t>
            </a:r>
            <a:r>
              <a:rPr sz="1800" i="1" u="sng" spc="-3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and</a:t>
            </a:r>
            <a:r>
              <a:rPr sz="1800" i="1" u="sng" spc="-6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shall</a:t>
            </a:r>
            <a:r>
              <a:rPr sz="1800" i="1" u="sng" spc="-6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be</a:t>
            </a:r>
            <a:r>
              <a:rPr sz="1800" i="1" u="sng" spc="-7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properly</a:t>
            </a:r>
            <a:r>
              <a:rPr sz="1800" i="1" u="sng" spc="-50" dirty="0">
                <a:solidFill>
                  <a:srgbClr val="C70932"/>
                </a:solidFill>
                <a:uFill>
                  <a:solidFill>
                    <a:srgbClr val="C70932"/>
                  </a:solidFill>
                </a:uFill>
                <a:latin typeface="Arial"/>
                <a:cs typeface="Arial"/>
              </a:rPr>
              <a:t> </a:t>
            </a:r>
            <a:r>
              <a:rPr sz="1800" i="1" u="sng" spc="-10" dirty="0">
                <a:solidFill>
                  <a:srgbClr val="C70932"/>
                </a:solidFill>
                <a:uFill>
                  <a:solidFill>
                    <a:srgbClr val="C70932"/>
                  </a:solidFill>
                </a:uFill>
                <a:latin typeface="Arial"/>
                <a:cs typeface="Arial"/>
              </a:rPr>
              <a:t>repaired,</a:t>
            </a:r>
            <a:r>
              <a:rPr sz="1800" i="1" spc="-10" dirty="0">
                <a:solidFill>
                  <a:srgbClr val="C70932"/>
                </a:solidFill>
                <a:latin typeface="Arial"/>
                <a:cs typeface="Arial"/>
              </a:rPr>
              <a:t> </a:t>
            </a:r>
            <a:r>
              <a:rPr sz="1800" i="1" u="sng" dirty="0">
                <a:solidFill>
                  <a:srgbClr val="C70932"/>
                </a:solidFill>
                <a:uFill>
                  <a:solidFill>
                    <a:srgbClr val="C70932"/>
                  </a:solidFill>
                </a:uFill>
                <a:latin typeface="Arial"/>
                <a:cs typeface="Arial"/>
              </a:rPr>
              <a:t>restored,</a:t>
            </a:r>
            <a:r>
              <a:rPr sz="1800" i="1" u="sng" spc="-10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or</a:t>
            </a:r>
            <a:r>
              <a:rPr sz="1800" i="1" u="sng" spc="-10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replaced</a:t>
            </a:r>
            <a:r>
              <a:rPr sz="1800" i="1" u="sng" spc="-75"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where</a:t>
            </a:r>
            <a:r>
              <a:rPr sz="1800" i="1" u="sng" spc="-9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damaged,</a:t>
            </a:r>
            <a:r>
              <a:rPr sz="1800" i="1" u="sng" spc="-6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altered,</a:t>
            </a:r>
            <a:r>
              <a:rPr sz="1800" i="1" u="sng" spc="-9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breached,</a:t>
            </a:r>
            <a:r>
              <a:rPr sz="1800" i="1" u="sng" spc="-80" dirty="0">
                <a:solidFill>
                  <a:srgbClr val="C70932"/>
                </a:solidFill>
                <a:uFill>
                  <a:solidFill>
                    <a:srgbClr val="C70932"/>
                  </a:solidFill>
                </a:uFill>
                <a:latin typeface="Arial"/>
                <a:cs typeface="Arial"/>
              </a:rPr>
              <a:t> </a:t>
            </a:r>
            <a:r>
              <a:rPr sz="1800" i="1" u="sng" spc="-10" dirty="0">
                <a:solidFill>
                  <a:srgbClr val="C70932"/>
                </a:solidFill>
                <a:uFill>
                  <a:solidFill>
                    <a:srgbClr val="C70932"/>
                  </a:solidFill>
                </a:uFill>
                <a:latin typeface="Arial"/>
                <a:cs typeface="Arial"/>
              </a:rPr>
              <a:t>penetrated,</a:t>
            </a:r>
            <a:r>
              <a:rPr sz="1800" i="1" spc="-10" dirty="0">
                <a:solidFill>
                  <a:srgbClr val="C70932"/>
                </a:solidFill>
                <a:latin typeface="Arial"/>
                <a:cs typeface="Arial"/>
              </a:rPr>
              <a:t> </a:t>
            </a:r>
            <a:r>
              <a:rPr sz="1800" i="1" u="sng" dirty="0">
                <a:solidFill>
                  <a:srgbClr val="C70932"/>
                </a:solidFill>
                <a:uFill>
                  <a:solidFill>
                    <a:srgbClr val="C70932"/>
                  </a:solidFill>
                </a:uFill>
                <a:latin typeface="Arial"/>
                <a:cs typeface="Arial"/>
              </a:rPr>
              <a:t>removed,</a:t>
            </a:r>
            <a:r>
              <a:rPr sz="1800" i="1" u="sng" spc="-80" dirty="0">
                <a:solidFill>
                  <a:srgbClr val="C70932"/>
                </a:solidFill>
                <a:uFill>
                  <a:solidFill>
                    <a:srgbClr val="C70932"/>
                  </a:solidFill>
                </a:uFill>
                <a:latin typeface="Arial"/>
                <a:cs typeface="Arial"/>
              </a:rPr>
              <a:t> </a:t>
            </a:r>
            <a:r>
              <a:rPr sz="1800" i="1" u="sng" dirty="0">
                <a:solidFill>
                  <a:srgbClr val="C70932"/>
                </a:solidFill>
                <a:uFill>
                  <a:solidFill>
                    <a:srgbClr val="C70932"/>
                  </a:solidFill>
                </a:uFill>
                <a:latin typeface="Arial"/>
                <a:cs typeface="Arial"/>
              </a:rPr>
              <a:t>or</a:t>
            </a:r>
            <a:r>
              <a:rPr sz="1800" i="1" u="sng" spc="-105" dirty="0">
                <a:solidFill>
                  <a:srgbClr val="C70932"/>
                </a:solidFill>
                <a:uFill>
                  <a:solidFill>
                    <a:srgbClr val="C70932"/>
                  </a:solidFill>
                </a:uFill>
                <a:latin typeface="Arial"/>
                <a:cs typeface="Arial"/>
              </a:rPr>
              <a:t> </a:t>
            </a:r>
            <a:r>
              <a:rPr sz="1800" i="1" u="sng" dirty="0">
                <a:solidFill>
                  <a:srgbClr val="0070C0"/>
                </a:solidFill>
                <a:uFill>
                  <a:solidFill>
                    <a:srgbClr val="0070C0"/>
                  </a:solidFill>
                </a:uFill>
                <a:latin typeface="Arial"/>
                <a:cs typeface="Arial"/>
              </a:rPr>
              <a:t>improperly</a:t>
            </a:r>
            <a:r>
              <a:rPr sz="1800" i="1" u="sng" spc="-60" dirty="0">
                <a:solidFill>
                  <a:srgbClr val="0070C0"/>
                </a:solidFill>
                <a:uFill>
                  <a:solidFill>
                    <a:srgbClr val="0070C0"/>
                  </a:solidFill>
                </a:uFill>
                <a:latin typeface="Arial"/>
                <a:cs typeface="Arial"/>
              </a:rPr>
              <a:t> </a:t>
            </a:r>
            <a:r>
              <a:rPr sz="1800" i="1" u="sng" spc="-10" dirty="0">
                <a:solidFill>
                  <a:srgbClr val="0070C0"/>
                </a:solidFill>
                <a:uFill>
                  <a:solidFill>
                    <a:srgbClr val="0070C0"/>
                  </a:solidFill>
                </a:uFill>
                <a:latin typeface="Arial"/>
                <a:cs typeface="Arial"/>
              </a:rPr>
              <a:t>installed.</a:t>
            </a:r>
            <a:endParaRPr sz="1800" dirty="0">
              <a:latin typeface="Arial"/>
              <a:cs typeface="Arial"/>
            </a:endParaRPr>
          </a:p>
        </p:txBody>
      </p:sp>
      <p:sp>
        <p:nvSpPr>
          <p:cNvPr id="4" name="object 4"/>
          <p:cNvSpPr txBox="1">
            <a:spLocks noGrp="1"/>
          </p:cNvSpPr>
          <p:nvPr>
            <p:ph type="title"/>
          </p:nvPr>
        </p:nvSpPr>
        <p:spPr>
          <a:xfrm>
            <a:off x="993139" y="157988"/>
            <a:ext cx="7883525" cy="1122680"/>
          </a:xfrm>
          <a:prstGeom prst="rect">
            <a:avLst/>
          </a:prstGeom>
        </p:spPr>
        <p:txBody>
          <a:bodyPr vert="horz" wrap="square" lIns="0" tIns="12700" rIns="0" bIns="0" rtlCol="0">
            <a:spAutoFit/>
          </a:bodyPr>
          <a:lstStyle/>
          <a:p>
            <a:pPr marL="12700" marR="5080">
              <a:lnSpc>
                <a:spcPct val="100000"/>
              </a:lnSpc>
              <a:spcBef>
                <a:spcPts val="100"/>
              </a:spcBef>
            </a:pPr>
            <a:r>
              <a:rPr sz="3600" dirty="0"/>
              <a:t>National</a:t>
            </a:r>
            <a:r>
              <a:rPr sz="3600" spc="-65" dirty="0"/>
              <a:t> </a:t>
            </a:r>
            <a:r>
              <a:rPr sz="3600" dirty="0"/>
              <a:t>Fire</a:t>
            </a:r>
            <a:r>
              <a:rPr sz="3600" spc="-70" dirty="0"/>
              <a:t> </a:t>
            </a:r>
            <a:r>
              <a:rPr sz="3600" dirty="0"/>
              <a:t>Protection</a:t>
            </a:r>
            <a:r>
              <a:rPr sz="3600" spc="-185" dirty="0"/>
              <a:t> </a:t>
            </a:r>
            <a:r>
              <a:rPr sz="3600" spc="-10" dirty="0"/>
              <a:t>Association </a:t>
            </a:r>
            <a:r>
              <a:rPr sz="3600" spc="-80" dirty="0"/>
              <a:t>NFPA</a:t>
            </a:r>
            <a:r>
              <a:rPr sz="3600" spc="-145" dirty="0"/>
              <a:t> </a:t>
            </a:r>
            <a:r>
              <a:rPr sz="3600" dirty="0"/>
              <a:t>1</a:t>
            </a:r>
            <a:r>
              <a:rPr sz="3600" spc="-10" dirty="0"/>
              <a:t> </a:t>
            </a:r>
            <a:r>
              <a:rPr sz="3600" dirty="0"/>
              <a:t>–</a:t>
            </a:r>
            <a:r>
              <a:rPr sz="3600" spc="-15" dirty="0"/>
              <a:t> </a:t>
            </a:r>
            <a:r>
              <a:rPr sz="3600" spc="-20" dirty="0"/>
              <a:t>2018</a:t>
            </a:r>
            <a:endParaRPr sz="3600"/>
          </a:p>
        </p:txBody>
      </p:sp>
      <p:grpSp>
        <p:nvGrpSpPr>
          <p:cNvPr id="5" name="object 5"/>
          <p:cNvGrpSpPr/>
          <p:nvPr/>
        </p:nvGrpSpPr>
        <p:grpSpPr>
          <a:xfrm>
            <a:off x="10388357" y="39825"/>
            <a:ext cx="1803643" cy="2481686"/>
            <a:chOff x="10137140" y="4376420"/>
            <a:chExt cx="1305560" cy="1671320"/>
          </a:xfrm>
        </p:grpSpPr>
        <p:pic>
          <p:nvPicPr>
            <p:cNvPr id="6" name="object 6"/>
            <p:cNvPicPr/>
            <p:nvPr/>
          </p:nvPicPr>
          <p:blipFill>
            <a:blip r:embed="rId2" cstate="print"/>
            <a:stretch>
              <a:fillRect/>
            </a:stretch>
          </p:blipFill>
          <p:spPr>
            <a:xfrm>
              <a:off x="10149841" y="4389120"/>
              <a:ext cx="1280159" cy="1645919"/>
            </a:xfrm>
            <a:prstGeom prst="rect">
              <a:avLst/>
            </a:prstGeom>
          </p:spPr>
        </p:pic>
        <p:sp>
          <p:nvSpPr>
            <p:cNvPr id="7" name="object 7"/>
            <p:cNvSpPr/>
            <p:nvPr/>
          </p:nvSpPr>
          <p:spPr>
            <a:xfrm>
              <a:off x="10143490" y="4382770"/>
              <a:ext cx="1292860" cy="1658620"/>
            </a:xfrm>
            <a:custGeom>
              <a:avLst/>
              <a:gdLst/>
              <a:ahLst/>
              <a:cxnLst/>
              <a:rect l="l" t="t" r="r" b="b"/>
              <a:pathLst>
                <a:path w="1292859" h="1658620">
                  <a:moveTo>
                    <a:pt x="0" y="0"/>
                  </a:moveTo>
                  <a:lnTo>
                    <a:pt x="1292859" y="0"/>
                  </a:lnTo>
                  <a:lnTo>
                    <a:pt x="1292859" y="1658619"/>
                  </a:lnTo>
                  <a:lnTo>
                    <a:pt x="0" y="1658619"/>
                  </a:lnTo>
                  <a:lnTo>
                    <a:pt x="0" y="0"/>
                  </a:lnTo>
                  <a:close/>
                </a:path>
              </a:pathLst>
            </a:custGeom>
            <a:ln w="12700">
              <a:solidFill>
                <a:srgbClr val="000000"/>
              </a:solidFill>
            </a:ln>
          </p:spPr>
          <p:txBody>
            <a:bodyPr wrap="square" lIns="0" tIns="0" rIns="0" bIns="0" rtlCol="0"/>
            <a:lstStyle/>
            <a:p>
              <a:endParaRPr/>
            </a:p>
          </p:txBody>
        </p:sp>
      </p:grpSp>
      <p:sp>
        <p:nvSpPr>
          <p:cNvPr id="9" name="object 9"/>
          <p:cNvSpPr txBox="1">
            <a:spLocks noGrp="1"/>
          </p:cNvSpPr>
          <p:nvPr>
            <p:ph type="sldNum" sz="quarter" idx="7"/>
          </p:nvPr>
        </p:nvSpPr>
        <p:spPr>
          <a:xfrm>
            <a:off x="11000168" y="6243798"/>
            <a:ext cx="388302" cy="226849"/>
          </a:xfrm>
          <a:prstGeom prst="rect">
            <a:avLst/>
          </a:prstGeom>
        </p:spPr>
        <p:txBody>
          <a:bodyPr vert="horz" wrap="square" lIns="0" tIns="0" rIns="0" bIns="0" rtlCol="0">
            <a:spAutoFit/>
          </a:bodyPr>
          <a:lstStyle>
            <a:defPPr>
              <a:defRPr kern="0"/>
            </a:defPPr>
            <a:lvl1pPr>
              <a:defRPr sz="1400" b="0" i="0">
                <a:solidFill>
                  <a:schemeClr val="tx1"/>
                </a:solidFill>
                <a:latin typeface="Arial MT"/>
                <a:cs typeface="Arial MT"/>
              </a:defRPr>
            </a:lvl1pPr>
          </a:lstStyle>
          <a:p>
            <a:pPr marL="235585">
              <a:lnSpc>
                <a:spcPts val="1650"/>
              </a:lnSpc>
            </a:pPr>
            <a:fld id="{81D60167-4931-47E6-BA6A-407CBD079E47}" type="slidenum">
              <a:rPr lang="en-GB" spc="-50" smtClean="0"/>
              <a:pPr marL="235585">
                <a:lnSpc>
                  <a:spcPts val="1650"/>
                </a:lnSpc>
              </a:pPr>
              <a:t>135</a:t>
            </a:fld>
            <a:endParaRPr spc="-25" dirty="0"/>
          </a:p>
        </p:txBody>
      </p:sp>
      <p:sp>
        <p:nvSpPr>
          <p:cNvPr id="11" name="TextBox 10">
            <a:extLst>
              <a:ext uri="{FF2B5EF4-FFF2-40B4-BE49-F238E27FC236}">
                <a16:creationId xmlns:a16="http://schemas.microsoft.com/office/drawing/2014/main" id="{B8BE9483-C12C-4DE0-22AB-8663D66CD741}"/>
              </a:ext>
            </a:extLst>
          </p:cNvPr>
          <p:cNvSpPr txBox="1"/>
          <p:nvPr/>
        </p:nvSpPr>
        <p:spPr>
          <a:xfrm>
            <a:off x="981157" y="1280667"/>
            <a:ext cx="9333508"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b="1" dirty="0">
                <a:effectLst/>
              </a:rPr>
              <a:t>12.3.3 Mantenimiento de la Construcción Resistente al Fuego, Particiones de Control de Corrientes y Cubiertas de Tejado</a:t>
            </a:r>
          </a:p>
          <a:p>
            <a:r>
              <a:rPr lang="es-ES" dirty="0">
                <a:effectLst/>
              </a:rPr>
              <a:t>12.3.3.1 </a:t>
            </a:r>
            <a:r>
              <a:rPr lang="es-ES" dirty="0">
                <a:solidFill>
                  <a:schemeClr val="accent1"/>
                </a:solidFill>
                <a:effectLst/>
              </a:rPr>
              <a:t>La construcción resistente al fuego requerida, </a:t>
            </a:r>
            <a:r>
              <a:rPr lang="es-ES" dirty="0">
                <a:effectLst/>
              </a:rPr>
              <a:t>incluidas barreras contra fuego, muros cortafuegos, paredes exteriores debido a su ubicación en la propiedad, requisitos de resistencia al fuego según el tipo de construcción, particiones de control de corrientes y cubiertas de tejado, </a:t>
            </a:r>
            <a:r>
              <a:rPr lang="es-ES" dirty="0">
                <a:solidFill>
                  <a:schemeClr val="accent1"/>
                </a:solidFill>
                <a:effectLst/>
              </a:rPr>
              <a:t>deberá mantenerse y repararse, restaurarse o reemplazarse adecuadamente donde esté dañada, alterada, perforada, penetrada, removida o </a:t>
            </a:r>
            <a:r>
              <a:rPr lang="es-ES" b="1" u="sng" dirty="0">
                <a:solidFill>
                  <a:schemeClr val="accent1"/>
                </a:solidFill>
                <a:effectLst/>
              </a:rPr>
              <a:t>instalada incorrectamente.</a:t>
            </a:r>
          </a:p>
        </p:txBody>
      </p:sp>
    </p:spTree>
  </p:cSld>
  <p:clrMapOvr>
    <a:masterClrMapping/>
  </p:clrMapOvr>
  <p:transition spd="med">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AE4171-9763-5164-884E-9F8E4147AE65}"/>
              </a:ext>
            </a:extLst>
          </p:cNvPr>
          <p:cNvSpPr txBox="1">
            <a:spLocks noGrp="1"/>
          </p:cNvSpPr>
          <p:nvPr>
            <p:ph type="title"/>
          </p:nvPr>
        </p:nvSpPr>
        <p:spPr>
          <a:xfrm>
            <a:off x="1977290" y="1231994"/>
            <a:ext cx="9511627" cy="5131276"/>
          </a:xfrm>
          <a:prstGeom prst="rect">
            <a:avLst/>
          </a:prstGeom>
          <a:noFill/>
        </p:spPr>
        <p:txBody>
          <a:bodyPr wrap="square" rtlCol="0">
            <a:spAutoFit/>
          </a:bodyPr>
          <a:lstStyle/>
          <a:p>
            <a:pPr algn="ctr"/>
            <a:r>
              <a:rPr lang="es-ES" sz="3200" b="1" dirty="0">
                <a:solidFill>
                  <a:srgbClr val="FF0000"/>
                </a:solidFill>
              </a:rPr>
              <a:t>Puedes diseñar el mejor sistema del mundo, pero si no se instala correctamente ni se supervisa adecuadamente….</a:t>
            </a:r>
            <a:br>
              <a:rPr lang="es-ES" sz="3200" b="1" u="sng" dirty="0">
                <a:solidFill>
                  <a:srgbClr val="FF0000"/>
                </a:solidFill>
              </a:rPr>
            </a:br>
            <a:r>
              <a:rPr lang="es-ES" sz="3200" b="1" u="sng" dirty="0">
                <a:solidFill>
                  <a:srgbClr val="FF0000"/>
                </a:solidFill>
              </a:rPr>
              <a:t> lo que obtienes no será lo que planeaste.</a:t>
            </a:r>
            <a:br>
              <a:rPr lang="es-ES" sz="3200" b="1" u="sng" dirty="0">
                <a:solidFill>
                  <a:srgbClr val="FF0000"/>
                </a:solidFill>
              </a:rPr>
            </a:br>
            <a:br>
              <a:rPr lang="es-ES" sz="3200" b="1" u="sng" dirty="0">
                <a:solidFill>
                  <a:srgbClr val="FF0000"/>
                </a:solidFill>
              </a:rPr>
            </a:br>
            <a:br>
              <a:rPr lang="es-ES" sz="3200" b="1" u="sng" dirty="0">
                <a:solidFill>
                  <a:srgbClr val="FF0000"/>
                </a:solidFill>
              </a:rPr>
            </a:br>
            <a:br>
              <a:rPr lang="es-ES" sz="3200" b="1" u="sng" dirty="0">
                <a:solidFill>
                  <a:srgbClr val="FF0000"/>
                </a:solidFill>
              </a:rPr>
            </a:br>
            <a:br>
              <a:rPr lang="es-ES" sz="3200" b="1" u="sng" dirty="0">
                <a:solidFill>
                  <a:srgbClr val="FF0000"/>
                </a:solidFill>
              </a:rPr>
            </a:br>
            <a:r>
              <a:rPr lang="en-GB" sz="3200" b="1" dirty="0">
                <a:solidFill>
                  <a:srgbClr val="FF0000"/>
                </a:solidFill>
              </a:rPr>
              <a:t>You can design the best system in the world, but if it’s not installed correctly or properly enforced…. </a:t>
            </a:r>
            <a:br>
              <a:rPr lang="en-GB" sz="3200" b="1" u="sng" dirty="0">
                <a:solidFill>
                  <a:srgbClr val="FF0000"/>
                </a:solidFill>
              </a:rPr>
            </a:br>
            <a:r>
              <a:rPr lang="en-GB" sz="3200" b="1" u="sng" dirty="0">
                <a:solidFill>
                  <a:srgbClr val="FF0000"/>
                </a:solidFill>
              </a:rPr>
              <a:t>what you get won’t match what you planned.</a:t>
            </a:r>
            <a:br>
              <a:rPr lang="en-GB" sz="3200" b="1" u="sng" dirty="0">
                <a:solidFill>
                  <a:srgbClr val="FF0000"/>
                </a:solidFill>
              </a:rPr>
            </a:br>
            <a:br>
              <a:rPr lang="en-GB" sz="3200" b="1" u="sng" dirty="0">
                <a:solidFill>
                  <a:srgbClr val="FF0000"/>
                </a:solidFill>
              </a:rPr>
            </a:br>
            <a:br>
              <a:rPr lang="en-GB" sz="3200" b="1" u="sng" dirty="0">
                <a:solidFill>
                  <a:srgbClr val="FF0000"/>
                </a:solidFill>
              </a:rPr>
            </a:br>
            <a:endParaRPr lang="en-GB" sz="3200" b="1" dirty="0">
              <a:solidFill>
                <a:schemeClr val="tx1"/>
              </a:solidFill>
            </a:endParaRPr>
          </a:p>
        </p:txBody>
      </p:sp>
    </p:spTree>
    <p:extLst>
      <p:ext uri="{BB962C8B-B14F-4D97-AF65-F5344CB8AC3E}">
        <p14:creationId xmlns:p14="http://schemas.microsoft.com/office/powerpoint/2010/main" val="2943083079"/>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aeyeonggak Hotel fire - Wikipedia">
            <a:extLst>
              <a:ext uri="{FF2B5EF4-FFF2-40B4-BE49-F238E27FC236}">
                <a16:creationId xmlns:a16="http://schemas.microsoft.com/office/drawing/2014/main" id="{F837066C-C780-19C8-89EF-8DD1FCEA6A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62422" cy="16566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iddharth Continental: Flames of death - India Today">
            <a:extLst>
              <a:ext uri="{FF2B5EF4-FFF2-40B4-BE49-F238E27FC236}">
                <a16:creationId xmlns:a16="http://schemas.microsoft.com/office/drawing/2014/main" id="{C739F9C0-EF7A-28E2-F5B3-676F32118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116" y="38586"/>
            <a:ext cx="2597924" cy="31349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2B5CF91-D206-3B86-4F1F-849E62E49C97}"/>
              </a:ext>
            </a:extLst>
          </p:cNvPr>
          <p:cNvPicPr>
            <a:picLocks noChangeAspect="1"/>
          </p:cNvPicPr>
          <p:nvPr/>
        </p:nvPicPr>
        <p:blipFill>
          <a:blip r:embed="rId4"/>
          <a:stretch>
            <a:fillRect/>
          </a:stretch>
        </p:blipFill>
        <p:spPr>
          <a:xfrm>
            <a:off x="0" y="5044376"/>
            <a:ext cx="2714079" cy="1809386"/>
          </a:xfrm>
          <a:prstGeom prst="rect">
            <a:avLst/>
          </a:prstGeom>
        </p:spPr>
      </p:pic>
      <p:pic>
        <p:nvPicPr>
          <p:cNvPr id="5" name="Picture 2" descr="Grenfell Tower: What happened - BBC News">
            <a:extLst>
              <a:ext uri="{FF2B5EF4-FFF2-40B4-BE49-F238E27FC236}">
                <a16:creationId xmlns:a16="http://schemas.microsoft.com/office/drawing/2014/main" id="{1F68BDBB-550C-621D-37D4-FC57959290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53255" y="-12786"/>
            <a:ext cx="2984147" cy="43449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709E8CC-1610-FE00-BEC6-201306AFECAA}"/>
              </a:ext>
            </a:extLst>
          </p:cNvPr>
          <p:cNvPicPr>
            <a:picLocks noChangeAspect="1"/>
          </p:cNvPicPr>
          <p:nvPr/>
        </p:nvPicPr>
        <p:blipFill>
          <a:blip r:embed="rId6"/>
          <a:stretch>
            <a:fillRect/>
          </a:stretch>
        </p:blipFill>
        <p:spPr>
          <a:xfrm>
            <a:off x="15524" y="1662157"/>
            <a:ext cx="2224504" cy="1483727"/>
          </a:xfrm>
          <a:prstGeom prst="rect">
            <a:avLst/>
          </a:prstGeom>
        </p:spPr>
      </p:pic>
      <p:pic>
        <p:nvPicPr>
          <p:cNvPr id="7" name="Picture 2" descr="Death toll rises to 10 after deadly fire in Spain's southern city of  Valencia, authorities say - CBS News">
            <a:extLst>
              <a:ext uri="{FF2B5EF4-FFF2-40B4-BE49-F238E27FC236}">
                <a16:creationId xmlns:a16="http://schemas.microsoft.com/office/drawing/2014/main" id="{E0F5752C-9DBE-2E49-06EA-C238864F384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50" y="3147022"/>
            <a:ext cx="3657210" cy="19200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0AA75E7-F1DD-C7AC-199F-1B93AEFE14C6}"/>
              </a:ext>
            </a:extLst>
          </p:cNvPr>
          <p:cNvPicPr>
            <a:picLocks noChangeAspect="1"/>
          </p:cNvPicPr>
          <p:nvPr/>
        </p:nvPicPr>
        <p:blipFill>
          <a:blip r:embed="rId8"/>
          <a:stretch>
            <a:fillRect/>
          </a:stretch>
        </p:blipFill>
        <p:spPr>
          <a:xfrm>
            <a:off x="2714079" y="5068195"/>
            <a:ext cx="2364627" cy="1773470"/>
          </a:xfrm>
          <a:prstGeom prst="rect">
            <a:avLst/>
          </a:prstGeom>
        </p:spPr>
      </p:pic>
      <p:pic>
        <p:nvPicPr>
          <p:cNvPr id="2050" name="Picture 2" descr="Lakanal House | towerblocksuk">
            <a:extLst>
              <a:ext uri="{FF2B5EF4-FFF2-40B4-BE49-F238E27FC236}">
                <a16:creationId xmlns:a16="http://schemas.microsoft.com/office/drawing/2014/main" id="{4D9EE312-2E1E-391A-DAA5-DCBC34DD8A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32949" y="2404020"/>
            <a:ext cx="4105275" cy="39719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5FB8E805-E1AA-184E-0398-FD6109BBF12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43656" y="-18316"/>
            <a:ext cx="5132820" cy="3248727"/>
          </a:xfrm>
          <a:prstGeom prst="rect">
            <a:avLst/>
          </a:prstGeom>
        </p:spPr>
      </p:pic>
      <p:pic>
        <p:nvPicPr>
          <p:cNvPr id="19" name="Picture 18">
            <a:extLst>
              <a:ext uri="{FF2B5EF4-FFF2-40B4-BE49-F238E27FC236}">
                <a16:creationId xmlns:a16="http://schemas.microsoft.com/office/drawing/2014/main" id="{FCC1319E-90D6-0BD4-A1A4-080D11BB6B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01015" y="5965258"/>
            <a:ext cx="7054832" cy="876407"/>
          </a:xfrm>
          <a:prstGeom prst="rect">
            <a:avLst/>
          </a:prstGeom>
        </p:spPr>
      </p:pic>
      <p:pic>
        <p:nvPicPr>
          <p:cNvPr id="21" name="Picture 20">
            <a:extLst>
              <a:ext uri="{FF2B5EF4-FFF2-40B4-BE49-F238E27FC236}">
                <a16:creationId xmlns:a16="http://schemas.microsoft.com/office/drawing/2014/main" id="{D45334F9-A86E-14F9-215B-D50AEA46CFB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50368" y="4332179"/>
            <a:ext cx="4049442" cy="765820"/>
          </a:xfrm>
          <a:prstGeom prst="rect">
            <a:avLst/>
          </a:prstGeom>
        </p:spPr>
      </p:pic>
      <p:pic>
        <p:nvPicPr>
          <p:cNvPr id="2052" name="Picture 4" descr="Kiss nightclub fire - Wikipedia">
            <a:extLst>
              <a:ext uri="{FF2B5EF4-FFF2-40B4-BE49-F238E27FC236}">
                <a16:creationId xmlns:a16="http://schemas.microsoft.com/office/drawing/2014/main" id="{C2E1CB45-CF0C-97B8-9154-7FF06114786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110160" y="3600579"/>
            <a:ext cx="3367761" cy="2525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935144"/>
      </p:ext>
    </p:extLst>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ommon Passive Fire Protection Installation Mistakes">
            <a:extLst>
              <a:ext uri="{FF2B5EF4-FFF2-40B4-BE49-F238E27FC236}">
                <a16:creationId xmlns:a16="http://schemas.microsoft.com/office/drawing/2014/main" id="{794D0A19-E6D2-7E15-64D3-74821DD555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1675" y="4228033"/>
            <a:ext cx="3423314" cy="256748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object 2">
            <a:extLst>
              <a:ext uri="{FF2B5EF4-FFF2-40B4-BE49-F238E27FC236}">
                <a16:creationId xmlns:a16="http://schemas.microsoft.com/office/drawing/2014/main" id="{5B27D11C-AC9E-6D1D-1647-109815962B08}"/>
              </a:ext>
            </a:extLst>
          </p:cNvPr>
          <p:cNvGrpSpPr/>
          <p:nvPr/>
        </p:nvGrpSpPr>
        <p:grpSpPr>
          <a:xfrm>
            <a:off x="6304989" y="513942"/>
            <a:ext cx="5443877" cy="4553481"/>
            <a:chOff x="5140452" y="749808"/>
            <a:chExt cx="7048500" cy="5408930"/>
          </a:xfrm>
        </p:grpSpPr>
        <p:pic>
          <p:nvPicPr>
            <p:cNvPr id="10" name="object 3">
              <a:extLst>
                <a:ext uri="{FF2B5EF4-FFF2-40B4-BE49-F238E27FC236}">
                  <a16:creationId xmlns:a16="http://schemas.microsoft.com/office/drawing/2014/main" id="{E6A43217-5894-C640-D6EB-52A0D39C7FD7}"/>
                </a:ext>
              </a:extLst>
            </p:cNvPr>
            <p:cNvPicPr/>
            <p:nvPr/>
          </p:nvPicPr>
          <p:blipFill>
            <a:blip r:embed="rId3" cstate="print"/>
            <a:stretch>
              <a:fillRect/>
            </a:stretch>
          </p:blipFill>
          <p:spPr>
            <a:xfrm>
              <a:off x="6466332" y="3639312"/>
              <a:ext cx="5102339" cy="2519171"/>
            </a:xfrm>
            <a:prstGeom prst="rect">
              <a:avLst/>
            </a:prstGeom>
          </p:spPr>
        </p:pic>
        <p:pic>
          <p:nvPicPr>
            <p:cNvPr id="11" name="object 4">
              <a:extLst>
                <a:ext uri="{FF2B5EF4-FFF2-40B4-BE49-F238E27FC236}">
                  <a16:creationId xmlns:a16="http://schemas.microsoft.com/office/drawing/2014/main" id="{ABA7D0D3-9DAC-EDB7-6F28-ACE667A25FEA}"/>
                </a:ext>
              </a:extLst>
            </p:cNvPr>
            <p:cNvPicPr/>
            <p:nvPr/>
          </p:nvPicPr>
          <p:blipFill>
            <a:blip r:embed="rId4" cstate="print"/>
            <a:stretch>
              <a:fillRect/>
            </a:stretch>
          </p:blipFill>
          <p:spPr>
            <a:xfrm>
              <a:off x="6660972" y="3835293"/>
              <a:ext cx="4514373" cy="1929884"/>
            </a:xfrm>
            <a:prstGeom prst="rect">
              <a:avLst/>
            </a:prstGeom>
          </p:spPr>
        </p:pic>
        <p:pic>
          <p:nvPicPr>
            <p:cNvPr id="12" name="object 5">
              <a:extLst>
                <a:ext uri="{FF2B5EF4-FFF2-40B4-BE49-F238E27FC236}">
                  <a16:creationId xmlns:a16="http://schemas.microsoft.com/office/drawing/2014/main" id="{B87B6B23-71B6-1A3B-710E-19CB0C485695}"/>
                </a:ext>
              </a:extLst>
            </p:cNvPr>
            <p:cNvPicPr/>
            <p:nvPr/>
          </p:nvPicPr>
          <p:blipFill>
            <a:blip r:embed="rId5" cstate="print"/>
            <a:stretch>
              <a:fillRect/>
            </a:stretch>
          </p:blipFill>
          <p:spPr>
            <a:xfrm>
              <a:off x="8712707" y="1036332"/>
              <a:ext cx="3476244" cy="3020555"/>
            </a:xfrm>
            <a:prstGeom prst="rect">
              <a:avLst/>
            </a:prstGeom>
          </p:spPr>
        </p:pic>
        <p:pic>
          <p:nvPicPr>
            <p:cNvPr id="13" name="object 6">
              <a:extLst>
                <a:ext uri="{FF2B5EF4-FFF2-40B4-BE49-F238E27FC236}">
                  <a16:creationId xmlns:a16="http://schemas.microsoft.com/office/drawing/2014/main" id="{2526D6F4-DEF2-EEA0-A045-39F094276BAB}"/>
                </a:ext>
              </a:extLst>
            </p:cNvPr>
            <p:cNvPicPr/>
            <p:nvPr/>
          </p:nvPicPr>
          <p:blipFill>
            <a:blip r:embed="rId6" cstate="print"/>
            <a:stretch>
              <a:fillRect/>
            </a:stretch>
          </p:blipFill>
          <p:spPr>
            <a:xfrm>
              <a:off x="8918156" y="1240651"/>
              <a:ext cx="3068636" cy="2413670"/>
            </a:xfrm>
            <a:prstGeom prst="rect">
              <a:avLst/>
            </a:prstGeom>
          </p:spPr>
        </p:pic>
        <p:sp>
          <p:nvSpPr>
            <p:cNvPr id="14" name="object 7">
              <a:extLst>
                <a:ext uri="{FF2B5EF4-FFF2-40B4-BE49-F238E27FC236}">
                  <a16:creationId xmlns:a16="http://schemas.microsoft.com/office/drawing/2014/main" id="{E93B5C1A-DDC9-639C-17EB-877D53D26F23}"/>
                </a:ext>
              </a:extLst>
            </p:cNvPr>
            <p:cNvSpPr/>
            <p:nvPr/>
          </p:nvSpPr>
          <p:spPr>
            <a:xfrm>
              <a:off x="8913393" y="1235887"/>
              <a:ext cx="3078480" cy="2423795"/>
            </a:xfrm>
            <a:custGeom>
              <a:avLst/>
              <a:gdLst/>
              <a:ahLst/>
              <a:cxnLst/>
              <a:rect l="l" t="t" r="r" b="b"/>
              <a:pathLst>
                <a:path w="3078479" h="2423795">
                  <a:moveTo>
                    <a:pt x="0" y="0"/>
                  </a:moveTo>
                  <a:lnTo>
                    <a:pt x="3078175" y="0"/>
                  </a:lnTo>
                  <a:lnTo>
                    <a:pt x="3078175" y="2423198"/>
                  </a:lnTo>
                  <a:lnTo>
                    <a:pt x="0" y="2423198"/>
                  </a:lnTo>
                  <a:lnTo>
                    <a:pt x="0" y="0"/>
                  </a:lnTo>
                  <a:close/>
                </a:path>
              </a:pathLst>
            </a:custGeom>
            <a:ln w="9525">
              <a:solidFill>
                <a:srgbClr val="000000"/>
              </a:solidFill>
            </a:ln>
          </p:spPr>
          <p:txBody>
            <a:bodyPr wrap="square" lIns="0" tIns="0" rIns="0" bIns="0" rtlCol="0"/>
            <a:lstStyle/>
            <a:p>
              <a:endParaRPr/>
            </a:p>
          </p:txBody>
        </p:sp>
        <p:pic>
          <p:nvPicPr>
            <p:cNvPr id="15" name="object 8">
              <a:extLst>
                <a:ext uri="{FF2B5EF4-FFF2-40B4-BE49-F238E27FC236}">
                  <a16:creationId xmlns:a16="http://schemas.microsoft.com/office/drawing/2014/main" id="{88B91D61-2768-05A4-87FC-CF83E663B80C}"/>
                </a:ext>
              </a:extLst>
            </p:cNvPr>
            <p:cNvPicPr/>
            <p:nvPr/>
          </p:nvPicPr>
          <p:blipFill>
            <a:blip r:embed="rId7" cstate="print"/>
            <a:stretch>
              <a:fillRect/>
            </a:stretch>
          </p:blipFill>
          <p:spPr>
            <a:xfrm>
              <a:off x="5140452" y="749808"/>
              <a:ext cx="4027931" cy="3593591"/>
            </a:xfrm>
            <a:prstGeom prst="rect">
              <a:avLst/>
            </a:prstGeom>
          </p:spPr>
        </p:pic>
        <p:pic>
          <p:nvPicPr>
            <p:cNvPr id="16" name="object 9">
              <a:extLst>
                <a:ext uri="{FF2B5EF4-FFF2-40B4-BE49-F238E27FC236}">
                  <a16:creationId xmlns:a16="http://schemas.microsoft.com/office/drawing/2014/main" id="{DAD24A9F-A62D-E961-F719-E65AD4646999}"/>
                </a:ext>
              </a:extLst>
            </p:cNvPr>
            <p:cNvPicPr/>
            <p:nvPr/>
          </p:nvPicPr>
          <p:blipFill>
            <a:blip r:embed="rId8" cstate="print"/>
            <a:stretch>
              <a:fillRect/>
            </a:stretch>
          </p:blipFill>
          <p:spPr>
            <a:xfrm>
              <a:off x="5345798" y="954493"/>
              <a:ext cx="3419434" cy="2985973"/>
            </a:xfrm>
            <a:prstGeom prst="rect">
              <a:avLst/>
            </a:prstGeom>
          </p:spPr>
        </p:pic>
        <p:sp>
          <p:nvSpPr>
            <p:cNvPr id="17" name="object 10">
              <a:extLst>
                <a:ext uri="{FF2B5EF4-FFF2-40B4-BE49-F238E27FC236}">
                  <a16:creationId xmlns:a16="http://schemas.microsoft.com/office/drawing/2014/main" id="{1494B9CE-BBB8-8929-CA23-4E5C06E657C2}"/>
                </a:ext>
              </a:extLst>
            </p:cNvPr>
            <p:cNvSpPr/>
            <p:nvPr/>
          </p:nvSpPr>
          <p:spPr>
            <a:xfrm>
              <a:off x="5341035" y="949731"/>
              <a:ext cx="3429000" cy="2995930"/>
            </a:xfrm>
            <a:custGeom>
              <a:avLst/>
              <a:gdLst/>
              <a:ahLst/>
              <a:cxnLst/>
              <a:rect l="l" t="t" r="r" b="b"/>
              <a:pathLst>
                <a:path w="3429000" h="2995929">
                  <a:moveTo>
                    <a:pt x="0" y="0"/>
                  </a:moveTo>
                  <a:lnTo>
                    <a:pt x="3428961" y="0"/>
                  </a:lnTo>
                  <a:lnTo>
                    <a:pt x="3428961" y="2995510"/>
                  </a:lnTo>
                  <a:lnTo>
                    <a:pt x="0" y="2995510"/>
                  </a:lnTo>
                  <a:lnTo>
                    <a:pt x="0" y="0"/>
                  </a:lnTo>
                  <a:close/>
                </a:path>
              </a:pathLst>
            </a:custGeom>
            <a:ln w="9525">
              <a:solidFill>
                <a:srgbClr val="000000"/>
              </a:solidFill>
            </a:ln>
          </p:spPr>
          <p:txBody>
            <a:bodyPr wrap="square" lIns="0" tIns="0" rIns="0" bIns="0" rtlCol="0"/>
            <a:lstStyle/>
            <a:p>
              <a:endParaRPr/>
            </a:p>
          </p:txBody>
        </p:sp>
      </p:grpSp>
      <p:pic>
        <p:nvPicPr>
          <p:cNvPr id="12292" name="Picture 4" descr="The 5 most common mistakes in firestopping">
            <a:extLst>
              <a:ext uri="{FF2B5EF4-FFF2-40B4-BE49-F238E27FC236}">
                <a16:creationId xmlns:a16="http://schemas.microsoft.com/office/drawing/2014/main" id="{E878FD7B-1D68-7E14-033A-0983579F2E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823" y="255742"/>
            <a:ext cx="5500744" cy="3807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98096"/>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a:extLst>
              <a:ext uri="{FF2B5EF4-FFF2-40B4-BE49-F238E27FC236}">
                <a16:creationId xmlns:a16="http://schemas.microsoft.com/office/drawing/2014/main" id="{744631DC-1ADA-FB44-E3E9-5A2A4C0034C2}"/>
              </a:ext>
            </a:extLst>
          </p:cNvPr>
          <p:cNvPicPr/>
          <p:nvPr/>
        </p:nvPicPr>
        <p:blipFill>
          <a:blip r:embed="rId2" cstate="print"/>
          <a:stretch>
            <a:fillRect/>
          </a:stretch>
        </p:blipFill>
        <p:spPr>
          <a:xfrm>
            <a:off x="3586032" y="920620"/>
            <a:ext cx="5016757" cy="5016757"/>
          </a:xfrm>
          <a:prstGeom prst="rect">
            <a:avLst/>
          </a:prstGeom>
        </p:spPr>
      </p:pic>
      <p:sp>
        <p:nvSpPr>
          <p:cNvPr id="7" name="object 7">
            <a:extLst>
              <a:ext uri="{FF2B5EF4-FFF2-40B4-BE49-F238E27FC236}">
                <a16:creationId xmlns:a16="http://schemas.microsoft.com/office/drawing/2014/main" id="{748E9976-39C3-28CD-F9A8-4AB10670A7AA}"/>
              </a:ext>
            </a:extLst>
          </p:cNvPr>
          <p:cNvSpPr txBox="1">
            <a:spLocks/>
          </p:cNvSpPr>
          <p:nvPr/>
        </p:nvSpPr>
        <p:spPr>
          <a:xfrm>
            <a:off x="1300032" y="1116020"/>
            <a:ext cx="2286000" cy="407804"/>
          </a:xfrm>
          <a:prstGeom prst="rect">
            <a:avLst/>
          </a:prstGeom>
          <a:ln w="9525">
            <a:noFill/>
          </a:ln>
        </p:spPr>
        <p:txBody>
          <a:bodyPr vert="horz" wrap="square" lIns="0" tIns="38100" rIns="0" bIns="0" rtlCol="0">
            <a:spAutoFit/>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marL="181610" hangingPunct="1">
              <a:lnSpc>
                <a:spcPct val="100000"/>
              </a:lnSpc>
              <a:spcBef>
                <a:spcPts val="300"/>
              </a:spcBef>
            </a:pPr>
            <a:r>
              <a:rPr lang="en-GB" sz="2400" spc="-20" dirty="0">
                <a:solidFill>
                  <a:srgbClr val="C02032"/>
                </a:solidFill>
                <a:latin typeface="Arial MT"/>
                <a:cs typeface="Arial MT"/>
              </a:rPr>
              <a:t>DIIM Model</a:t>
            </a:r>
            <a:endParaRPr lang="en-GB" sz="2400" dirty="0">
              <a:latin typeface="Arial MT"/>
              <a:cs typeface="Arial MT"/>
            </a:endParaRPr>
          </a:p>
        </p:txBody>
      </p:sp>
      <p:sp>
        <p:nvSpPr>
          <p:cNvPr id="9" name="TextBox 8">
            <a:extLst>
              <a:ext uri="{FF2B5EF4-FFF2-40B4-BE49-F238E27FC236}">
                <a16:creationId xmlns:a16="http://schemas.microsoft.com/office/drawing/2014/main" id="{8C844599-093E-18FD-7B77-9EA7A53A8AD0}"/>
              </a:ext>
            </a:extLst>
          </p:cNvPr>
          <p:cNvSpPr txBox="1"/>
          <p:nvPr/>
        </p:nvSpPr>
        <p:spPr>
          <a:xfrm>
            <a:off x="5524500" y="1528863"/>
            <a:ext cx="1350668" cy="461665"/>
          </a:xfrm>
          <a:prstGeom prst="rect">
            <a:avLst/>
          </a:prstGeom>
          <a:solidFill>
            <a:srgbClr val="F3EC17"/>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b="1" dirty="0"/>
              <a:t> Diseño   </a:t>
            </a:r>
          </a:p>
        </p:txBody>
      </p:sp>
      <p:sp>
        <p:nvSpPr>
          <p:cNvPr id="11" name="TextBox 10">
            <a:extLst>
              <a:ext uri="{FF2B5EF4-FFF2-40B4-BE49-F238E27FC236}">
                <a16:creationId xmlns:a16="http://schemas.microsoft.com/office/drawing/2014/main" id="{F132EB7A-3C14-7BCC-D132-F49AC65A9586}"/>
              </a:ext>
            </a:extLst>
          </p:cNvPr>
          <p:cNvSpPr txBox="1"/>
          <p:nvPr/>
        </p:nvSpPr>
        <p:spPr>
          <a:xfrm rot="16594432">
            <a:off x="3662789" y="2951525"/>
            <a:ext cx="1664364" cy="461665"/>
          </a:xfrm>
          <a:prstGeom prst="rect">
            <a:avLst/>
          </a:prstGeom>
          <a:solidFill>
            <a:srgbClr val="D11F43"/>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dirty="0"/>
              <a:t>Instalación</a:t>
            </a:r>
          </a:p>
        </p:txBody>
      </p:sp>
      <p:sp>
        <p:nvSpPr>
          <p:cNvPr id="13" name="TextBox 12">
            <a:extLst>
              <a:ext uri="{FF2B5EF4-FFF2-40B4-BE49-F238E27FC236}">
                <a16:creationId xmlns:a16="http://schemas.microsoft.com/office/drawing/2014/main" id="{8F0E627E-27EE-B287-862D-058431A905E2}"/>
              </a:ext>
            </a:extLst>
          </p:cNvPr>
          <p:cNvSpPr txBox="1"/>
          <p:nvPr/>
        </p:nvSpPr>
        <p:spPr>
          <a:xfrm rot="339162">
            <a:off x="5045526" y="4835660"/>
            <a:ext cx="1784908" cy="461665"/>
          </a:xfrm>
          <a:prstGeom prst="rect">
            <a:avLst/>
          </a:prstGeom>
          <a:solidFill>
            <a:srgbClr val="3853A4"/>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dirty="0">
                <a:effectLst/>
              </a:rPr>
              <a:t>Inspección</a:t>
            </a:r>
          </a:p>
        </p:txBody>
      </p:sp>
      <p:sp>
        <p:nvSpPr>
          <p:cNvPr id="17" name="TextBox 16">
            <a:extLst>
              <a:ext uri="{FF2B5EF4-FFF2-40B4-BE49-F238E27FC236}">
                <a16:creationId xmlns:a16="http://schemas.microsoft.com/office/drawing/2014/main" id="{AD8AF905-0BF7-2A07-5CA1-C8F1A327866C}"/>
              </a:ext>
            </a:extLst>
          </p:cNvPr>
          <p:cNvSpPr txBox="1"/>
          <p:nvPr/>
        </p:nvSpPr>
        <p:spPr>
          <a:xfrm rot="17125249">
            <a:off x="7374108" y="3665937"/>
            <a:ext cx="835390" cy="461665"/>
          </a:xfrm>
          <a:prstGeom prst="rect">
            <a:avLst/>
          </a:prstGeom>
          <a:solidFill>
            <a:srgbClr val="0C804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endParaRPr lang="en-GB" sz="2400" dirty="0">
              <a:effectLst/>
            </a:endParaRPr>
          </a:p>
        </p:txBody>
      </p:sp>
      <p:sp>
        <p:nvSpPr>
          <p:cNvPr id="15" name="TextBox 14">
            <a:extLst>
              <a:ext uri="{FF2B5EF4-FFF2-40B4-BE49-F238E27FC236}">
                <a16:creationId xmlns:a16="http://schemas.microsoft.com/office/drawing/2014/main" id="{3B7BBBF7-1853-847F-C47C-6A4509857656}"/>
              </a:ext>
            </a:extLst>
          </p:cNvPr>
          <p:cNvSpPr txBox="1"/>
          <p:nvPr/>
        </p:nvSpPr>
        <p:spPr>
          <a:xfrm rot="17125249">
            <a:off x="6502652" y="3350099"/>
            <a:ext cx="2318285" cy="461665"/>
          </a:xfrm>
          <a:prstGeom prst="rect">
            <a:avLst/>
          </a:prstGeom>
          <a:solidFill>
            <a:srgbClr val="0C804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dirty="0">
                <a:effectLst/>
              </a:rPr>
              <a:t>Mantenimiento</a:t>
            </a:r>
          </a:p>
        </p:txBody>
      </p:sp>
      <p:sp>
        <p:nvSpPr>
          <p:cNvPr id="16" name="Isosceles Triangle 15">
            <a:extLst>
              <a:ext uri="{FF2B5EF4-FFF2-40B4-BE49-F238E27FC236}">
                <a16:creationId xmlns:a16="http://schemas.microsoft.com/office/drawing/2014/main" id="{67D794D3-36B8-92E8-8621-5AAA0CB6E32B}"/>
              </a:ext>
            </a:extLst>
          </p:cNvPr>
          <p:cNvSpPr/>
          <p:nvPr/>
        </p:nvSpPr>
        <p:spPr>
          <a:xfrm rot="18270364">
            <a:off x="7807972" y="2208628"/>
            <a:ext cx="562715" cy="609702"/>
          </a:xfrm>
          <a:prstGeom prst="triangle">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1F1F1F"/>
              </a:solidFill>
              <a:effectLst/>
              <a:uFillTx/>
              <a:latin typeface="+mj-lt"/>
              <a:ea typeface="+mj-ea"/>
              <a:cs typeface="+mj-cs"/>
              <a:sym typeface="Helvetica"/>
            </a:endParaRPr>
          </a:p>
        </p:txBody>
      </p:sp>
      <p:pic>
        <p:nvPicPr>
          <p:cNvPr id="19" name="Picture 2" descr="FCIA Home">
            <a:extLst>
              <a:ext uri="{FF2B5EF4-FFF2-40B4-BE49-F238E27FC236}">
                <a16:creationId xmlns:a16="http://schemas.microsoft.com/office/drawing/2014/main" id="{2DD65578-5C26-4211-70A0-7F31E20C4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8172" y="272316"/>
            <a:ext cx="2060855" cy="86393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National Fireproofing Contractors Association (NFCA) - Alltrin Limited">
            <a:extLst>
              <a:ext uri="{FF2B5EF4-FFF2-40B4-BE49-F238E27FC236}">
                <a16:creationId xmlns:a16="http://schemas.microsoft.com/office/drawing/2014/main" id="{20A93FC9-A743-48DC-CF27-226C7DF5FD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8621" y="5991460"/>
            <a:ext cx="1617008" cy="76807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6BA22FD-FCC4-B79A-A848-3A4C036D2F49}"/>
              </a:ext>
            </a:extLst>
          </p:cNvPr>
          <p:cNvSpPr txBox="1"/>
          <p:nvPr/>
        </p:nvSpPr>
        <p:spPr>
          <a:xfrm>
            <a:off x="5204771" y="2725347"/>
            <a:ext cx="1779278" cy="156965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330" rtl="0" fontAlgn="auto" latinLnBrk="0" hangingPunct="0">
              <a:lnSpc>
                <a:spcPct val="100000"/>
              </a:lnSpc>
              <a:spcBef>
                <a:spcPts val="0"/>
              </a:spcBef>
              <a:spcAft>
                <a:spcPts val="0"/>
              </a:spcAft>
              <a:buClrTx/>
              <a:buSzTx/>
              <a:buFontTx/>
              <a:buNone/>
              <a:tabLst/>
            </a:pPr>
            <a:r>
              <a:rPr kumimoji="0" lang="en-GB" sz="3200" b="1" i="0" u="none" strike="noStrike" cap="none" spc="0" normalizeH="0" baseline="0" dirty="0">
                <a:ln>
                  <a:noFill/>
                </a:ln>
                <a:solidFill>
                  <a:srgbClr val="1F1F1F"/>
                </a:solidFill>
                <a:effectLst/>
                <a:uFillTx/>
                <a:latin typeface="+mj-lt"/>
                <a:ea typeface="+mj-ea"/>
                <a:cs typeface="+mj-cs"/>
                <a:sym typeface="Helvetica"/>
              </a:rPr>
              <a:t>Proceso de calidad</a:t>
            </a:r>
          </a:p>
        </p:txBody>
      </p:sp>
    </p:spTree>
    <p:extLst>
      <p:ext uri="{BB962C8B-B14F-4D97-AF65-F5344CB8AC3E}">
        <p14:creationId xmlns:p14="http://schemas.microsoft.com/office/powerpoint/2010/main" val="3428332077"/>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fondo.png" descr="fondo.png"/>
          <p:cNvPicPr>
            <a:picLocks noGrp="1" noChangeAspect="1"/>
          </p:cNvPicPr>
          <p:nvPr>
            <p:ph type="pic" idx="21"/>
          </p:nvPr>
        </p:nvPicPr>
        <p:blipFill>
          <a:blip r:embed="rId2"/>
          <a:srcRect t="793" b="793"/>
          <a:stretch>
            <a:fillRect/>
          </a:stretch>
        </p:blipFill>
        <p:spPr>
          <a:xfrm>
            <a:off x="0" y="5587"/>
            <a:ext cx="12192000" cy="6858001"/>
          </a:xfrm>
          <a:prstGeom prst="rect">
            <a:avLst/>
          </a:prstGeom>
        </p:spPr>
      </p:pic>
      <p:sp>
        <p:nvSpPr>
          <p:cNvPr id="267" name="Rectángulo"/>
          <p:cNvSpPr/>
          <p:nvPr/>
        </p:nvSpPr>
        <p:spPr>
          <a:xfrm>
            <a:off x="304799" y="337750"/>
            <a:ext cx="12192001" cy="6858001"/>
          </a:xfrm>
          <a:prstGeom prst="rect">
            <a:avLst/>
          </a:prstGeom>
          <a:solidFill>
            <a:srgbClr val="1F1F1F">
              <a:alpha val="70000"/>
            </a:srgbClr>
          </a:solidFill>
          <a:ln w="12700">
            <a:miter lim="400000"/>
          </a:ln>
        </p:spPr>
        <p:txBody>
          <a:bodyPr lIns="45719" rIns="45719" anchor="ctr"/>
          <a:lstStyle/>
          <a:p>
            <a:pPr algn="ctr">
              <a:defRPr>
                <a:solidFill>
                  <a:srgbClr val="FFFFFF"/>
                </a:solidFill>
              </a:defRPr>
            </a:pPr>
            <a:endParaRPr/>
          </a:p>
        </p:txBody>
      </p:sp>
      <p:sp>
        <p:nvSpPr>
          <p:cNvPr id="268"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rgbClr val="FFFFFF">
                    <a:alpha val="70000"/>
                  </a:srgbClr>
                </a:solidFill>
              </a:defRPr>
            </a:lvl1pPr>
          </a:lstStyle>
          <a:p>
            <a:fld id="{86CB4B4D-7CA3-9044-876B-883B54F8677D}" type="slidenum">
              <a:t>140</a:t>
            </a:fld>
            <a:endParaRPr/>
          </a:p>
        </p:txBody>
      </p:sp>
      <p:sp>
        <p:nvSpPr>
          <p:cNvPr id="269" name="Línea"/>
          <p:cNvSpPr/>
          <p:nvPr/>
        </p:nvSpPr>
        <p:spPr>
          <a:xfrm flipH="1">
            <a:off x="986109" y="5586"/>
            <a:ext cx="1" cy="6858001"/>
          </a:xfrm>
          <a:prstGeom prst="line">
            <a:avLst/>
          </a:prstGeom>
          <a:ln w="6350">
            <a:solidFill>
              <a:srgbClr val="FFFFFF">
                <a:alpha val="20000"/>
              </a:srgbClr>
            </a:solidFill>
            <a:miter/>
          </a:ln>
        </p:spPr>
        <p:txBody>
          <a:bodyPr lIns="45719" rIns="45719"/>
          <a:lstStyle/>
          <a:p>
            <a:endParaRPr/>
          </a:p>
        </p:txBody>
      </p:sp>
      <p:sp>
        <p:nvSpPr>
          <p:cNvPr id="270" name="Línea"/>
          <p:cNvSpPr/>
          <p:nvPr/>
        </p:nvSpPr>
        <p:spPr>
          <a:xfrm flipH="1">
            <a:off x="468886" y="3262747"/>
            <a:ext cx="1" cy="344979"/>
          </a:xfrm>
          <a:prstGeom prst="line">
            <a:avLst/>
          </a:prstGeom>
          <a:ln w="25400">
            <a:solidFill>
              <a:srgbClr val="FFFFFF"/>
            </a:solidFill>
            <a:miter/>
          </a:ln>
        </p:spPr>
        <p:txBody>
          <a:bodyPr lIns="45719" rIns="45719"/>
          <a:lstStyle/>
          <a:p>
            <a:endParaRPr/>
          </a:p>
        </p:txBody>
      </p:sp>
      <p:sp>
        <p:nvSpPr>
          <p:cNvPr id="271" name="Línea"/>
          <p:cNvSpPr/>
          <p:nvPr/>
        </p:nvSpPr>
        <p:spPr>
          <a:xfrm flipH="1">
            <a:off x="516592" y="3262747"/>
            <a:ext cx="1" cy="344979"/>
          </a:xfrm>
          <a:prstGeom prst="line">
            <a:avLst/>
          </a:prstGeom>
          <a:ln w="25400">
            <a:solidFill>
              <a:srgbClr val="FFFFFF"/>
            </a:solidFill>
            <a:miter/>
          </a:ln>
        </p:spPr>
        <p:txBody>
          <a:bodyPr lIns="45719" rIns="45719"/>
          <a:lstStyle/>
          <a:p>
            <a:endParaRPr/>
          </a:p>
        </p:txBody>
      </p:sp>
      <p:sp>
        <p:nvSpPr>
          <p:cNvPr id="272" name="Phrase Here ———."/>
          <p:cNvSpPr txBox="1"/>
          <p:nvPr/>
        </p:nvSpPr>
        <p:spPr>
          <a:xfrm>
            <a:off x="1866898" y="2788862"/>
            <a:ext cx="6544072" cy="988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914318">
              <a:lnSpc>
                <a:spcPct val="80000"/>
              </a:lnSpc>
              <a:defRPr sz="4000">
                <a:solidFill>
                  <a:srgbClr val="FFFFFF"/>
                </a:solidFill>
                <a:latin typeface="Montserrat Bold"/>
                <a:ea typeface="Montserrat Bold"/>
                <a:cs typeface="Montserrat Bold"/>
                <a:sym typeface="Montserrat Bold"/>
              </a:defRPr>
            </a:pPr>
            <a:r>
              <a:rPr lang="en-GB" dirty="0"/>
              <a:t>Passive Fire </a:t>
            </a:r>
          </a:p>
          <a:p>
            <a:pPr defTabSz="914318">
              <a:lnSpc>
                <a:spcPct val="80000"/>
              </a:lnSpc>
              <a:defRPr sz="4000">
                <a:solidFill>
                  <a:srgbClr val="FFFFFF"/>
                </a:solidFill>
                <a:latin typeface="Montserrat Bold"/>
                <a:ea typeface="Montserrat Bold"/>
                <a:cs typeface="Montserrat Bold"/>
                <a:sym typeface="Montserrat Bold"/>
              </a:defRPr>
            </a:pPr>
            <a:r>
              <a:rPr lang="en-GB" dirty="0">
                <a:solidFill>
                  <a:schemeClr val="accent1"/>
                </a:solidFill>
              </a:rPr>
              <a:t>	Saves  Lives </a:t>
            </a:r>
            <a:r>
              <a:rPr dirty="0">
                <a:solidFill>
                  <a:schemeClr val="accent1"/>
                </a:solidFill>
              </a:rPr>
              <a:t>———.</a:t>
            </a:r>
          </a:p>
        </p:txBody>
      </p:sp>
      <p:sp>
        <p:nvSpPr>
          <p:cNvPr id="273" name="Círculo"/>
          <p:cNvSpPr/>
          <p:nvPr/>
        </p:nvSpPr>
        <p:spPr>
          <a:xfrm>
            <a:off x="1866900" y="1181100"/>
            <a:ext cx="790833" cy="790833"/>
          </a:xfrm>
          <a:prstGeom prst="ellipse">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4" name="Círculo"/>
          <p:cNvSpPr/>
          <p:nvPr/>
        </p:nvSpPr>
        <p:spPr>
          <a:xfrm>
            <a:off x="1542535" y="856735"/>
            <a:ext cx="1439561" cy="1439561"/>
          </a:xfrm>
          <a:prstGeom prst="ellipse">
            <a:avLst/>
          </a:prstGeom>
          <a:ln w="6350">
            <a:solidFill>
              <a:srgbClr val="FFFFFF">
                <a:alpha val="30000"/>
              </a:srgbClr>
            </a:solidFill>
            <a:miter/>
          </a:ln>
        </p:spPr>
        <p:txBody>
          <a:bodyPr lIns="45719" rIns="45719" anchor="ctr"/>
          <a:lstStyle/>
          <a:p>
            <a:pPr algn="ctr">
              <a:defRPr>
                <a:solidFill>
                  <a:srgbClr val="FFFFFF"/>
                </a:solidFill>
              </a:defRPr>
            </a:pPr>
            <a:endParaRPr/>
          </a:p>
        </p:txBody>
      </p:sp>
      <p:pic>
        <p:nvPicPr>
          <p:cNvPr id="275" name="Imagen" descr="Imagen"/>
          <p:cNvPicPr>
            <a:picLocks noChangeAspect="1"/>
          </p:cNvPicPr>
          <p:nvPr/>
        </p:nvPicPr>
        <p:blipFill>
          <a:blip r:embed="rId3"/>
          <a:stretch>
            <a:fillRect/>
          </a:stretch>
        </p:blipFill>
        <p:spPr>
          <a:xfrm>
            <a:off x="9414" y="-4030667"/>
            <a:ext cx="2521172" cy="5876934"/>
          </a:xfrm>
          <a:prstGeom prst="rect">
            <a:avLst/>
          </a:prstGeom>
          <a:ln w="12700">
            <a:miter lim="400000"/>
          </a:ln>
        </p:spPr>
      </p:pic>
      <p:pic>
        <p:nvPicPr>
          <p:cNvPr id="2" name="Picture 2" descr="FCIA Home">
            <a:extLst>
              <a:ext uri="{FF2B5EF4-FFF2-40B4-BE49-F238E27FC236}">
                <a16:creationId xmlns:a16="http://schemas.microsoft.com/office/drawing/2014/main" id="{987C0665-7015-6EAE-6B64-4869D6EB66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7886" y="468010"/>
            <a:ext cx="2857292" cy="11978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National Fireproofing Contractors Association (NFCA) - Alltrin Limited">
            <a:extLst>
              <a:ext uri="{FF2B5EF4-FFF2-40B4-BE49-F238E27FC236}">
                <a16:creationId xmlns:a16="http://schemas.microsoft.com/office/drawing/2014/main" id="{7D354BAA-FF92-9D0E-3BC4-3EC2250CDF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411" y="468010"/>
            <a:ext cx="2434075" cy="11561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E76AF40-0CC1-8B81-7B05-739A48D3533B}"/>
              </a:ext>
            </a:extLst>
          </p:cNvPr>
          <p:cNvSpPr txBox="1"/>
          <p:nvPr/>
        </p:nvSpPr>
        <p:spPr>
          <a:xfrm>
            <a:off x="2867085" y="4085302"/>
            <a:ext cx="7403347"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4000" dirty="0">
                <a:solidFill>
                  <a:schemeClr val="bg1"/>
                </a:solidFill>
              </a:rPr>
              <a:t>La </a:t>
            </a:r>
            <a:r>
              <a:rPr lang="en-GB" sz="4000" dirty="0" err="1">
                <a:solidFill>
                  <a:schemeClr val="bg1"/>
                </a:solidFill>
              </a:rPr>
              <a:t>protección</a:t>
            </a:r>
            <a:r>
              <a:rPr lang="en-GB" sz="4000" dirty="0">
                <a:solidFill>
                  <a:schemeClr val="bg1"/>
                </a:solidFill>
              </a:rPr>
              <a:t> </a:t>
            </a:r>
            <a:r>
              <a:rPr lang="en-GB" sz="4000" dirty="0" err="1">
                <a:solidFill>
                  <a:schemeClr val="bg1"/>
                </a:solidFill>
              </a:rPr>
              <a:t>pasiva</a:t>
            </a:r>
            <a:r>
              <a:rPr lang="en-GB" sz="4000" dirty="0">
                <a:solidFill>
                  <a:schemeClr val="bg1"/>
                </a:solidFill>
              </a:rPr>
              <a:t> contra </a:t>
            </a:r>
            <a:r>
              <a:rPr lang="en-GB" sz="4000" dirty="0" err="1">
                <a:solidFill>
                  <a:schemeClr val="bg1"/>
                </a:solidFill>
              </a:rPr>
              <a:t>incendios</a:t>
            </a:r>
            <a:r>
              <a:rPr lang="en-GB" sz="4000" dirty="0">
                <a:solidFill>
                  <a:schemeClr val="bg1"/>
                </a:solidFill>
              </a:rPr>
              <a:t> </a:t>
            </a:r>
          </a:p>
          <a:p>
            <a:r>
              <a:rPr lang="en-GB" sz="4000" dirty="0">
                <a:solidFill>
                  <a:schemeClr val="bg1"/>
                </a:solidFill>
              </a:rPr>
              <a:t>			</a:t>
            </a:r>
            <a:r>
              <a:rPr lang="en-GB" sz="4000" dirty="0" err="1">
                <a:solidFill>
                  <a:schemeClr val="accent1"/>
                </a:solidFill>
              </a:rPr>
              <a:t>salva</a:t>
            </a:r>
            <a:r>
              <a:rPr lang="en-GB" sz="4000" dirty="0">
                <a:solidFill>
                  <a:schemeClr val="accent1"/>
                </a:solidFill>
              </a:rPr>
              <a:t> </a:t>
            </a:r>
            <a:r>
              <a:rPr lang="en-GB" sz="4000" dirty="0" err="1">
                <a:solidFill>
                  <a:schemeClr val="accent1"/>
                </a:solidFill>
              </a:rPr>
              <a:t>vidas</a:t>
            </a:r>
            <a:r>
              <a:rPr lang="en-GB" sz="4000" dirty="0">
                <a:solidFill>
                  <a:schemeClr val="accent1"/>
                </a:solidFill>
              </a:rPr>
              <a:t> ———.</a:t>
            </a:r>
            <a:endParaRPr lang="en-GB" sz="4000" dirty="0">
              <a:solidFill>
                <a:schemeClr val="bg1"/>
              </a:solidFill>
            </a:endParaRPr>
          </a:p>
        </p:txBody>
      </p:sp>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ontact —— ."/>
          <p:cNvSpPr txBox="1"/>
          <p:nvPr/>
        </p:nvSpPr>
        <p:spPr>
          <a:xfrm>
            <a:off x="1866898" y="645017"/>
            <a:ext cx="8176388" cy="495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914318">
              <a:lnSpc>
                <a:spcPct val="80000"/>
              </a:lnSpc>
              <a:defRPr sz="3200">
                <a:latin typeface="Montserrat Bold"/>
                <a:ea typeface="Montserrat Bold"/>
                <a:cs typeface="Montserrat Bold"/>
                <a:sym typeface="Montserrat Bold"/>
              </a:defRPr>
            </a:pPr>
            <a:r>
              <a:rPr dirty="0"/>
              <a:t>Contact </a:t>
            </a:r>
            <a:r>
              <a:rPr dirty="0">
                <a:solidFill>
                  <a:schemeClr val="accent1"/>
                </a:solidFill>
              </a:rPr>
              <a:t>—— </a:t>
            </a:r>
            <a:r>
              <a:rPr dirty="0"/>
              <a:t>.</a:t>
            </a:r>
          </a:p>
        </p:txBody>
      </p:sp>
      <p:sp>
        <p:nvSpPr>
          <p:cNvPr id="278" name="Name Firstname."/>
          <p:cNvSpPr txBox="1"/>
          <p:nvPr/>
        </p:nvSpPr>
        <p:spPr>
          <a:xfrm>
            <a:off x="6040780" y="2308166"/>
            <a:ext cx="6151220" cy="527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70000"/>
              </a:lnSpc>
              <a:defRPr sz="4600">
                <a:latin typeface="Montserrat Bold"/>
                <a:ea typeface="Montserrat Bold"/>
                <a:cs typeface="Montserrat Bold"/>
                <a:sym typeface="Montserrat Bold"/>
              </a:defRPr>
            </a:pPr>
            <a:r>
              <a:rPr lang="en-GB" dirty="0"/>
              <a:t>Dr Gabrielle Peck </a:t>
            </a:r>
            <a:r>
              <a:rPr lang="en-GB" sz="1600" dirty="0"/>
              <a:t>Ph.D., MRSC, CChem</a:t>
            </a:r>
            <a:r>
              <a:rPr dirty="0">
                <a:solidFill>
                  <a:srgbClr val="E93C2F"/>
                </a:solidFill>
              </a:rPr>
              <a:t>.</a:t>
            </a:r>
          </a:p>
        </p:txBody>
      </p:sp>
      <p:sp>
        <p:nvSpPr>
          <p:cNvPr id="279" name="TITLE"/>
          <p:cNvSpPr txBox="1"/>
          <p:nvPr/>
        </p:nvSpPr>
        <p:spPr>
          <a:xfrm>
            <a:off x="6096000" y="2966187"/>
            <a:ext cx="4339880" cy="348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3100">
                <a:solidFill>
                  <a:srgbClr val="8F8F8F"/>
                </a:solidFill>
                <a:latin typeface="Montserrat-Regular"/>
                <a:ea typeface="Montserrat-Regular"/>
                <a:cs typeface="Montserrat-Regular"/>
                <a:sym typeface="Montserrat-Regular"/>
              </a:defRPr>
            </a:lvl1pPr>
          </a:lstStyle>
          <a:p>
            <a:r>
              <a:rPr lang="en-GB" dirty="0"/>
              <a:t>Technical Director </a:t>
            </a:r>
            <a:endParaRPr dirty="0"/>
          </a:p>
        </p:txBody>
      </p:sp>
      <p:pic>
        <p:nvPicPr>
          <p:cNvPr id="280" name="Imagen" descr="Imagen"/>
          <p:cNvPicPr>
            <a:picLocks noGrp="1" noChangeAspect="1"/>
          </p:cNvPicPr>
          <p:nvPr>
            <p:ph type="pic" idx="21"/>
          </p:nvPr>
        </p:nvPicPr>
        <p:blipFill>
          <a:blip r:embed="rId2"/>
          <a:srcRect/>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6"/>
                  <a:pt x="4837" y="21600"/>
                  <a:pt x="10802" y="21600"/>
                </a:cubicBezTo>
                <a:cubicBezTo>
                  <a:pt x="16766" y="21600"/>
                  <a:pt x="21600" y="16766"/>
                  <a:pt x="21600" y="10802"/>
                </a:cubicBezTo>
                <a:cubicBezTo>
                  <a:pt x="21600" y="4837"/>
                  <a:pt x="16766" y="0"/>
                  <a:pt x="10802" y="0"/>
                </a:cubicBezTo>
                <a:close/>
              </a:path>
            </a:pathLst>
          </a:custGeom>
        </p:spPr>
      </p:pic>
      <p:sp>
        <p:nvSpPr>
          <p:cNvPr id="281"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141</a:t>
            </a:fld>
            <a:endParaRPr/>
          </a:p>
        </p:txBody>
      </p:sp>
      <p:sp>
        <p:nvSpPr>
          <p:cNvPr id="282" name="Email:"/>
          <p:cNvSpPr txBox="1"/>
          <p:nvPr/>
        </p:nvSpPr>
        <p:spPr>
          <a:xfrm>
            <a:off x="6589617" y="3818807"/>
            <a:ext cx="4339880" cy="269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Email:</a:t>
            </a:r>
            <a:r>
              <a:rPr lang="en-GB" dirty="0"/>
              <a:t> </a:t>
            </a:r>
            <a:r>
              <a:rPr lang="en-GB" dirty="0">
                <a:hlinkClick r:id="rId3"/>
              </a:rPr>
              <a:t>gabby@FCIA.org</a:t>
            </a:r>
            <a:r>
              <a:rPr lang="en-GB" dirty="0"/>
              <a:t> </a:t>
            </a:r>
            <a:endParaRPr dirty="0"/>
          </a:p>
        </p:txBody>
      </p:sp>
      <p:sp>
        <p:nvSpPr>
          <p:cNvPr id="283" name="Phone:"/>
          <p:cNvSpPr txBox="1"/>
          <p:nvPr/>
        </p:nvSpPr>
        <p:spPr>
          <a:xfrm>
            <a:off x="6589617" y="4162490"/>
            <a:ext cx="4339880" cy="269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Phone:</a:t>
            </a:r>
            <a:r>
              <a:rPr lang="en-GB" dirty="0"/>
              <a:t> +44 7362299609</a:t>
            </a:r>
            <a:endParaRPr dirty="0"/>
          </a:p>
        </p:txBody>
      </p:sp>
      <p:sp>
        <p:nvSpPr>
          <p:cNvPr id="284" name="Web:"/>
          <p:cNvSpPr txBox="1"/>
          <p:nvPr/>
        </p:nvSpPr>
        <p:spPr>
          <a:xfrm>
            <a:off x="6589617" y="4530790"/>
            <a:ext cx="5503474" cy="5284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pPr algn="l"/>
            <a:r>
              <a:rPr dirty="0"/>
              <a:t>Web:</a:t>
            </a:r>
            <a:r>
              <a:rPr lang="en-GB" dirty="0"/>
              <a:t> </a:t>
            </a:r>
            <a:r>
              <a:rPr lang="en-GB" sz="1800" b="0" i="0" u="none" strike="noStrike" baseline="0" dirty="0">
                <a:solidFill>
                  <a:srgbClr val="0461C1"/>
                </a:solidFill>
                <a:latin typeface="Calibri" panose="020F0502020204030204" pitchFamily="34" charset="0"/>
                <a:hlinkClick r:id="rId4"/>
              </a:rPr>
              <a:t>www.FCIA.orgwww</a:t>
            </a:r>
            <a:r>
              <a:rPr lang="en-GB" sz="1800" b="0" i="0" u="none" strike="noStrike" baseline="0" dirty="0">
                <a:solidFill>
                  <a:srgbClr val="0461C1"/>
                </a:solidFill>
                <a:latin typeface="Calibri" panose="020F0502020204030204" pitchFamily="34" charset="0"/>
              </a:rPr>
              <a:t>    </a:t>
            </a:r>
            <a:r>
              <a:rPr lang="en-GB" sz="1800" b="0" i="0" u="none" strike="noStrike" baseline="0" dirty="0">
                <a:solidFill>
                  <a:srgbClr val="0461C1"/>
                </a:solidFill>
                <a:latin typeface="Calibri" panose="020F0502020204030204" pitchFamily="34" charset="0"/>
                <a:hlinkClick r:id="rId5"/>
              </a:rPr>
              <a:t>www.NFCA-online.org</a:t>
            </a:r>
            <a:r>
              <a:rPr lang="en-GB" sz="1800" b="0" i="0" u="none" strike="noStrike" baseline="0" dirty="0">
                <a:solidFill>
                  <a:srgbClr val="0461C1"/>
                </a:solidFill>
                <a:latin typeface="Calibri" panose="020F0502020204030204" pitchFamily="34" charset="0"/>
              </a:rPr>
              <a:t>  </a:t>
            </a:r>
          </a:p>
          <a:p>
            <a:endParaRPr dirty="0"/>
          </a:p>
        </p:txBody>
      </p:sp>
      <p:pic>
        <p:nvPicPr>
          <p:cNvPr id="4" name="Picture 2" descr="FCIA Home">
            <a:extLst>
              <a:ext uri="{FF2B5EF4-FFF2-40B4-BE49-F238E27FC236}">
                <a16:creationId xmlns:a16="http://schemas.microsoft.com/office/drawing/2014/main" id="{DACB73ED-84F4-2F28-6B02-0D058EDFCC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5874" y="2408755"/>
            <a:ext cx="2264702" cy="9493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ational Fireproofing Contractors Association (NFCA) - Alltrin Limited">
            <a:extLst>
              <a:ext uri="{FF2B5EF4-FFF2-40B4-BE49-F238E27FC236}">
                <a16:creationId xmlns:a16="http://schemas.microsoft.com/office/drawing/2014/main" id="{DBEFF074-FBDF-12AD-324C-6C2B08C11E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5874" y="3530215"/>
            <a:ext cx="2106474" cy="1000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11833</Words>
  <Application>Microsoft Office PowerPoint</Application>
  <PresentationFormat>Panorámica</PresentationFormat>
  <Paragraphs>1116</Paragraphs>
  <Slides>141</Slides>
  <Notes>64</Notes>
  <HiddenSlides>0</HiddenSlides>
  <MMClips>2</MMClips>
  <ScaleCrop>false</ScaleCrop>
  <HeadingPairs>
    <vt:vector size="4" baseType="variant">
      <vt:variant>
        <vt:lpstr>Tema</vt:lpstr>
      </vt:variant>
      <vt:variant>
        <vt:i4>1</vt:i4>
      </vt:variant>
      <vt:variant>
        <vt:lpstr>Títulos de diapositiva</vt:lpstr>
      </vt:variant>
      <vt:variant>
        <vt:i4>141</vt:i4>
      </vt:variant>
    </vt:vector>
  </HeadingPairs>
  <TitlesOfParts>
    <vt:vector size="142" baseType="lpstr">
      <vt:lpstr>B&amp;D-Powerpoint Template_16x9</vt:lpstr>
      <vt:lpstr>Rol de la protección pasiva contra incendios</vt:lpstr>
      <vt:lpstr>Bienvenidos y gracias a los miembros, seguidores y amigos de FCIA y NFCA por su cálido apoyo.</vt:lpstr>
      <vt:lpstr>La toxicidad del humo es la principal causa de muerte en los incendios .              Smoke toxicity is the leading cause of death in fire.</vt:lpstr>
      <vt:lpstr>Estadísticas del Reino Unido: Lesiones no fatales en incendios UK Statistics: Non fatal injuries in fire</vt:lpstr>
      <vt:lpstr>Presentación de PowerPoint</vt:lpstr>
      <vt:lpstr>Presentación de PowerPoint</vt:lpstr>
      <vt:lpstr>Presentación de PowerPoint</vt:lpstr>
      <vt:lpstr>Presentación de PowerPoint</vt:lpstr>
      <vt:lpstr> Este no es un problema nuevo…  This isn’t a new problem…</vt:lpstr>
      <vt:lpstr>Daeyeonggak Hotel Fire, Seoul, South Korea 25th Dec. 1971</vt:lpstr>
      <vt:lpstr>Daeyeonggak Hotel Fire, Seoul, South Korea 25th Dec. 1971</vt:lpstr>
      <vt:lpstr>Siddharth Continental Hotel Fire, New Delhi, India 23rd Jan. 1986</vt:lpstr>
      <vt:lpstr>Siddharth Continental Hotel Fire, New Delhi, India 23rd Jan. 1986</vt:lpstr>
      <vt:lpstr>Quakers Hill Nursing Home Fire, Sydney, Australia 18th Nov. 2011</vt:lpstr>
      <vt:lpstr>Quakers Hill Nursing Home Fire, Sydney, Australia 18th Nov. 2011</vt:lpstr>
      <vt:lpstr>Grenfell Tower Fire, London, UK 14th June 2017</vt:lpstr>
      <vt:lpstr>Grenfell Tower Fire, London, UK 14th June 2017</vt:lpstr>
      <vt:lpstr>Loafers Lodge Fire, Wellington, New Zealand 16th May 2023</vt:lpstr>
      <vt:lpstr>Loafers Lodge Fire, Wellington, New Zealand 16th May 2023</vt:lpstr>
      <vt:lpstr>Valencia Residential Complex Fire, Valencia, Spain 22nd FEB. 2024</vt:lpstr>
      <vt:lpstr>Valencia Residential Complex Fire, Valencia, Spain 22nd FEB. 2024</vt:lpstr>
      <vt:lpstr>Hotel Oriente in San José, Costa Rica  2nd Oct 2025</vt:lpstr>
      <vt:lpstr>Hotel Oriente in San José, Costa Rica  2nd Oct 2025</vt:lpstr>
      <vt:lpstr>What can we establish from these fires? ¿Qué podemos establecer a partir de estos incendios?</vt:lpstr>
      <vt:lpstr>What can we establish from these fires? ¿Qué podemos establecer a partir de estos incendios?</vt:lpstr>
      <vt:lpstr>What can we establish from these fires? ¿Qué podemos establecer a partir de estos incendios?</vt:lpstr>
      <vt:lpstr>De vuelta a lo básico Back to basics</vt:lpstr>
      <vt:lpstr>Key elements of a building Elementos clave de un edificio</vt:lpstr>
      <vt:lpstr>Elementos clave de un edificio: ¿qué necesita protección?</vt:lpstr>
      <vt:lpstr>What would happen if an unprotected building caught fire?  ¿Qué pasaría si un edificio sin protección se incendiara…?</vt:lpstr>
      <vt:lpstr>Etapas y desarrollo del fuego Fire stages and development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“Está bien: el edificio tiene rociadores, no necesitamos protección contra incendios pasiva…”  “It’s OK- the building has sprinklers, we don’t need passive fire protection…”</vt:lpstr>
      <vt:lpstr>Presentación de PowerPoint</vt:lpstr>
      <vt:lpstr>Presentación de PowerPoint</vt:lpstr>
      <vt:lpstr>Presentación de PowerPoint</vt:lpstr>
      <vt:lpstr>Presentación de PowerPoint</vt:lpstr>
      <vt:lpstr>Presentación de PowerPoint</vt:lpstr>
      <vt:lpstr>Presentación de PowerPoint</vt:lpstr>
      <vt:lpstr>Quakers Hill Nursing Home Fire, Sydney, Australia 18th Nov. 2011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Resolver el problema  Solving the problem </vt:lpstr>
      <vt:lpstr>Presentación de PowerPoint</vt:lpstr>
      <vt:lpstr>Presentación de PowerPoint</vt:lpstr>
      <vt:lpstr>Presentación de PowerPoint</vt:lpstr>
      <vt:lpstr>Presentación de PowerPoint</vt:lpstr>
      <vt:lpstr>Compartimentación</vt:lpstr>
      <vt:lpstr>Presentación de PowerPoint</vt:lpstr>
      <vt:lpstr>Presentación de PowerPoint</vt:lpstr>
      <vt:lpstr>Mantener la compartimentación</vt:lpstr>
      <vt:lpstr>Compartimentación para edificios de gran altura</vt:lpstr>
      <vt:lpstr>Resolver el problema: Productos y sistemas con resistencia al fuego  Solving the problem:  Products and Fire rated systems </vt:lpstr>
      <vt:lpstr> Resistencia al fuego (Definición del IBC, Capítulo 2))</vt:lpstr>
      <vt:lpstr>Materiales Endotérmicos Endothermic materials</vt:lpstr>
      <vt:lpstr>Presentación de PowerPoint</vt:lpstr>
      <vt:lpstr>¡Y muchos otros tipos de productos, todos con diferentes aplicaciones!  And many other types of products, all with different applications! </vt:lpstr>
      <vt:lpstr>Productos y sistemas clasificados</vt:lpstr>
      <vt:lpstr>Pruebas de SISTEMAS = Declaración de idoneidad  SYSTEM Testing = Suitability Statement </vt:lpstr>
      <vt:lpstr>Continuidad de la Resistencia al Fuego = SISTEMAS Fire Resistance Continuity = SYSTEMS</vt:lpstr>
      <vt:lpstr>¿Qué evaluamos y por qué? What do we assess at and why?</vt:lpstr>
      <vt:lpstr> Los productos se aplican a un ensamblaje y LUEGO se prueban.    Products are applied to an assembly, and THEN tested.  </vt:lpstr>
      <vt:lpstr>F- rating</vt:lpstr>
      <vt:lpstr>T-Rating</vt:lpstr>
      <vt:lpstr>L-Rating</vt:lpstr>
      <vt:lpstr>L-Rating</vt:lpstr>
      <vt:lpstr>M-Rating</vt:lpstr>
      <vt:lpstr>Elección de una solución Choosing a solution…</vt:lpstr>
      <vt:lpstr>Standard Tests Establish Fire-Resistance Pruebas Estándar Establecen la Resistencia al Fuego</vt:lpstr>
      <vt:lpstr>Time Temperature Curve Structural, Compartmentation, Breach</vt:lpstr>
      <vt:lpstr>Columnas/Columns</vt:lpstr>
      <vt:lpstr>Condiciones de aceptación Conditions of Acceptance </vt:lpstr>
      <vt:lpstr>Vigas/Beams</vt:lpstr>
      <vt:lpstr>Presentación de PowerPoint</vt:lpstr>
      <vt:lpstr>Condiciones de aceptación  Conditions of Acceptance – Beams</vt:lpstr>
      <vt:lpstr>Piso/techo o techo/cubierta  Floor/Ceiling or Roof/Ceilings</vt:lpstr>
      <vt:lpstr>Presentación de PowerPoint</vt:lpstr>
      <vt:lpstr>Estándares para compuertas contra fuego, humo, combinación, radiación – UL 555  Fire, Smoke, Combination, Radiation Damper Standards - UL 555</vt:lpstr>
      <vt:lpstr>Compuertas contra fuego /Fire Dampers</vt:lpstr>
      <vt:lpstr>Implementación y uso de sistemas certificados: </vt:lpstr>
      <vt:lpstr>C-AJ-1291</vt:lpstr>
      <vt:lpstr>C-AJ-1291: Durante un incendio</vt:lpstr>
      <vt:lpstr>C-AJ-1291: Durante un incendio</vt:lpstr>
      <vt:lpstr>C-AJ-1291: Durante un incendio</vt:lpstr>
      <vt:lpstr>C-AJ-1291: Durante un incendio</vt:lpstr>
      <vt:lpstr>C-AJ-1291: Durante un incendio</vt:lpstr>
      <vt:lpstr>C-AJ-1291: Durante un incendio</vt:lpstr>
      <vt:lpstr>C-AJ-1291: Sustituir Lana Mineral por Fibra de Vidrio </vt:lpstr>
      <vt:lpstr>C-AJ-1291: Sustituir Lana Mineral por Fibra de Vidrio</vt:lpstr>
      <vt:lpstr>Presentación de PowerPoint</vt:lpstr>
      <vt:lpstr>C-AJ-1291: Sustituir Lana Mineral por Fibra de Vidrio </vt:lpstr>
      <vt:lpstr>C-AJ-1291: Sustituir Lana Mineral por Fibra de Vidrio </vt:lpstr>
      <vt:lpstr>C-AJ-1291: Sustituir Lana Mineral por Fibra de Vidrio </vt:lpstr>
      <vt:lpstr>Presentación de PowerPoint</vt:lpstr>
      <vt:lpstr>Presentación de PowerPoint</vt:lpstr>
      <vt:lpstr>Presentación de PowerPoint</vt:lpstr>
      <vt:lpstr>Juntas y vacíos: Cabeza de pared - lana mineral y rociado: Joints and VoidsHead-of-Wall – Mineral Wool and Spray</vt:lpstr>
      <vt:lpstr>Joints and Voids Head-of-Wall – Intumescent Strips</vt:lpstr>
      <vt:lpstr>Joints and Voids Head-of-Wall – Intumescent Strips</vt:lpstr>
      <vt:lpstr>Viga en I a cubierta acanalada sobre pared HW-D-0259  I-Beam to Fluted Deck OVER WALL HW-D-0259</vt:lpstr>
      <vt:lpstr>Substitutions</vt:lpstr>
      <vt:lpstr>Presentación de PowerPoint</vt:lpstr>
      <vt:lpstr>Presentación de PowerPoint</vt:lpstr>
      <vt:lpstr>Presentación de PowerPoint</vt:lpstr>
      <vt:lpstr>Presentación de PowerPoint</vt:lpstr>
      <vt:lpstr>Presentación de PowerPoint</vt:lpstr>
      <vt:lpstr>Structural protection</vt:lpstr>
      <vt:lpstr>Protección contra Fuego para Estructuras de Concreto </vt:lpstr>
      <vt:lpstr>Protección contra Fuego para Estructuras de Concreto: Protección Suplementaria </vt:lpstr>
      <vt:lpstr>Presentación de PowerPoint</vt:lpstr>
      <vt:lpstr>Presentación de PowerPoint</vt:lpstr>
      <vt:lpstr>Presentación de PowerPoint</vt:lpstr>
      <vt:lpstr>National Fire Protection Association NFPA 101 – 2018</vt:lpstr>
      <vt:lpstr>National Fire Protection Association NFPA 1 – 2018</vt:lpstr>
      <vt:lpstr>Puedes diseñar el mejor sistema del mundo, pero si no se instala correctamente ni se supervisa adecuadamente….  lo que obtienes no será lo que planeaste.     You can design the best system in the world, but if it’s not installed correctly or properly enforced….  what you get won’t match what you planned.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 de la protección pasiva contra incendios en edificios</dc:title>
  <cp:lastModifiedBy>Gabrielle Peck</cp:lastModifiedBy>
  <cp:revision>3</cp:revision>
  <dcterms:modified xsi:type="dcterms:W3CDTF">2025-10-29T13:46:12Z</dcterms:modified>
</cp:coreProperties>
</file>