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Poppins" panose="020B0604020202020204" charset="0"/>
      <p:regular r:id="rId21"/>
      <p:bold r:id="rId22"/>
      <p:italic r:id="rId23"/>
      <p:boldItalic r:id="rId24"/>
    </p:embeddedFont>
    <p:embeddedFont>
      <p:font typeface="Poppins Black" panose="020B0604020202020204" charset="0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1LSJZj2TbGTNfBiBCS/ax/RZT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/>
        </p:nvSpPr>
        <p:spPr>
          <a:xfrm>
            <a:off x="1755599" y="1122434"/>
            <a:ext cx="5632799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1" i="0" u="none" strike="noStrike" cap="none">
                <a:solidFill>
                  <a:srgbClr val="14436B"/>
                </a:solidFill>
                <a:latin typeface="Arial"/>
                <a:ea typeface="Arial"/>
                <a:cs typeface="Arial"/>
                <a:sym typeface="Arial"/>
              </a:rPr>
              <a:t>Norma Estatal de Seguridad Humana y Contra Incendios para Jalisco</a:t>
            </a:r>
            <a:endParaRPr sz="4000" b="1" i="0" u="none" strike="noStrike" cap="none">
              <a:solidFill>
                <a:srgbClr val="1443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"/>
          <p:cNvSpPr txBox="1"/>
          <p:nvPr/>
        </p:nvSpPr>
        <p:spPr>
          <a:xfrm>
            <a:off x="1755600" y="4191030"/>
            <a:ext cx="5632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sz="1300" b="0" i="0" u="none" strike="noStrike" cap="none">
                <a:solidFill>
                  <a:srgbClr val="465055"/>
                </a:solidFill>
                <a:latin typeface="Arial"/>
                <a:ea typeface="Arial"/>
                <a:cs typeface="Arial"/>
                <a:sym typeface="Arial"/>
              </a:rPr>
              <a:t>UNIDAD ESTATAL DE PROTECCIÓN CIVIL Y BOMBEROS</a:t>
            </a:r>
            <a:endParaRPr sz="900" b="0" i="0" u="none" strike="noStrike" cap="none">
              <a:solidFill>
                <a:srgbClr val="46505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/>
        </p:nvSpPr>
        <p:spPr>
          <a:xfrm>
            <a:off x="903136" y="877729"/>
            <a:ext cx="79350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MX" sz="2200" b="1" i="0" u="none" strike="noStrike" cap="none">
                <a:solidFill>
                  <a:srgbClr val="FF8000"/>
                </a:solidFill>
                <a:latin typeface="Poppins"/>
                <a:ea typeface="Poppins"/>
                <a:cs typeface="Poppins"/>
                <a:sym typeface="Poppins"/>
              </a:rPr>
              <a:t>El primer antecedente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de un marco normativo se dio en el año 2004, en el H. Cuerpo de Bomberos de Guadalajara, estableciendo requerimientos con base a las Normas Oficiales Mexicanas,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creando una Guía para Inspección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donde se utilizó una Programación Base Access.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Posteriormente,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en el año 2012 en Puerto Vallarta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se comienza a implementar y a solicitar a las empresas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una base con requerimientos normativos específicos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para cada actividad y giro.</a:t>
            </a:r>
            <a:endParaRPr/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MX" sz="2200" b="0" i="0" u="none" strike="noStrike" cap="none">
                <a:solidFill>
                  <a:srgbClr val="FF8000"/>
                </a:solidFill>
                <a:latin typeface="Poppins"/>
                <a:ea typeface="Poppins"/>
                <a:cs typeface="Poppins"/>
                <a:sym typeface="Poppins"/>
              </a:rPr>
              <a:t>En el </a:t>
            </a:r>
            <a:r>
              <a:rPr lang="es-MX" sz="2200" b="1" i="0" u="none" strike="noStrike" cap="none">
                <a:solidFill>
                  <a:srgbClr val="FF8000"/>
                </a:solidFill>
                <a:latin typeface="Poppins"/>
                <a:ea typeface="Poppins"/>
                <a:cs typeface="Poppins"/>
                <a:sym typeface="Poppins"/>
              </a:rPr>
              <a:t>2017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, en el municipio de Zapopan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se crea una Guía Técnica y 11 Guías Ejecutivas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, las cuales contenían los requerimientos específicos establecidos en las Normas Oficiales Mexicanas para cada giro o actividad.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4"/>
          <p:cNvSpPr txBox="1"/>
          <p:nvPr/>
        </p:nvSpPr>
        <p:spPr>
          <a:xfrm>
            <a:off x="903137" y="346166"/>
            <a:ext cx="4022700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ANTECEDENTES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385685" y="165687"/>
            <a:ext cx="819337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1.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 txBox="1"/>
          <p:nvPr/>
        </p:nvSpPr>
        <p:spPr>
          <a:xfrm>
            <a:off x="903137" y="346166"/>
            <a:ext cx="4022700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ANTECEDENTES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76" name="Google Shape;76;p5"/>
          <p:cNvSpPr txBox="1"/>
          <p:nvPr/>
        </p:nvSpPr>
        <p:spPr>
          <a:xfrm>
            <a:off x="385685" y="165687"/>
            <a:ext cx="819337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1.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667136" y="877729"/>
            <a:ext cx="4258800" cy="4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Char char="•"/>
            </a:pP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Actualmente se está trabajando con la </a:t>
            </a:r>
            <a:r>
              <a:rPr lang="es-MX" sz="155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Norma de Seguridad Humana y Contra Incendios para Jalisco y 21 Guías Ejecutivas</a:t>
            </a: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285750" marR="0" lvl="0" indent="-1873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endParaRPr sz="155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Char char="•"/>
            </a:pP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Para ello se ha requerido la intervención de distintos actores, desde la </a:t>
            </a:r>
            <a:r>
              <a:rPr lang="es-MX" sz="155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industria privada </a:t>
            </a: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y algunas </a:t>
            </a:r>
            <a:r>
              <a:rPr lang="es-MX" sz="155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autoridades municipales, </a:t>
            </a: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con quienes se han llevado a cabo alrededor de 12 reuniones, en las cuales han participado distintos actores para la creación de la presente Norma, por ejemplo: Cámara de Industriales de Jalisco, Cámara de Comercio,</a:t>
            </a:r>
            <a:endParaRPr sz="155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8" name="Google Shape;78;p5"/>
          <p:cNvPicPr preferRelativeResize="0"/>
          <p:nvPr/>
        </p:nvPicPr>
        <p:blipFill rotWithShape="1">
          <a:blip r:embed="rId4">
            <a:alphaModFix/>
          </a:blip>
          <a:srcRect t="23107"/>
          <a:stretch/>
        </p:blipFill>
        <p:spPr>
          <a:xfrm>
            <a:off x="5110514" y="403193"/>
            <a:ext cx="3742862" cy="191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"/>
          <p:cNvPicPr preferRelativeResize="0"/>
          <p:nvPr/>
        </p:nvPicPr>
        <p:blipFill rotWithShape="1">
          <a:blip r:embed="rId5">
            <a:alphaModFix/>
          </a:blip>
          <a:srcRect b="2015"/>
          <a:stretch/>
        </p:blipFill>
        <p:spPr>
          <a:xfrm>
            <a:off x="5110514" y="2435340"/>
            <a:ext cx="3742862" cy="2443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 txBox="1"/>
          <p:nvPr/>
        </p:nvSpPr>
        <p:spPr>
          <a:xfrm>
            <a:off x="903137" y="346166"/>
            <a:ext cx="4022700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ANTECEDENTES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385685" y="165687"/>
            <a:ext cx="819337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1.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623778" y="877729"/>
            <a:ext cx="4161000" cy="3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Char char="•"/>
            </a:pP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Cámara Nacional de la Industria Maderera, COPARMEX, el Colegio Mexicano de Profesionales en Gestión de </a:t>
            </a:r>
            <a:r>
              <a:rPr lang="es-MX" sz="1550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Riesgos</a:t>
            </a:r>
            <a:r>
              <a:rPr lang="es-MX" sz="155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y Protección Civil A.C. AMRACI, CONAPCI, ANPCI, FM Global México,  F Tech, CIMEJ, Consejo Coordinador de Mujeres Empresarias en Jalisco, Asociación Nacional de Agentes de Seguros y Fianzas, Asociación de Hospitales Particulares de Jalisco A.C., Tooling Cluster, y las Coordinaciones Municipales de Protección Civil de Zapopan y Guadalajara.</a:t>
            </a:r>
            <a:endParaRPr/>
          </a:p>
        </p:txBody>
      </p:sp>
      <p:pic>
        <p:nvPicPr>
          <p:cNvPr id="87" name="Google Shape;87;p6"/>
          <p:cNvPicPr preferRelativeResize="0"/>
          <p:nvPr/>
        </p:nvPicPr>
        <p:blipFill rotWithShape="1">
          <a:blip r:embed="rId4">
            <a:alphaModFix/>
          </a:blip>
          <a:srcRect l="3738" r="4878"/>
          <a:stretch/>
        </p:blipFill>
        <p:spPr>
          <a:xfrm>
            <a:off x="5110514" y="481165"/>
            <a:ext cx="3742862" cy="198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6"/>
          <p:cNvPicPr preferRelativeResize="0"/>
          <p:nvPr/>
        </p:nvPicPr>
        <p:blipFill rotWithShape="1">
          <a:blip r:embed="rId5">
            <a:alphaModFix/>
          </a:blip>
          <a:srcRect t="7953"/>
          <a:stretch/>
        </p:blipFill>
        <p:spPr>
          <a:xfrm>
            <a:off x="5110514" y="2571750"/>
            <a:ext cx="3742862" cy="2295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/>
        </p:nvSpPr>
        <p:spPr>
          <a:xfrm>
            <a:off x="903136" y="877729"/>
            <a:ext cx="7934856" cy="127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Objetivo:</a:t>
            </a:r>
            <a:endParaRPr sz="23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Establecer los lineamientos, criterios y recomendaciones que pueden facilitar la aplicación de la normativa en materia de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GIR,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especialmente en lo que se refiere a la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evaluación de riesgos y medidas preventivas.</a:t>
            </a: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7"/>
          <p:cNvSpPr txBox="1"/>
          <p:nvPr/>
        </p:nvSpPr>
        <p:spPr>
          <a:xfrm>
            <a:off x="903137" y="346166"/>
            <a:ext cx="4022700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INTRODUCCIÓN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95" name="Google Shape;95;p7"/>
          <p:cNvSpPr txBox="1"/>
          <p:nvPr/>
        </p:nvSpPr>
        <p:spPr>
          <a:xfrm>
            <a:off x="945558" y="3440310"/>
            <a:ext cx="7757180" cy="1308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Importancia:</a:t>
            </a:r>
            <a:endParaRPr sz="23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Es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indispensable proteger la salud y seguridad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de la sociedad y los trabajadores, prevenir accidentes y garantizar un ambiente laboral seguro</a:t>
            </a:r>
            <a:r>
              <a:rPr lang="es-MX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6" name="Google Shape;96;p7"/>
          <p:cNvSpPr txBox="1"/>
          <p:nvPr/>
        </p:nvSpPr>
        <p:spPr>
          <a:xfrm>
            <a:off x="903135" y="2163068"/>
            <a:ext cx="7934857" cy="127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Alcance:</a:t>
            </a:r>
            <a:endParaRPr sz="23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Todas las actividades productivas, de salud, ambientales, transformación y de servicios (20 sectores SCIAN), que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puedan tener un impacto en la seguridad y salud.</a:t>
            </a: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03" name="Google Shape;103;p8"/>
          <p:cNvSpPr txBox="1"/>
          <p:nvPr/>
        </p:nvSpPr>
        <p:spPr>
          <a:xfrm>
            <a:off x="455536" y="1120937"/>
            <a:ext cx="50979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Generalidades.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II 	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Plano Documental.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III 	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Plano Físico.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387475" marR="0" lvl="0" indent="-1387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IV 	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Introducción a las Guías Ejecutivas y al </a:t>
            </a:r>
            <a:r>
              <a:rPr lang="es-MX" sz="1600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Catálogo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de Requerimientos.</a:t>
            </a:r>
            <a:endParaRPr/>
          </a:p>
          <a:p>
            <a:pPr marL="1387475" marR="0" lvl="0" indent="365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673225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1  Norma Estatal</a:t>
            </a:r>
            <a:endParaRPr/>
          </a:p>
          <a:p>
            <a:pPr marL="1673225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21  Guías Ejecutivas</a:t>
            </a: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V 	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Bitácoras.</a:t>
            </a:r>
            <a:endParaRPr/>
          </a:p>
        </p:txBody>
      </p:sp>
      <p:pic>
        <p:nvPicPr>
          <p:cNvPr id="104" name="Google Shape;10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83976" y="1120937"/>
            <a:ext cx="3416001" cy="34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8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11" name="Google Shape;111;p9"/>
          <p:cNvSpPr txBox="1"/>
          <p:nvPr/>
        </p:nvSpPr>
        <p:spPr>
          <a:xfrm>
            <a:off x="332509" y="1108484"/>
            <a:ext cx="42394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Generalidades</a:t>
            </a:r>
            <a:endParaRPr/>
          </a:p>
        </p:txBody>
      </p:sp>
      <p:sp>
        <p:nvSpPr>
          <p:cNvPr id="112" name="Google Shape;112;p9"/>
          <p:cNvSpPr txBox="1"/>
          <p:nvPr/>
        </p:nvSpPr>
        <p:spPr>
          <a:xfrm>
            <a:off x="267194" y="1680041"/>
            <a:ext cx="4370121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Fundamento legal.</a:t>
            </a:r>
            <a:endParaRPr/>
          </a:p>
          <a:p>
            <a:pPr marL="225425" marR="0" lvl="0" indent="-123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Objetivo y ámbito de aplicación.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Verificación, inspección y vigilancia.</a:t>
            </a:r>
            <a:endParaRPr/>
          </a:p>
          <a:p>
            <a:pPr marL="225425" marR="0" lvl="0" indent="-123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Glosario de términos.</a:t>
            </a:r>
            <a:endParaRPr/>
          </a:p>
          <a:p>
            <a:pPr marL="225425" marR="0" lvl="0" indent="-123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Supletoriedad.</a:t>
            </a:r>
            <a:endParaRPr/>
          </a:p>
          <a:p>
            <a:pPr marL="225425" marR="0" lvl="0" indent="-123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54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Símbolos y abreviatura.</a:t>
            </a:r>
            <a:endParaRPr/>
          </a:p>
        </p:txBody>
      </p:sp>
      <p:pic>
        <p:nvPicPr>
          <p:cNvPr id="113" name="Google Shape;11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741666"/>
            <a:ext cx="2439639" cy="2439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3093" y="2350582"/>
            <a:ext cx="2267415" cy="226741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9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21" name="Google Shape;121;p10"/>
          <p:cNvSpPr txBox="1"/>
          <p:nvPr/>
        </p:nvSpPr>
        <p:spPr>
          <a:xfrm>
            <a:off x="360750" y="998209"/>
            <a:ext cx="579887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II 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Plano Documental</a:t>
            </a:r>
            <a:endParaRPr/>
          </a:p>
        </p:txBody>
      </p:sp>
      <p:sp>
        <p:nvSpPr>
          <p:cNvPr id="122" name="Google Shape;122;p10"/>
          <p:cNvSpPr txBox="1"/>
          <p:nvPr/>
        </p:nvSpPr>
        <p:spPr>
          <a:xfrm>
            <a:off x="360750" y="1388626"/>
            <a:ext cx="4572000" cy="3754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Programa interno.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Consultores.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Constancias de capacitación.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Bitácoras de mantenimiento.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Hojas de datos de seguridad.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Pruebas y/o dictámenes.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Fichas técnicas.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Pólizas de seguro.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Cédula de operación anual.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Manifiestos.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Planos.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Proyectos.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Autorizaciones, vistos buenos.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Estudio general de riesgo.</a:t>
            </a:r>
            <a:endParaRPr/>
          </a:p>
          <a:p>
            <a:pPr marL="428625" marR="0" lvl="0" indent="-339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1714" y="3182350"/>
            <a:ext cx="1677339" cy="1677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4338" y="579646"/>
            <a:ext cx="2532089" cy="253208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0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360750" y="970891"/>
            <a:ext cx="57988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III 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Plano Físico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408923" y="1406041"/>
            <a:ext cx="3795087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Equipos, dispositivos y </a:t>
            </a:r>
            <a:r>
              <a:rPr lang="es-MX" sz="15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sistemas fijos  contra Incendio a base de aspersores </a:t>
            </a: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Para construcciones de </a:t>
            </a:r>
            <a:r>
              <a:rPr lang="es-MX" sz="15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nueva creación.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Señalética.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Instalaciones eléctricas.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Condiciones generales 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Gas LP.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Maquinaria y equipos de almacenamiento y manejo de materiales.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Requerimientos especiales.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s-MX" sz="15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Introducción a las Guías Ejecutivas.</a:t>
            </a:r>
            <a:endParaRPr/>
          </a:p>
        </p:txBody>
      </p:sp>
      <p:grpSp>
        <p:nvGrpSpPr>
          <p:cNvPr id="133" name="Google Shape;133;p11"/>
          <p:cNvGrpSpPr/>
          <p:nvPr/>
        </p:nvGrpSpPr>
        <p:grpSpPr>
          <a:xfrm>
            <a:off x="4092486" y="1990816"/>
            <a:ext cx="4717311" cy="1728363"/>
            <a:chOff x="4633850" y="1965400"/>
            <a:chExt cx="4175947" cy="1530014"/>
          </a:xfrm>
        </p:grpSpPr>
        <p:pic>
          <p:nvPicPr>
            <p:cNvPr id="134" name="Google Shape;134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78695" y="1965401"/>
              <a:ext cx="1530013" cy="15300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33850" y="1965400"/>
              <a:ext cx="1530014" cy="15300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79783" y="1965400"/>
              <a:ext cx="1530014" cy="15300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" name="Google Shape;137;p11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43" name="Google Shape;143;p12"/>
          <p:cNvSpPr txBox="1"/>
          <p:nvPr/>
        </p:nvSpPr>
        <p:spPr>
          <a:xfrm>
            <a:off x="360750" y="1120937"/>
            <a:ext cx="41667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87475" marR="0" lvl="0" indent="-1387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IV 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Introducción a las Guías Ejecutivas y al </a:t>
            </a:r>
            <a:r>
              <a:rPr lang="es-MX" sz="1600" b="1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Catálogo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de Requerimientos</a:t>
            </a:r>
            <a:endParaRPr/>
          </a:p>
          <a:p>
            <a:pPr marL="1387475" marR="0" lvl="0" indent="365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1113" marR="0" lvl="0" indent="349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367 Requerimientos (numerales)</a:t>
            </a:r>
            <a:endParaRPr/>
          </a:p>
          <a:p>
            <a:pPr marL="11113" marR="0" lvl="0" indent="349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entre ambos planos.</a:t>
            </a:r>
            <a:endParaRPr/>
          </a:p>
          <a:p>
            <a:pPr marL="1387475" marR="0" lvl="0" indent="365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673225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MX" sz="22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1 Norma Estatal.</a:t>
            </a:r>
            <a:endParaRPr/>
          </a:p>
          <a:p>
            <a:pPr marL="1673225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MX" sz="22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21 Guías Ejecutivas.</a:t>
            </a:r>
            <a:endParaRPr/>
          </a:p>
          <a:p>
            <a:pPr marL="1673225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673225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4" name="Google Shape;144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399" y="1299117"/>
            <a:ext cx="2894445" cy="289444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2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"/>
          <p:cNvSpPr txBox="1"/>
          <p:nvPr/>
        </p:nvSpPr>
        <p:spPr>
          <a:xfrm>
            <a:off x="903137" y="28381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ESTRUCTURA Y CONTENIDO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360750" y="1120937"/>
            <a:ext cx="579887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CAPÍTULO V 	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Bitácoras</a:t>
            </a:r>
            <a:endParaRPr/>
          </a:p>
        </p:txBody>
      </p:sp>
      <p:pic>
        <p:nvPicPr>
          <p:cNvPr id="152" name="Google Shape;15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2077" y="949358"/>
            <a:ext cx="3716609" cy="371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6036" y="1968190"/>
            <a:ext cx="2579183" cy="257918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/>
          <p:nvPr/>
        </p:nvSpPr>
        <p:spPr>
          <a:xfrm>
            <a:off x="385685" y="165687"/>
            <a:ext cx="64212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2.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 txBox="1"/>
          <p:nvPr/>
        </p:nvSpPr>
        <p:spPr>
          <a:xfrm>
            <a:off x="903137" y="348324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IMPLEMENTACIÓN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356871" y="1003879"/>
            <a:ext cx="517702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Diagnóstico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inicial.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Plan de acción.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ourier New"/>
              <a:buChar char="o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Identificar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áreas críticas / riesgos.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ourier New"/>
              <a:buChar char="o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Adquirir e instalar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equipos requeridos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instalaciones especializadas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ourier New"/>
              <a:buChar char="o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Capacitación y certificación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del personal que aplicará la norma.</a:t>
            </a:r>
            <a:endParaRPr sz="1600" b="1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96863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Consolidación documental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(evidencia documental), adecuación de documentos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(actas )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para la aplicación de la norma.</a:t>
            </a:r>
            <a:endParaRPr/>
          </a:p>
          <a:p>
            <a:pPr marL="296863" marR="0" lvl="1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96863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Cronograma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de implementación.</a:t>
            </a:r>
            <a:endParaRPr/>
          </a:p>
        </p:txBody>
      </p:sp>
      <p:pic>
        <p:nvPicPr>
          <p:cNvPr id="161" name="Google Shape;16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1118" y="1092633"/>
            <a:ext cx="2879533" cy="287953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4"/>
          <p:cNvSpPr txBox="1"/>
          <p:nvPr/>
        </p:nvSpPr>
        <p:spPr>
          <a:xfrm>
            <a:off x="385685" y="165687"/>
            <a:ext cx="7271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3.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 txBox="1"/>
          <p:nvPr/>
        </p:nvSpPr>
        <p:spPr>
          <a:xfrm>
            <a:off x="986265" y="345882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BENEFICIOS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247729" y="1047648"/>
            <a:ext cx="4324272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Seguridad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para la sociedad trabajadores y clientes.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Reducción de pérdidas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económicas / accidentes.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Cumplimiento legal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(evitar multas).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Prestigio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para la empresa.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Homologación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 de requerimientos.</a:t>
            </a:r>
            <a:endParaRPr/>
          </a:p>
        </p:txBody>
      </p:sp>
      <p:pic>
        <p:nvPicPr>
          <p:cNvPr id="169" name="Google Shape;16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71374" y="1248934"/>
            <a:ext cx="2902109" cy="29021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5"/>
          <p:cNvSpPr txBox="1"/>
          <p:nvPr/>
        </p:nvSpPr>
        <p:spPr>
          <a:xfrm>
            <a:off x="385685" y="165687"/>
            <a:ext cx="7271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4.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/>
        </p:nvSpPr>
        <p:spPr>
          <a:xfrm>
            <a:off x="923569" y="36792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083C92"/>
                </a:solidFill>
                <a:latin typeface="Poppins Black"/>
                <a:ea typeface="Poppins Black"/>
                <a:cs typeface="Poppins Black"/>
                <a:sym typeface="Poppins Black"/>
              </a:rPr>
              <a:t>RETOS</a:t>
            </a:r>
            <a:endParaRPr sz="2300" b="0" i="0" u="none" strike="noStrike" cap="none">
              <a:solidFill>
                <a:srgbClr val="083C92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247729" y="1047648"/>
            <a:ext cx="43242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Aprobación.</a:t>
            </a:r>
            <a:endParaRPr sz="1600" b="0" i="0" u="none" strike="noStrike" cap="none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Determinar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costos iniciales de </a:t>
            </a:r>
            <a:r>
              <a:rPr lang="es-MX" sz="1600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implementación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Resistencia al cambio.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Esquema de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vigilancia y cumplimiento.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Alineación normativa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nacional.</a:t>
            </a:r>
            <a:endParaRPr/>
          </a:p>
        </p:txBody>
      </p:sp>
      <p:pic>
        <p:nvPicPr>
          <p:cNvPr id="177" name="Google Shape;17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6933" y="575352"/>
            <a:ext cx="2475648" cy="247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83400" y="2750568"/>
            <a:ext cx="1955955" cy="1955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41536" y="2871522"/>
            <a:ext cx="1714046" cy="171404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6"/>
          <p:cNvSpPr txBox="1"/>
          <p:nvPr/>
        </p:nvSpPr>
        <p:spPr>
          <a:xfrm>
            <a:off x="385685" y="165687"/>
            <a:ext cx="7271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5.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7"/>
          <p:cNvSpPr txBox="1"/>
          <p:nvPr/>
        </p:nvSpPr>
        <p:spPr>
          <a:xfrm>
            <a:off x="923569" y="367921"/>
            <a:ext cx="6518941" cy="59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b="0" i="0" u="none" strike="noStrike" cap="none">
                <a:solidFill>
                  <a:srgbClr val="FF83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CONCLUSIONES</a:t>
            </a:r>
            <a:endParaRPr sz="2300" b="0" i="0" u="none" strike="noStrike" cap="none">
              <a:solidFill>
                <a:srgbClr val="FF83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268448" y="1196608"/>
            <a:ext cx="4324272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Avances.</a:t>
            </a:r>
            <a:endParaRPr sz="1600" b="0" i="0" u="none" strike="noStrike" cap="none">
              <a:solidFill>
                <a:srgbClr val="46505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Puntos clave.</a:t>
            </a:r>
            <a:endParaRPr/>
          </a:p>
          <a:p>
            <a:pPr marL="581025" marR="0" lvl="3" indent="-309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Importancia de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implementación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para la </a:t>
            </a: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prevención.</a:t>
            </a:r>
            <a:endParaRPr/>
          </a:p>
          <a:p>
            <a:pPr marL="581025" marR="0" lvl="3" indent="-309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Requisitos </a:t>
            </a:r>
            <a:r>
              <a:rPr lang="es-MX" sz="1600" b="0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principales.</a:t>
            </a:r>
            <a:endParaRPr/>
          </a:p>
          <a:p>
            <a:pPr marL="581025" marR="0" lvl="3" indent="-309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Beneficios.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s-MX" sz="1600" b="1" i="0" u="none" strike="noStrike" cap="none">
                <a:solidFill>
                  <a:srgbClr val="465055"/>
                </a:solidFill>
                <a:latin typeface="Poppins"/>
                <a:ea typeface="Poppins"/>
                <a:cs typeface="Poppins"/>
                <a:sym typeface="Poppins"/>
              </a:rPr>
              <a:t>Llamado al trabajo conjunto.</a:t>
            </a:r>
            <a:endParaRPr/>
          </a:p>
        </p:txBody>
      </p:sp>
      <p:pic>
        <p:nvPicPr>
          <p:cNvPr id="187" name="Google Shape;18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0434" y="1938571"/>
            <a:ext cx="2601487" cy="260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0028" y="663756"/>
            <a:ext cx="2085743" cy="208574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 txBox="1"/>
          <p:nvPr/>
        </p:nvSpPr>
        <p:spPr>
          <a:xfrm>
            <a:off x="385685" y="165687"/>
            <a:ext cx="7271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-MX" sz="4000" b="0" i="0" u="none" strike="noStrike" cap="none">
                <a:solidFill>
                  <a:srgbClr val="FF8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6.</a:t>
            </a:r>
            <a:endParaRPr sz="4000" b="0" i="0" u="none" strike="noStrike" cap="none">
              <a:solidFill>
                <a:srgbClr val="FF800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783</Words>
  <Application>Microsoft Office PowerPoint</Application>
  <PresentationFormat>Presentación en pantalla (16:9)</PresentationFormat>
  <Paragraphs>125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Poppins</vt:lpstr>
      <vt:lpstr>Courier New</vt:lpstr>
      <vt:lpstr>Poppins Black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alfonso santoyo</dc:creator>
  <cp:lastModifiedBy>Usuario Dirección General</cp:lastModifiedBy>
  <cp:revision>1</cp:revision>
  <dcterms:modified xsi:type="dcterms:W3CDTF">2025-10-27T21:23:31Z</dcterms:modified>
</cp:coreProperties>
</file>