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62" r:id="rId3"/>
    <p:sldId id="264" r:id="rId4"/>
    <p:sldId id="263" r:id="rId5"/>
    <p:sldId id="265" r:id="rId6"/>
    <p:sldId id="267" r:id="rId7"/>
    <p:sldId id="266" r:id="rId8"/>
    <p:sldId id="268" r:id="rId9"/>
    <p:sldId id="269" r:id="rId10"/>
    <p:sldId id="272" r:id="rId11"/>
    <p:sldId id="284" r:id="rId12"/>
    <p:sldId id="271" r:id="rId13"/>
    <p:sldId id="273" r:id="rId14"/>
    <p:sldId id="275" r:id="rId15"/>
    <p:sldId id="274" r:id="rId16"/>
    <p:sldId id="276" r:id="rId17"/>
    <p:sldId id="277" r:id="rId18"/>
    <p:sldId id="278" r:id="rId19"/>
    <p:sldId id="270" r:id="rId20"/>
    <p:sldId id="279" r:id="rId21"/>
    <p:sldId id="280" r:id="rId22"/>
    <p:sldId id="281" r:id="rId23"/>
    <p:sldId id="282" r:id="rId24"/>
    <p:sldId id="283" r:id="rId25"/>
    <p:sldId id="285" r:id="rId26"/>
    <p:sldId id="288" r:id="rId27"/>
    <p:sldId id="287" r:id="rId28"/>
    <p:sldId id="286" r:id="rId29"/>
    <p:sldId id="261" r:id="rId30"/>
    <p:sldId id="289" r:id="rId31"/>
    <p:sldId id="290" r:id="rId32"/>
    <p:sldId id="292" r:id="rId33"/>
    <p:sldId id="260" r:id="rId3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1pPr>
    <a:lvl2pPr marL="0" marR="0" indent="45716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2pPr>
    <a:lvl3pPr marL="0" marR="0" indent="91433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3pPr>
    <a:lvl4pPr marL="0" marR="0" indent="1371494"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4pPr>
    <a:lvl5pPr marL="0" marR="0" indent="182866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5pPr>
    <a:lvl6pPr marL="0" marR="0" indent="228582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6pPr>
    <a:lvl7pPr marL="0" marR="0" indent="2742989"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7pPr>
    <a:lvl8pPr marL="0" marR="0" indent="3200155"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8pPr>
    <a:lvl9pPr marL="0" marR="0" indent="365732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76C29A-4A5D-A74F-9A5A-5213D0BFDFC4}" v="4" dt="2025-10-13T05:50:19.519"/>
    <p1510:client id="{F9847906-67DE-8D4F-8D99-F63D227D5C35}" v="21" dt="2025-10-13T02:33:31.26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F1F1F"/>
          </a:solidFill>
        </a:fill>
      </a:tcStyle>
    </a:firstRow>
  </a:tblStyle>
  <a:tblStyle styleId="{C7B018BB-80A7-4F77-B60F-C8B233D01FF8}"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BCB"/>
          </a:solidFill>
        </a:fill>
      </a:tcStyle>
    </a:wholeTbl>
    <a:band2H>
      <a:tcTxStyle/>
      <a:tcStyle>
        <a:tcBdr/>
        <a:fill>
          <a:solidFill>
            <a:srgbClr val="FFE7E7"/>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BEEFE"/>
          </a:solidFill>
        </a:fill>
      </a:tcStyle>
    </a:wholeTbl>
    <a:band2H>
      <a:tcTxStyle/>
      <a:tcStyle>
        <a:tcBdr/>
        <a:fill>
          <a:solidFill>
            <a:srgbClr val="F5F7FF"/>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Ref idx="major">
          <a:srgbClr val="1F1F1F"/>
        </a:fontRef>
        <a:srgbClr val="1F1F1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D4"/>
          </a:solidFill>
        </a:fill>
      </a:tcStyle>
    </a:wholeTbl>
    <a:band2H>
      <a:tcTxStyle/>
      <a:tcStyle>
        <a:tcBdr/>
        <a:fill>
          <a:solidFill>
            <a:srgbClr val="E6E7EB"/>
          </a:solidFill>
        </a:fill>
      </a:tcStyle>
    </a:band2H>
    <a:firstCol>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Open Sans Bold"/>
          <a:ea typeface="Open Sans Bold"/>
          <a:cs typeface="Open Sans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Ref idx="major">
          <a:srgbClr val="1F1F1F"/>
        </a:fontRef>
        <a:srgbClr val="1F1F1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Open Sans Bold"/>
          <a:ea typeface="Open Sans Bold"/>
          <a:cs typeface="Open Sans Bold"/>
        </a:font>
        <a:srgbClr val="1F1F1F"/>
      </a:tcTxStyle>
      <a:tcStyle>
        <a:tcBdr>
          <a:left>
            <a:ln w="12700" cap="flat">
              <a:noFill/>
              <a:miter lim="400000"/>
            </a:ln>
          </a:left>
          <a:right>
            <a:ln w="12700" cap="flat">
              <a:noFill/>
              <a:miter lim="400000"/>
            </a:ln>
          </a:right>
          <a:top>
            <a:ln w="508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Open Sans Bold"/>
          <a:ea typeface="Open Sans Bold"/>
          <a:cs typeface="Open Sans Bold"/>
        </a:font>
        <a:srgbClr val="FFFFFF"/>
      </a:tcTxStyle>
      <a:tcStyle>
        <a:tcBdr>
          <a:left>
            <a:ln w="12700" cap="flat">
              <a:noFill/>
              <a:miter lim="400000"/>
            </a:ln>
          </a:left>
          <a:right>
            <a:ln w="12700" cap="flat">
              <a:noFill/>
              <a:miter lim="400000"/>
            </a:ln>
          </a:right>
          <a:top>
            <a:ln w="25400" cap="flat">
              <a:solidFill>
                <a:srgbClr val="1F1F1F"/>
              </a:solidFill>
              <a:prstDash val="solid"/>
              <a:round/>
            </a:ln>
          </a:top>
          <a:bottom>
            <a:ln w="25400" cap="flat">
              <a:solidFill>
                <a:srgbClr val="1F1F1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26"/>
    <p:restoredTop sz="93767"/>
  </p:normalViewPr>
  <p:slideViewPr>
    <p:cSldViewPr snapToGrid="0">
      <p:cViewPr varScale="1">
        <p:scale>
          <a:sx n="59" d="100"/>
          <a:sy n="59" d="100"/>
        </p:scale>
        <p:origin x="9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xfrm>
            <a:off x="1143000" y="685800"/>
            <a:ext cx="4572000" cy="3429000"/>
          </a:xfrm>
          <a:prstGeom prst="rect">
            <a:avLst/>
          </a:prstGeom>
        </p:spPr>
        <p:txBody>
          <a:bodyPr/>
          <a:lstStyle/>
          <a:p>
            <a:endParaRPr/>
          </a:p>
        </p:txBody>
      </p:sp>
      <p:sp>
        <p:nvSpPr>
          <p:cNvPr id="254" name="Shape 25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Custom Layout">
    <p:spTree>
      <p:nvGrpSpPr>
        <p:cNvPr id="1" name=""/>
        <p:cNvGrpSpPr/>
        <p:nvPr/>
      </p:nvGrpSpPr>
      <p:grpSpPr>
        <a:xfrm>
          <a:off x="0" y="0"/>
          <a:ext cx="0" cy="0"/>
          <a:chOff x="0" y="0"/>
          <a:chExt cx="0" cy="0"/>
        </a:xfrm>
      </p:grpSpPr>
      <p:sp>
        <p:nvSpPr>
          <p:cNvPr id="1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0_Custom Layout">
    <p:spTree>
      <p:nvGrpSpPr>
        <p:cNvPr id="1" name=""/>
        <p:cNvGrpSpPr/>
        <p:nvPr/>
      </p:nvGrpSpPr>
      <p:grpSpPr>
        <a:xfrm>
          <a:off x="0" y="0"/>
          <a:ext cx="0" cy="0"/>
          <a:chOff x="0" y="0"/>
          <a:chExt cx="0" cy="0"/>
        </a:xfrm>
      </p:grpSpPr>
      <p:sp>
        <p:nvSpPr>
          <p:cNvPr id="2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2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9" name="Imagen"/>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2_Custom Layout (copia 2)">
    <p:spTree>
      <p:nvGrpSpPr>
        <p:cNvPr id="1" name=""/>
        <p:cNvGrpSpPr/>
        <p:nvPr/>
      </p:nvGrpSpPr>
      <p:grpSpPr>
        <a:xfrm>
          <a:off x="0" y="0"/>
          <a:ext cx="0" cy="0"/>
          <a:chOff x="0" y="0"/>
          <a:chExt cx="0" cy="0"/>
        </a:xfrm>
      </p:grpSpPr>
      <p:pic>
        <p:nvPicPr>
          <p:cNvPr id="45" name="Imagen" descr="Imagen"/>
          <p:cNvPicPr>
            <a:picLocks noChangeAspect="1"/>
          </p:cNvPicPr>
          <p:nvPr/>
        </p:nvPicPr>
        <p:blipFill>
          <a:blip r:embed="rId2"/>
          <a:stretch>
            <a:fillRect/>
          </a:stretch>
        </p:blipFill>
        <p:spPr>
          <a:xfrm rot="21410281">
            <a:off x="-1262882" y="-878312"/>
            <a:ext cx="14717764" cy="9021024"/>
          </a:xfrm>
          <a:prstGeom prst="rect">
            <a:avLst/>
          </a:prstGeom>
          <a:ln w="12700">
            <a:miter lim="400000"/>
          </a:ln>
        </p:spPr>
      </p:pic>
      <p:pic>
        <p:nvPicPr>
          <p:cNvPr id="46" name="2.png" descr="2.png"/>
          <p:cNvPicPr>
            <a:picLocks noChangeAspect="1"/>
          </p:cNvPicPr>
          <p:nvPr/>
        </p:nvPicPr>
        <p:blipFill>
          <a:blip r:embed="rId3">
            <a:alphaModFix amt="34850"/>
          </a:blip>
          <a:stretch>
            <a:fillRect/>
          </a:stretch>
        </p:blipFill>
        <p:spPr>
          <a:xfrm>
            <a:off x="-1235237" y="180585"/>
            <a:ext cx="14662474" cy="11404147"/>
          </a:xfrm>
          <a:prstGeom prst="rect">
            <a:avLst/>
          </a:prstGeom>
          <a:ln w="12700">
            <a:miter lim="400000"/>
          </a:ln>
        </p:spPr>
      </p:pic>
      <p:pic>
        <p:nvPicPr>
          <p:cNvPr id="47" name="Imagen" descr="Imagen"/>
          <p:cNvPicPr>
            <a:picLocks noChangeAspect="1"/>
          </p:cNvPicPr>
          <p:nvPr/>
        </p:nvPicPr>
        <p:blipFill>
          <a:blip r:embed="rId4"/>
          <a:stretch>
            <a:fillRect/>
          </a:stretch>
        </p:blipFill>
        <p:spPr>
          <a:xfrm flipH="1">
            <a:off x="-2453099" y="-438512"/>
            <a:ext cx="12933243" cy="7862024"/>
          </a:xfrm>
          <a:prstGeom prst="rect">
            <a:avLst/>
          </a:prstGeom>
          <a:ln w="12700">
            <a:miter lim="400000"/>
          </a:ln>
        </p:spPr>
      </p:pic>
      <p:pic>
        <p:nvPicPr>
          <p:cNvPr id="48"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pic>
        <p:nvPicPr>
          <p:cNvPr id="49" name="Imagen" descr="Imagen"/>
          <p:cNvPicPr>
            <a:picLocks noChangeAspect="1"/>
          </p:cNvPicPr>
          <p:nvPr/>
        </p:nvPicPr>
        <p:blipFill>
          <a:blip r:embed="rId6"/>
          <a:stretch>
            <a:fillRect/>
          </a:stretch>
        </p:blipFill>
        <p:spPr>
          <a:xfrm>
            <a:off x="4840223" y="5552440"/>
            <a:ext cx="2511553" cy="2103121"/>
          </a:xfrm>
          <a:prstGeom prst="rect">
            <a:avLst/>
          </a:prstGeom>
          <a:ln w="12700">
            <a:miter lim="400000"/>
          </a:ln>
        </p:spPr>
      </p:pic>
      <p:grpSp>
        <p:nvGrpSpPr>
          <p:cNvPr id="53" name="Grupo"/>
          <p:cNvGrpSpPr/>
          <p:nvPr/>
        </p:nvGrpSpPr>
        <p:grpSpPr>
          <a:xfrm>
            <a:off x="3492780" y="379229"/>
            <a:ext cx="5206440" cy="1095742"/>
            <a:chOff x="0" y="0"/>
            <a:chExt cx="5206438" cy="1095740"/>
          </a:xfrm>
        </p:grpSpPr>
        <p:pic>
          <p:nvPicPr>
            <p:cNvPr id="50" name="Imagen" descr="Imagen"/>
            <p:cNvPicPr>
              <a:picLocks noChangeAspect="1"/>
            </p:cNvPicPr>
            <p:nvPr/>
          </p:nvPicPr>
          <p:blipFill>
            <a:blip r:embed="rId7"/>
            <a:stretch>
              <a:fillRect/>
            </a:stretch>
          </p:blipFill>
          <p:spPr>
            <a:xfrm>
              <a:off x="3634739" y="152843"/>
              <a:ext cx="1571700" cy="790054"/>
            </a:xfrm>
            <a:prstGeom prst="rect">
              <a:avLst/>
            </a:prstGeom>
            <a:ln w="12700" cap="flat">
              <a:noFill/>
              <a:miter lim="400000"/>
            </a:ln>
            <a:effectLst/>
          </p:spPr>
        </p:pic>
        <p:pic>
          <p:nvPicPr>
            <p:cNvPr id="51" name="Imagen" descr="Imagen"/>
            <p:cNvPicPr>
              <a:picLocks noChangeAspect="1"/>
            </p:cNvPicPr>
            <p:nvPr/>
          </p:nvPicPr>
          <p:blipFill>
            <a:blip r:embed="rId8"/>
            <a:stretch>
              <a:fillRect/>
            </a:stretch>
          </p:blipFill>
          <p:spPr>
            <a:xfrm>
              <a:off x="0" y="0"/>
              <a:ext cx="2794618" cy="1095741"/>
            </a:xfrm>
            <a:prstGeom prst="rect">
              <a:avLst/>
            </a:prstGeom>
            <a:ln w="12700" cap="flat">
              <a:noFill/>
              <a:miter lim="400000"/>
            </a:ln>
            <a:effectLst/>
          </p:spPr>
        </p:pic>
        <p:sp>
          <p:nvSpPr>
            <p:cNvPr id="52" name="by"/>
            <p:cNvSpPr txBox="1"/>
            <p:nvPr/>
          </p:nvSpPr>
          <p:spPr>
            <a:xfrm>
              <a:off x="3022476" y="362450"/>
              <a:ext cx="384404" cy="3708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i="1">
                  <a:latin typeface="Montserrat-MediumItalic"/>
                  <a:ea typeface="Montserrat-MediumItalic"/>
                  <a:cs typeface="Montserrat-MediumItalic"/>
                  <a:sym typeface="Montserrat-MediumItalic"/>
                </a:defRPr>
              </a:lvl1pPr>
            </a:lstStyle>
            <a:p>
              <a:r>
                <a:t>by</a:t>
              </a:r>
            </a:p>
          </p:txBody>
        </p:sp>
      </p:grpSp>
      <p:sp>
        <p:nvSpPr>
          <p:cNvPr id="5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2_Custom Layout">
    <p:spTree>
      <p:nvGrpSpPr>
        <p:cNvPr id="1" name=""/>
        <p:cNvGrpSpPr/>
        <p:nvPr/>
      </p:nvGrpSpPr>
      <p:grpSpPr>
        <a:xfrm>
          <a:off x="0" y="0"/>
          <a:ext cx="0" cy="0"/>
          <a:chOff x="0" y="0"/>
          <a:chExt cx="0" cy="0"/>
        </a:xfrm>
      </p:grpSpPr>
      <p:sp>
        <p:nvSpPr>
          <p:cNvPr id="6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sp>
        <p:nvSpPr>
          <p:cNvPr id="6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3" name="Texto del título"/>
          <p:cNvSpPr txBox="1">
            <a:spLocks noGrp="1"/>
          </p:cNvSpPr>
          <p:nvPr>
            <p:ph type="title"/>
          </p:nvPr>
        </p:nvSpPr>
        <p:spPr>
          <a:xfrm>
            <a:off x="1866900" y="2500438"/>
            <a:ext cx="4229100" cy="1857124"/>
          </a:xfrm>
          <a:prstGeom prst="rect">
            <a:avLst/>
          </a:prstGeom>
        </p:spPr>
        <p:txBody>
          <a:bodyPr>
            <a:normAutofit/>
          </a:bodyPr>
          <a:lstStyle/>
          <a:p>
            <a:r>
              <a:t>Texto del título</a:t>
            </a:r>
          </a:p>
        </p:txBody>
      </p:sp>
      <p:pic>
        <p:nvPicPr>
          <p:cNvPr id="64"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65"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66"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67"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2_Custom Layout (copia)">
    <p:spTree>
      <p:nvGrpSpPr>
        <p:cNvPr id="1" name=""/>
        <p:cNvGrpSpPr/>
        <p:nvPr/>
      </p:nvGrpSpPr>
      <p:grpSpPr>
        <a:xfrm>
          <a:off x="0" y="0"/>
          <a:ext cx="0" cy="0"/>
          <a:chOff x="0" y="0"/>
          <a:chExt cx="0" cy="0"/>
        </a:xfrm>
      </p:grpSpPr>
      <p:sp>
        <p:nvSpPr>
          <p:cNvPr id="7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75" name="Imagen" descr="Imagen"/>
          <p:cNvPicPr>
            <a:picLocks noChangeAspect="1"/>
          </p:cNvPicPr>
          <p:nvPr/>
        </p:nvPicPr>
        <p:blipFill>
          <a:blip r:embed="rId2"/>
          <a:stretch>
            <a:fillRect/>
          </a:stretch>
        </p:blipFill>
        <p:spPr>
          <a:xfrm>
            <a:off x="0" y="6677446"/>
            <a:ext cx="12192000" cy="183308"/>
          </a:xfrm>
          <a:prstGeom prst="rect">
            <a:avLst/>
          </a:prstGeom>
          <a:ln w="12700">
            <a:miter lim="400000"/>
          </a:ln>
        </p:spPr>
      </p:pic>
      <p:pic>
        <p:nvPicPr>
          <p:cNvPr id="76" name="Imagen" descr="Imagen"/>
          <p:cNvPicPr>
            <a:picLocks noChangeAspect="1"/>
          </p:cNvPicPr>
          <p:nvPr/>
        </p:nvPicPr>
        <p:blipFill>
          <a:blip r:embed="rId3"/>
          <a:stretch>
            <a:fillRect/>
          </a:stretch>
        </p:blipFill>
        <p:spPr>
          <a:xfrm rot="21410281">
            <a:off x="-781100" y="-1932412"/>
            <a:ext cx="14717763" cy="9021024"/>
          </a:xfrm>
          <a:prstGeom prst="rect">
            <a:avLst/>
          </a:prstGeom>
          <a:ln w="12700">
            <a:miter lim="400000"/>
          </a:ln>
        </p:spPr>
      </p:pic>
      <p:pic>
        <p:nvPicPr>
          <p:cNvPr id="77" name="Imagen" descr="Imagen"/>
          <p:cNvPicPr>
            <a:picLocks noChangeAspect="1"/>
          </p:cNvPicPr>
          <p:nvPr/>
        </p:nvPicPr>
        <p:blipFill>
          <a:blip r:embed="rId4"/>
          <a:stretch>
            <a:fillRect/>
          </a:stretch>
        </p:blipFill>
        <p:spPr>
          <a:xfrm flipH="1">
            <a:off x="-1602199" y="-705212"/>
            <a:ext cx="12933243" cy="7862024"/>
          </a:xfrm>
          <a:prstGeom prst="rect">
            <a:avLst/>
          </a:prstGeom>
          <a:ln w="12700">
            <a:miter lim="400000"/>
          </a:ln>
        </p:spPr>
      </p:pic>
      <p:pic>
        <p:nvPicPr>
          <p:cNvPr id="78" name="Imagen" descr="Imagen"/>
          <p:cNvPicPr>
            <a:picLocks noChangeAspect="1"/>
          </p:cNvPicPr>
          <p:nvPr/>
        </p:nvPicPr>
        <p:blipFill>
          <a:blip r:embed="rId5"/>
          <a:stretch>
            <a:fillRect/>
          </a:stretch>
        </p:blipFill>
        <p:spPr>
          <a:xfrm>
            <a:off x="9636525" y="5473710"/>
            <a:ext cx="2264392" cy="1082539"/>
          </a:xfrm>
          <a:prstGeom prst="rect">
            <a:avLst/>
          </a:prstGeom>
          <a:ln w="12700">
            <a:miter lim="400000"/>
          </a:ln>
        </p:spPr>
      </p:pic>
      <p:pic>
        <p:nvPicPr>
          <p:cNvPr id="79" name="Imagen" descr="Imagen"/>
          <p:cNvPicPr>
            <a:picLocks noChangeAspect="1"/>
          </p:cNvPicPr>
          <p:nvPr/>
        </p:nvPicPr>
        <p:blipFill>
          <a:blip r:embed="rId6"/>
          <a:stretch>
            <a:fillRect/>
          </a:stretch>
        </p:blipFill>
        <p:spPr>
          <a:xfrm>
            <a:off x="8393261" y="-317805"/>
            <a:ext cx="3466754" cy="1473810"/>
          </a:xfrm>
          <a:prstGeom prst="rect">
            <a:avLst/>
          </a:prstGeom>
          <a:ln w="12700">
            <a:miter lim="400000"/>
          </a:ln>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4_Custom Layout">
    <p:spTree>
      <p:nvGrpSpPr>
        <p:cNvPr id="1" name=""/>
        <p:cNvGrpSpPr/>
        <p:nvPr/>
      </p:nvGrpSpPr>
      <p:grpSpPr>
        <a:xfrm>
          <a:off x="0" y="0"/>
          <a:ext cx="0" cy="0"/>
          <a:chOff x="0" y="0"/>
          <a:chExt cx="0" cy="0"/>
        </a:xfrm>
      </p:grpSpPr>
      <p:sp>
        <p:nvSpPr>
          <p:cNvPr id="9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01"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02"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03"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04"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05"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44_Custom Layout">
    <p:spTree>
      <p:nvGrpSpPr>
        <p:cNvPr id="1" name=""/>
        <p:cNvGrpSpPr/>
        <p:nvPr/>
      </p:nvGrpSpPr>
      <p:grpSpPr>
        <a:xfrm>
          <a:off x="0" y="0"/>
          <a:ext cx="0" cy="0"/>
          <a:chOff x="0" y="0"/>
          <a:chExt cx="0" cy="0"/>
        </a:xfrm>
      </p:grpSpPr>
      <p:sp>
        <p:nvSpPr>
          <p:cNvPr id="11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3"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14"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15"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16"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17"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1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19" name="Imagen"/>
          <p:cNvSpPr>
            <a:spLocks noGrp="1"/>
          </p:cNvSpPr>
          <p:nvPr>
            <p:ph type="pic" sz="quarter" idx="21"/>
          </p:nvPr>
        </p:nvSpPr>
        <p:spPr>
          <a:xfrm>
            <a:off x="4653153" y="2290218"/>
            <a:ext cx="1866902" cy="1301579"/>
          </a:xfrm>
          <a:prstGeom prst="rect">
            <a:avLst/>
          </a:prstGeom>
        </p:spPr>
        <p:txBody>
          <a:bodyPr lIns="91439" tIns="45719" rIns="91439" bIns="45719">
            <a:noAutofit/>
          </a:bodyPr>
          <a:lstStyle/>
          <a:p>
            <a:endParaRPr/>
          </a:p>
        </p:txBody>
      </p:sp>
      <p:sp>
        <p:nvSpPr>
          <p:cNvPr id="120" name="Imagen"/>
          <p:cNvSpPr>
            <a:spLocks noGrp="1"/>
          </p:cNvSpPr>
          <p:nvPr>
            <p:ph type="pic" sz="quarter" idx="22"/>
          </p:nvPr>
        </p:nvSpPr>
        <p:spPr>
          <a:xfrm>
            <a:off x="4653153" y="4235103"/>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45_Custom Layout">
    <p:spTree>
      <p:nvGrpSpPr>
        <p:cNvPr id="1" name=""/>
        <p:cNvGrpSpPr/>
        <p:nvPr/>
      </p:nvGrpSpPr>
      <p:grpSpPr>
        <a:xfrm>
          <a:off x="0" y="0"/>
          <a:ext cx="0" cy="0"/>
          <a:chOff x="0" y="0"/>
          <a:chExt cx="0" cy="0"/>
        </a:xfrm>
      </p:grpSpPr>
      <p:sp>
        <p:nvSpPr>
          <p:cNvPr id="12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2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2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3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3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3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33" name="Imagen"/>
          <p:cNvSpPr>
            <a:spLocks noGrp="1"/>
          </p:cNvSpPr>
          <p:nvPr>
            <p:ph type="pic" sz="quarter" idx="21"/>
          </p:nvPr>
        </p:nvSpPr>
        <p:spPr>
          <a:xfrm>
            <a:off x="4653153" y="4655232"/>
            <a:ext cx="1866902" cy="1301579"/>
          </a:xfrm>
          <a:prstGeom prst="rect">
            <a:avLst/>
          </a:prstGeom>
        </p:spPr>
        <p:txBody>
          <a:bodyPr lIns="91439" tIns="45719" rIns="91439" bIns="45719">
            <a:noAutofit/>
          </a:bodyPr>
          <a:lstStyle/>
          <a:p>
            <a:endParaRPr/>
          </a:p>
        </p:txBody>
      </p:sp>
      <p:sp>
        <p:nvSpPr>
          <p:cNvPr id="134" name="Imagen"/>
          <p:cNvSpPr>
            <a:spLocks noGrp="1"/>
          </p:cNvSpPr>
          <p:nvPr>
            <p:ph type="pic" sz="quarter" idx="22"/>
          </p:nvPr>
        </p:nvSpPr>
        <p:spPr>
          <a:xfrm>
            <a:off x="4653153" y="2907196"/>
            <a:ext cx="1866902" cy="1301579"/>
          </a:xfrm>
          <a:prstGeom prst="rect">
            <a:avLst/>
          </a:prstGeom>
        </p:spPr>
        <p:txBody>
          <a:bodyPr lIns="91439" tIns="45719" rIns="91439" bIns="45719">
            <a:noAutofit/>
          </a:bodyPr>
          <a:lstStyle/>
          <a:p>
            <a:endParaRPr/>
          </a:p>
        </p:txBody>
      </p:sp>
      <p:sp>
        <p:nvSpPr>
          <p:cNvPr id="135" name="Imagen"/>
          <p:cNvSpPr>
            <a:spLocks noGrp="1"/>
          </p:cNvSpPr>
          <p:nvPr>
            <p:ph type="pic" sz="quarter" idx="23"/>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46_Custom Layout">
    <p:spTree>
      <p:nvGrpSpPr>
        <p:cNvPr id="1" name=""/>
        <p:cNvGrpSpPr/>
        <p:nvPr/>
      </p:nvGrpSpPr>
      <p:grpSpPr>
        <a:xfrm>
          <a:off x="0" y="0"/>
          <a:ext cx="0" cy="0"/>
          <a:chOff x="0" y="0"/>
          <a:chExt cx="0" cy="0"/>
        </a:xfrm>
      </p:grpSpPr>
      <p:sp>
        <p:nvSpPr>
          <p:cNvPr id="142"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43"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44"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45"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46"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4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8" name="Imagen"/>
          <p:cNvSpPr>
            <a:spLocks noGrp="1"/>
          </p:cNvSpPr>
          <p:nvPr>
            <p:ph type="pic" sz="quarter" idx="21"/>
          </p:nvPr>
        </p:nvSpPr>
        <p:spPr>
          <a:xfrm>
            <a:off x="4653153" y="2907196"/>
            <a:ext cx="1866902" cy="1301579"/>
          </a:xfrm>
          <a:prstGeom prst="rect">
            <a:avLst/>
          </a:prstGeom>
        </p:spPr>
        <p:txBody>
          <a:bodyPr lIns="91439" tIns="45719" rIns="91439" bIns="45719">
            <a:noAutofit/>
          </a:bodyPr>
          <a:lstStyle/>
          <a:p>
            <a:endParaRPr/>
          </a:p>
        </p:txBody>
      </p:sp>
      <p:sp>
        <p:nvSpPr>
          <p:cNvPr id="149" name="Imagen"/>
          <p:cNvSpPr>
            <a:spLocks noGrp="1"/>
          </p:cNvSpPr>
          <p:nvPr>
            <p:ph type="pic" sz="quarter" idx="22"/>
          </p:nvPr>
        </p:nvSpPr>
        <p:spPr>
          <a:xfrm>
            <a:off x="4653153" y="1181100"/>
            <a:ext cx="1866902" cy="1301579"/>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11_Custom Layout">
    <p:spTree>
      <p:nvGrpSpPr>
        <p:cNvPr id="1" name=""/>
        <p:cNvGrpSpPr/>
        <p:nvPr/>
      </p:nvGrpSpPr>
      <p:grpSpPr>
        <a:xfrm>
          <a:off x="0" y="0"/>
          <a:ext cx="0" cy="0"/>
          <a:chOff x="0" y="0"/>
          <a:chExt cx="0" cy="0"/>
        </a:xfrm>
      </p:grpSpPr>
      <p:sp>
        <p:nvSpPr>
          <p:cNvPr id="15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7"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5_Custom Layout">
    <p:spTree>
      <p:nvGrpSpPr>
        <p:cNvPr id="1" name=""/>
        <p:cNvGrpSpPr/>
        <p:nvPr/>
      </p:nvGrpSpPr>
      <p:grpSpPr>
        <a:xfrm>
          <a:off x="0" y="0"/>
          <a:ext cx="0" cy="0"/>
          <a:chOff x="0" y="0"/>
          <a:chExt cx="0" cy="0"/>
        </a:xfrm>
      </p:grpSpPr>
      <p:sp>
        <p:nvSpPr>
          <p:cNvPr id="164"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65"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66"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67"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68"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6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0" name="Texto del título"/>
          <p:cNvSpPr txBox="1">
            <a:spLocks noGrp="1"/>
          </p:cNvSpPr>
          <p:nvPr>
            <p:ph type="title"/>
          </p:nvPr>
        </p:nvSpPr>
        <p:spPr>
          <a:xfrm>
            <a:off x="1866900" y="996124"/>
            <a:ext cx="8477747" cy="745213"/>
          </a:xfrm>
          <a:prstGeom prst="rect">
            <a:avLst/>
          </a:prstGeom>
        </p:spPr>
        <p:txBody>
          <a:bodyPr>
            <a:normAutofit/>
          </a:bodyPr>
          <a:lstStyle>
            <a:lvl1pPr algn="ctr">
              <a:defRPr sz="3600"/>
            </a:lvl1pPr>
          </a:lstStyle>
          <a:p>
            <a:r>
              <a:t>Texto del título</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6_Custom Layout">
    <p:spTree>
      <p:nvGrpSpPr>
        <p:cNvPr id="1" name=""/>
        <p:cNvGrpSpPr/>
        <p:nvPr/>
      </p:nvGrpSpPr>
      <p:grpSpPr>
        <a:xfrm>
          <a:off x="0" y="0"/>
          <a:ext cx="0" cy="0"/>
          <a:chOff x="0" y="0"/>
          <a:chExt cx="0" cy="0"/>
        </a:xfrm>
      </p:grpSpPr>
      <p:pic>
        <p:nvPicPr>
          <p:cNvPr id="177" name="Imagen" descr="Imagen"/>
          <p:cNvPicPr>
            <a:picLocks noChangeAspect="1"/>
          </p:cNvPicPr>
          <p:nvPr/>
        </p:nvPicPr>
        <p:blipFill>
          <a:blip r:embed="rId2"/>
          <a:stretch>
            <a:fillRect/>
          </a:stretch>
        </p:blipFill>
        <p:spPr>
          <a:xfrm rot="21410281">
            <a:off x="-781100" y="-1932412"/>
            <a:ext cx="14717763" cy="9021024"/>
          </a:xfrm>
          <a:prstGeom prst="rect">
            <a:avLst/>
          </a:prstGeom>
          <a:ln w="12700">
            <a:miter lim="400000"/>
          </a:ln>
        </p:spPr>
      </p:pic>
      <p:sp>
        <p:nvSpPr>
          <p:cNvPr id="17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79" name="Texto del título"/>
          <p:cNvSpPr txBox="1">
            <a:spLocks noGrp="1"/>
          </p:cNvSpPr>
          <p:nvPr>
            <p:ph type="title"/>
          </p:nvPr>
        </p:nvSpPr>
        <p:spPr>
          <a:xfrm>
            <a:off x="1866900" y="1759448"/>
            <a:ext cx="4229100" cy="1621620"/>
          </a:xfrm>
          <a:prstGeom prst="rect">
            <a:avLst/>
          </a:prstGeom>
        </p:spPr>
        <p:txBody>
          <a:bodyPr>
            <a:normAutofit/>
          </a:bodyPr>
          <a:lstStyle>
            <a:lvl1pPr>
              <a:defRPr sz="3600"/>
            </a:lvl1pPr>
          </a:lstStyle>
          <a:p>
            <a:r>
              <a:t>Texto del título</a:t>
            </a:r>
          </a:p>
        </p:txBody>
      </p:sp>
      <p:sp>
        <p:nvSpPr>
          <p:cNvPr id="180" name="Imagen"/>
          <p:cNvSpPr>
            <a:spLocks noGrp="1"/>
          </p:cNvSpPr>
          <p:nvPr>
            <p:ph type="pic" idx="21"/>
          </p:nvPr>
        </p:nvSpPr>
        <p:spPr>
          <a:xfrm>
            <a:off x="0" y="3927943"/>
            <a:ext cx="12192000" cy="2930057"/>
          </a:xfrm>
          <a:prstGeom prst="rect">
            <a:avLst/>
          </a:prstGeom>
        </p:spPr>
        <p:txBody>
          <a:bodyPr lIns="91439" tIns="45719" rIns="91439" bIns="45719">
            <a:noAutofit/>
          </a:bodyPr>
          <a:lstStyle/>
          <a:p>
            <a:endParaRPr/>
          </a:p>
        </p:txBody>
      </p:sp>
      <p:sp>
        <p:nvSpPr>
          <p:cNvPr id="18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82"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83" name="Imagen" descr="Imagen"/>
          <p:cNvPicPr>
            <a:picLocks noChangeAspect="1"/>
          </p:cNvPicPr>
          <p:nvPr/>
        </p:nvPicPr>
        <p:blipFill>
          <a:blip r:embed="rId4"/>
          <a:stretch>
            <a:fillRect/>
          </a:stretch>
        </p:blipFill>
        <p:spPr>
          <a:xfrm flipH="1">
            <a:off x="-1551399" y="-717912"/>
            <a:ext cx="12933243" cy="7862024"/>
          </a:xfrm>
          <a:prstGeom prst="rect">
            <a:avLst/>
          </a:prstGeom>
          <a:ln w="12700">
            <a:miter lim="400000"/>
          </a:ln>
        </p:spPr>
      </p:pic>
      <p:pic>
        <p:nvPicPr>
          <p:cNvPr id="184" name="Imagen" descr="Imagen"/>
          <p:cNvPicPr>
            <a:picLocks noChangeAspect="1"/>
          </p:cNvPicPr>
          <p:nvPr/>
        </p:nvPicPr>
        <p:blipFill>
          <a:blip r:embed="rId5"/>
          <a:stretch>
            <a:fillRect/>
          </a:stretch>
        </p:blipFill>
        <p:spPr>
          <a:xfrm>
            <a:off x="286658" y="361355"/>
            <a:ext cx="920401" cy="1969690"/>
          </a:xfrm>
          <a:prstGeom prst="rect">
            <a:avLst/>
          </a:prstGeom>
          <a:ln w="12700">
            <a:miter lim="400000"/>
          </a:ln>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7_Custom Layout">
    <p:spTree>
      <p:nvGrpSpPr>
        <p:cNvPr id="1" name=""/>
        <p:cNvGrpSpPr/>
        <p:nvPr/>
      </p:nvGrpSpPr>
      <p:grpSpPr>
        <a:xfrm>
          <a:off x="0" y="0"/>
          <a:ext cx="0" cy="0"/>
          <a:chOff x="0" y="0"/>
          <a:chExt cx="0" cy="0"/>
        </a:xfrm>
      </p:grpSpPr>
      <p:sp>
        <p:nvSpPr>
          <p:cNvPr id="191"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192"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193"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194"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195"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19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97" name="Imagen"/>
          <p:cNvSpPr>
            <a:spLocks noGrp="1"/>
          </p:cNvSpPr>
          <p:nvPr>
            <p:ph type="pic" sz="quarter" idx="21"/>
          </p:nvPr>
        </p:nvSpPr>
        <p:spPr>
          <a:xfrm>
            <a:off x="1979254" y="2479052"/>
            <a:ext cx="3305824" cy="2468413"/>
          </a:xfrm>
          <a:prstGeom prst="rect">
            <a:avLst/>
          </a:prstGeom>
        </p:spPr>
        <p:txBody>
          <a:bodyPr lIns="91439" tIns="45719" rIns="91439" bIns="45719">
            <a:noAutofit/>
          </a:bodyPr>
          <a:lstStyle/>
          <a:p>
            <a:endParaRPr/>
          </a:p>
        </p:txBody>
      </p:sp>
      <p:sp>
        <p:nvSpPr>
          <p:cNvPr id="198" name="Texto del título"/>
          <p:cNvSpPr txBox="1">
            <a:spLocks noGrp="1"/>
          </p:cNvSpPr>
          <p:nvPr>
            <p:ph type="title"/>
          </p:nvPr>
        </p:nvSpPr>
        <p:spPr>
          <a:xfrm>
            <a:off x="1866900" y="996123"/>
            <a:ext cx="4229100" cy="1621621"/>
          </a:xfrm>
          <a:prstGeom prst="rect">
            <a:avLst/>
          </a:prstGeom>
        </p:spPr>
        <p:txBody>
          <a:bodyPr>
            <a:normAutofit/>
          </a:bodyPr>
          <a:lstStyle>
            <a:lvl1pPr>
              <a:defRPr sz="3600"/>
            </a:lvl1pPr>
          </a:lstStyle>
          <a:p>
            <a:r>
              <a:t>Texto del título</a:t>
            </a:r>
          </a:p>
        </p:txBody>
      </p:sp>
      <p:sp>
        <p:nvSpPr>
          <p:cNvPr id="199" name="Imagen"/>
          <p:cNvSpPr>
            <a:spLocks noGrp="1"/>
          </p:cNvSpPr>
          <p:nvPr>
            <p:ph type="pic" sz="quarter" idx="22"/>
          </p:nvPr>
        </p:nvSpPr>
        <p:spPr>
          <a:xfrm>
            <a:off x="5281254" y="2479052"/>
            <a:ext cx="3305824" cy="2468413"/>
          </a:xfrm>
          <a:prstGeom prst="rect">
            <a:avLst/>
          </a:prstGeom>
        </p:spPr>
        <p:txBody>
          <a:bodyPr lIns="91439" tIns="45719" rIns="91439" bIns="45719">
            <a:noAutofit/>
          </a:bodyPr>
          <a:lstStyle/>
          <a:p>
            <a:endParaRPr/>
          </a:p>
        </p:txBody>
      </p:sp>
      <p:sp>
        <p:nvSpPr>
          <p:cNvPr id="200" name="Imagen"/>
          <p:cNvSpPr>
            <a:spLocks noGrp="1"/>
          </p:cNvSpPr>
          <p:nvPr>
            <p:ph type="pic" sz="quarter" idx="23"/>
          </p:nvPr>
        </p:nvSpPr>
        <p:spPr>
          <a:xfrm>
            <a:off x="8583254" y="2479052"/>
            <a:ext cx="3305823" cy="2468413"/>
          </a:xfrm>
          <a:prstGeom prst="rect">
            <a:avLst/>
          </a:prstGeom>
        </p:spPr>
        <p:txBody>
          <a:bodyPr lIns="91439" tIns="45719" rIns="91439" bIns="45719">
            <a:noAutofit/>
          </a:bodyPr>
          <a:lstStyle/>
          <a:p>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8_Custom Layout">
    <p:spTree>
      <p:nvGrpSpPr>
        <p:cNvPr id="1" name=""/>
        <p:cNvGrpSpPr/>
        <p:nvPr/>
      </p:nvGrpSpPr>
      <p:grpSpPr>
        <a:xfrm>
          <a:off x="0" y="0"/>
          <a:ext cx="0" cy="0"/>
          <a:chOff x="0" y="0"/>
          <a:chExt cx="0" cy="0"/>
        </a:xfrm>
      </p:grpSpPr>
      <p:sp>
        <p:nvSpPr>
          <p:cNvPr id="207"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08" name="Imagen" descr="Imagen"/>
          <p:cNvPicPr>
            <a:picLocks noChangeAspect="1"/>
          </p:cNvPicPr>
          <p:nvPr/>
        </p:nvPicPr>
        <p:blipFill>
          <a:blip r:embed="rId2"/>
          <a:stretch>
            <a:fillRect/>
          </a:stretch>
        </p:blipFill>
        <p:spPr>
          <a:xfrm>
            <a:off x="261258" y="2444155"/>
            <a:ext cx="920401" cy="1969690"/>
          </a:xfrm>
          <a:prstGeom prst="rect">
            <a:avLst/>
          </a:prstGeom>
          <a:ln w="12700">
            <a:miter lim="400000"/>
          </a:ln>
        </p:spPr>
      </p:pic>
      <p:pic>
        <p:nvPicPr>
          <p:cNvPr id="209"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10"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11"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1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13" name="Imagen"/>
          <p:cNvSpPr>
            <a:spLocks noGrp="1"/>
          </p:cNvSpPr>
          <p:nvPr>
            <p:ph type="pic" sz="quarter" idx="21"/>
          </p:nvPr>
        </p:nvSpPr>
        <p:spPr>
          <a:xfrm>
            <a:off x="4837707" y="1"/>
            <a:ext cx="3598627" cy="2289976"/>
          </a:xfrm>
          <a:prstGeom prst="rect">
            <a:avLst/>
          </a:prstGeom>
        </p:spPr>
        <p:txBody>
          <a:bodyPr lIns="91439" tIns="45719" rIns="91439" bIns="45719">
            <a:noAutofit/>
          </a:bodyPr>
          <a:lstStyle/>
          <a:p>
            <a:endParaRPr/>
          </a:p>
        </p:txBody>
      </p:sp>
      <p:sp>
        <p:nvSpPr>
          <p:cNvPr id="214" name="Imagen"/>
          <p:cNvSpPr>
            <a:spLocks noGrp="1"/>
          </p:cNvSpPr>
          <p:nvPr>
            <p:ph type="pic" sz="quarter" idx="22"/>
          </p:nvPr>
        </p:nvSpPr>
        <p:spPr>
          <a:xfrm>
            <a:off x="4837707" y="2289977"/>
            <a:ext cx="3598627" cy="2289977"/>
          </a:xfrm>
          <a:prstGeom prst="rect">
            <a:avLst/>
          </a:prstGeom>
        </p:spPr>
        <p:txBody>
          <a:bodyPr lIns="91439" tIns="45719" rIns="91439" bIns="45719">
            <a:noAutofit/>
          </a:bodyPr>
          <a:lstStyle/>
          <a:p>
            <a:endParaRPr/>
          </a:p>
        </p:txBody>
      </p:sp>
      <p:sp>
        <p:nvSpPr>
          <p:cNvPr id="215" name="Imagen"/>
          <p:cNvSpPr>
            <a:spLocks noGrp="1"/>
          </p:cNvSpPr>
          <p:nvPr>
            <p:ph type="pic" sz="quarter" idx="23"/>
          </p:nvPr>
        </p:nvSpPr>
        <p:spPr>
          <a:xfrm>
            <a:off x="4837707" y="4573989"/>
            <a:ext cx="3598627" cy="2284011"/>
          </a:xfrm>
          <a:prstGeom prst="rect">
            <a:avLst/>
          </a:prstGeom>
        </p:spPr>
        <p:txBody>
          <a:bodyPr lIns="91439" tIns="45719" rIns="91439" bIns="45719">
            <a:noAutofit/>
          </a:bodyPr>
          <a:lstStyle/>
          <a:p>
            <a:endParaRPr/>
          </a:p>
        </p:txBody>
      </p:sp>
      <p:sp>
        <p:nvSpPr>
          <p:cNvPr id="216"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9_Custom Layout">
    <p:spTree>
      <p:nvGrpSpPr>
        <p:cNvPr id="1" name=""/>
        <p:cNvGrpSpPr/>
        <p:nvPr/>
      </p:nvGrpSpPr>
      <p:grpSpPr>
        <a:xfrm>
          <a:off x="0" y="0"/>
          <a:ext cx="0" cy="0"/>
          <a:chOff x="0" y="0"/>
          <a:chExt cx="0" cy="0"/>
        </a:xfrm>
      </p:grpSpPr>
      <p:pic>
        <p:nvPicPr>
          <p:cNvPr id="223" name="Imagen" descr="Imagen"/>
          <p:cNvPicPr>
            <a:picLocks noChangeAspect="1"/>
          </p:cNvPicPr>
          <p:nvPr/>
        </p:nvPicPr>
        <p:blipFill>
          <a:blip r:embed="rId2"/>
          <a:stretch>
            <a:fillRect/>
          </a:stretch>
        </p:blipFill>
        <p:spPr>
          <a:xfrm rot="21410281">
            <a:off x="-781100" y="-1932412"/>
            <a:ext cx="14717763" cy="9021024"/>
          </a:xfrm>
          <a:prstGeom prst="rect">
            <a:avLst/>
          </a:prstGeom>
          <a:ln w="12700">
            <a:miter lim="400000"/>
          </a:ln>
        </p:spPr>
      </p:pic>
      <p:pic>
        <p:nvPicPr>
          <p:cNvPr id="224" name="Imagen" descr="Imagen"/>
          <p:cNvPicPr>
            <a:picLocks noChangeAspect="1"/>
          </p:cNvPicPr>
          <p:nvPr/>
        </p:nvPicPr>
        <p:blipFill>
          <a:blip r:embed="rId3"/>
          <a:stretch>
            <a:fillRect/>
          </a:stretch>
        </p:blipFill>
        <p:spPr>
          <a:xfrm flipH="1">
            <a:off x="-1602199" y="-705212"/>
            <a:ext cx="12933243" cy="7862024"/>
          </a:xfrm>
          <a:prstGeom prst="rect">
            <a:avLst/>
          </a:prstGeom>
          <a:ln w="12700">
            <a:miter lim="400000"/>
          </a:ln>
        </p:spPr>
      </p:pic>
      <p:sp>
        <p:nvSpPr>
          <p:cNvPr id="225" name="Texto del título"/>
          <p:cNvSpPr txBox="1">
            <a:spLocks noGrp="1"/>
          </p:cNvSpPr>
          <p:nvPr>
            <p:ph type="title"/>
          </p:nvPr>
        </p:nvSpPr>
        <p:spPr>
          <a:xfrm>
            <a:off x="1866900" y="2618189"/>
            <a:ext cx="4229100" cy="1621621"/>
          </a:xfrm>
          <a:prstGeom prst="rect">
            <a:avLst/>
          </a:prstGeom>
        </p:spPr>
        <p:txBody>
          <a:bodyPr>
            <a:normAutofit/>
          </a:bodyPr>
          <a:lstStyle>
            <a:lvl1pPr>
              <a:defRPr sz="3600"/>
            </a:lvl1pPr>
          </a:lstStyle>
          <a:p>
            <a:r>
              <a:t>Texto del título</a:t>
            </a:r>
          </a:p>
        </p:txBody>
      </p:sp>
      <p:sp>
        <p:nvSpPr>
          <p:cNvPr id="22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7" name="Imagen"/>
          <p:cNvSpPr>
            <a:spLocks noGrp="1"/>
          </p:cNvSpPr>
          <p:nvPr>
            <p:ph type="pic" sz="quarter" idx="21"/>
          </p:nvPr>
        </p:nvSpPr>
        <p:spPr>
          <a:xfrm>
            <a:off x="4885413" y="1"/>
            <a:ext cx="3113600" cy="2289976"/>
          </a:xfrm>
          <a:prstGeom prst="rect">
            <a:avLst/>
          </a:prstGeom>
        </p:spPr>
        <p:txBody>
          <a:bodyPr lIns="91439" tIns="45719" rIns="91439" bIns="45719">
            <a:noAutofit/>
          </a:bodyPr>
          <a:lstStyle/>
          <a:p>
            <a:endParaRPr/>
          </a:p>
        </p:txBody>
      </p:sp>
      <p:sp>
        <p:nvSpPr>
          <p:cNvPr id="228" name="Imagen"/>
          <p:cNvSpPr>
            <a:spLocks noGrp="1"/>
          </p:cNvSpPr>
          <p:nvPr>
            <p:ph type="pic" sz="quarter" idx="22"/>
          </p:nvPr>
        </p:nvSpPr>
        <p:spPr>
          <a:xfrm>
            <a:off x="4473600" y="2289977"/>
            <a:ext cx="3113601" cy="2289977"/>
          </a:xfrm>
          <a:prstGeom prst="rect">
            <a:avLst/>
          </a:prstGeom>
        </p:spPr>
        <p:txBody>
          <a:bodyPr lIns="91439" tIns="45719" rIns="91439" bIns="45719">
            <a:noAutofit/>
          </a:bodyPr>
          <a:lstStyle/>
          <a:p>
            <a:endParaRPr/>
          </a:p>
        </p:txBody>
      </p:sp>
      <p:sp>
        <p:nvSpPr>
          <p:cNvPr id="229" name="Imagen"/>
          <p:cNvSpPr>
            <a:spLocks noGrp="1"/>
          </p:cNvSpPr>
          <p:nvPr>
            <p:ph type="pic" sz="quarter" idx="23"/>
          </p:nvPr>
        </p:nvSpPr>
        <p:spPr>
          <a:xfrm>
            <a:off x="4885413" y="4573989"/>
            <a:ext cx="3113600" cy="2284011"/>
          </a:xfrm>
          <a:prstGeom prst="rect">
            <a:avLst/>
          </a:prstGeom>
        </p:spPr>
        <p:txBody>
          <a:bodyPr lIns="91439" tIns="45719" rIns="91439" bIns="45719">
            <a:noAutofit/>
          </a:bodyPr>
          <a:lstStyle/>
          <a:p>
            <a:endParaRPr/>
          </a:p>
        </p:txBody>
      </p:sp>
      <p:sp>
        <p:nvSpPr>
          <p:cNvPr id="230"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31" name="Imagen" descr="Imagen"/>
          <p:cNvPicPr>
            <a:picLocks noChangeAspect="1"/>
          </p:cNvPicPr>
          <p:nvPr/>
        </p:nvPicPr>
        <p:blipFill>
          <a:blip r:embed="rId4"/>
          <a:stretch>
            <a:fillRect/>
          </a:stretch>
        </p:blipFill>
        <p:spPr>
          <a:xfrm>
            <a:off x="261258" y="2444155"/>
            <a:ext cx="920401" cy="1969690"/>
          </a:xfrm>
          <a:prstGeom prst="rect">
            <a:avLst/>
          </a:prstGeom>
          <a:ln w="12700">
            <a:miter lim="400000"/>
          </a:ln>
        </p:spPr>
      </p:pic>
      <p:pic>
        <p:nvPicPr>
          <p:cNvPr id="232" name="Imagen" descr="Imagen"/>
          <p:cNvPicPr>
            <a:picLocks noChangeAspect="1"/>
          </p:cNvPicPr>
          <p:nvPr/>
        </p:nvPicPr>
        <p:blipFill>
          <a:blip r:embed="rId5"/>
          <a:stretch>
            <a:fillRect/>
          </a:stretch>
        </p:blipFill>
        <p:spPr>
          <a:xfrm>
            <a:off x="0" y="6677446"/>
            <a:ext cx="12192000" cy="183308"/>
          </a:xfrm>
          <a:prstGeom prst="rect">
            <a:avLst/>
          </a:prstGeom>
          <a:ln w="12700">
            <a:miter lim="400000"/>
          </a:ln>
        </p:spPr>
      </p:pic>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37_Custom Layout">
    <p:spTree>
      <p:nvGrpSpPr>
        <p:cNvPr id="1" name=""/>
        <p:cNvGrpSpPr/>
        <p:nvPr/>
      </p:nvGrpSpPr>
      <p:grpSpPr>
        <a:xfrm>
          <a:off x="0" y="0"/>
          <a:ext cx="0" cy="0"/>
          <a:chOff x="0" y="0"/>
          <a:chExt cx="0" cy="0"/>
        </a:xfrm>
      </p:grpSpPr>
      <p:sp>
        <p:nvSpPr>
          <p:cNvPr id="239" name="Línea"/>
          <p:cNvSpPr/>
          <p:nvPr/>
        </p:nvSpPr>
        <p:spPr>
          <a:xfrm flipH="1">
            <a:off x="1429979" y="0"/>
            <a:ext cx="1" cy="6858000"/>
          </a:xfrm>
          <a:prstGeom prst="line">
            <a:avLst/>
          </a:prstGeom>
          <a:ln w="6350">
            <a:solidFill>
              <a:srgbClr val="1F1F1F">
                <a:alpha val="20000"/>
              </a:srgbClr>
            </a:solidFill>
            <a:miter/>
          </a:ln>
        </p:spPr>
        <p:txBody>
          <a:bodyPr lIns="45719" rIns="45719"/>
          <a:lstStyle/>
          <a:p>
            <a:endParaRPr/>
          </a:p>
        </p:txBody>
      </p:sp>
      <p:pic>
        <p:nvPicPr>
          <p:cNvPr id="240" name="Imagen" descr="Imagen"/>
          <p:cNvPicPr>
            <a:picLocks noChangeAspect="1"/>
          </p:cNvPicPr>
          <p:nvPr/>
        </p:nvPicPr>
        <p:blipFill>
          <a:blip r:embed="rId2"/>
          <a:srcRect t="28735"/>
          <a:stretch>
            <a:fillRect/>
          </a:stretch>
        </p:blipFill>
        <p:spPr>
          <a:xfrm>
            <a:off x="172358" y="2378670"/>
            <a:ext cx="1110922" cy="1694259"/>
          </a:xfrm>
          <a:prstGeom prst="rect">
            <a:avLst/>
          </a:prstGeom>
          <a:ln w="12700">
            <a:miter lim="400000"/>
          </a:ln>
        </p:spPr>
      </p:pic>
      <p:pic>
        <p:nvPicPr>
          <p:cNvPr id="241" name="Imagen" descr="Imagen"/>
          <p:cNvPicPr>
            <a:picLocks noChangeAspect="1"/>
          </p:cNvPicPr>
          <p:nvPr/>
        </p:nvPicPr>
        <p:blipFill>
          <a:blip r:embed="rId3"/>
          <a:stretch>
            <a:fillRect/>
          </a:stretch>
        </p:blipFill>
        <p:spPr>
          <a:xfrm>
            <a:off x="0" y="6677446"/>
            <a:ext cx="12192000" cy="183308"/>
          </a:xfrm>
          <a:prstGeom prst="rect">
            <a:avLst/>
          </a:prstGeom>
          <a:ln w="12700">
            <a:miter lim="400000"/>
          </a:ln>
        </p:spPr>
      </p:pic>
      <p:pic>
        <p:nvPicPr>
          <p:cNvPr id="242" name="Imagen" descr="Imagen"/>
          <p:cNvPicPr>
            <a:picLocks noChangeAspect="1"/>
          </p:cNvPicPr>
          <p:nvPr/>
        </p:nvPicPr>
        <p:blipFill>
          <a:blip r:embed="rId4"/>
          <a:stretch>
            <a:fillRect/>
          </a:stretch>
        </p:blipFill>
        <p:spPr>
          <a:xfrm rot="21410281">
            <a:off x="-781100" y="-1932412"/>
            <a:ext cx="14717763" cy="9021024"/>
          </a:xfrm>
          <a:prstGeom prst="rect">
            <a:avLst/>
          </a:prstGeom>
          <a:ln w="12700">
            <a:miter lim="400000"/>
          </a:ln>
        </p:spPr>
      </p:pic>
      <p:pic>
        <p:nvPicPr>
          <p:cNvPr id="243" name="Imagen" descr="Imagen"/>
          <p:cNvPicPr>
            <a:picLocks noChangeAspect="1"/>
          </p:cNvPicPr>
          <p:nvPr/>
        </p:nvPicPr>
        <p:blipFill>
          <a:blip r:embed="rId5"/>
          <a:stretch>
            <a:fillRect/>
          </a:stretch>
        </p:blipFill>
        <p:spPr>
          <a:xfrm flipH="1">
            <a:off x="-1602199" y="-705212"/>
            <a:ext cx="12933243" cy="7862024"/>
          </a:xfrm>
          <a:prstGeom prst="rect">
            <a:avLst/>
          </a:prstGeom>
          <a:ln w="12700">
            <a:miter lim="400000"/>
          </a:ln>
        </p:spPr>
      </p:pic>
      <p:sp>
        <p:nvSpPr>
          <p:cNvPr id="244" name="Imagen"/>
          <p:cNvSpPr>
            <a:spLocks noGrp="1"/>
          </p:cNvSpPr>
          <p:nvPr>
            <p:ph type="pic" sz="quarter" idx="21"/>
          </p:nvPr>
        </p:nvSpPr>
        <p:spPr>
          <a:xfrm>
            <a:off x="2831675" y="2052439"/>
            <a:ext cx="2753122" cy="2753122"/>
          </a:xfrm>
          <a:prstGeom prst="rect">
            <a:avLst/>
          </a:prstGeom>
        </p:spPr>
        <p:txBody>
          <a:bodyPr lIns="91439" tIns="45719" rIns="91439" bIns="45719">
            <a:noAutofit/>
          </a:bodyPr>
          <a:lstStyle/>
          <a:p>
            <a:endParaRPr/>
          </a:p>
        </p:txBody>
      </p:sp>
      <p:sp>
        <p:nvSpPr>
          <p:cNvPr id="245" name="Círculo"/>
          <p:cNvSpPr/>
          <p:nvPr/>
        </p:nvSpPr>
        <p:spPr>
          <a:xfrm>
            <a:off x="2338099" y="1558863"/>
            <a:ext cx="3740274" cy="3740274"/>
          </a:xfrm>
          <a:prstGeom prst="ellipse">
            <a:avLst/>
          </a:prstGeom>
          <a:ln w="6350">
            <a:solidFill>
              <a:srgbClr val="D9D9D9"/>
            </a:solidFill>
            <a:miter/>
          </a:ln>
        </p:spPr>
        <p:txBody>
          <a:bodyPr lIns="45719" rIns="45719" anchor="ctr"/>
          <a:lstStyle/>
          <a:p>
            <a:pPr algn="ctr">
              <a:defRPr>
                <a:solidFill>
                  <a:srgbClr val="FFFFFF"/>
                </a:solidFill>
              </a:defRPr>
            </a:pPr>
            <a:endParaRPr/>
          </a:p>
        </p:txBody>
      </p:sp>
      <p:sp>
        <p:nvSpPr>
          <p:cNvPr id="246"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47" name="Imagen" descr="Imagen"/>
          <p:cNvPicPr>
            <a:picLocks noChangeAspect="1"/>
          </p:cNvPicPr>
          <p:nvPr/>
        </p:nvPicPr>
        <p:blipFill>
          <a:blip r:embed="rId6"/>
          <a:stretch>
            <a:fillRect/>
          </a:stretch>
        </p:blipFill>
        <p:spPr>
          <a:xfrm>
            <a:off x="8268246" y="-358140"/>
            <a:ext cx="3656508" cy="1554480"/>
          </a:xfrm>
          <a:prstGeom prst="rect">
            <a:avLst/>
          </a:prstGeom>
          <a:ln w="12700">
            <a:miter lim="400000"/>
          </a:ln>
        </p:spPr>
      </p:pic>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ínea"/>
          <p:cNvSpPr/>
          <p:nvPr/>
        </p:nvSpPr>
        <p:spPr>
          <a:xfrm flipH="1">
            <a:off x="985479" y="0"/>
            <a:ext cx="1" cy="6858000"/>
          </a:xfrm>
          <a:prstGeom prst="line">
            <a:avLst/>
          </a:prstGeom>
          <a:ln w="6350">
            <a:solidFill>
              <a:srgbClr val="1F1F1F">
                <a:alpha val="20000"/>
              </a:srgbClr>
            </a:solidFill>
            <a:miter/>
          </a:ln>
        </p:spPr>
        <p:txBody>
          <a:bodyPr lIns="45719" rIns="45719"/>
          <a:lstStyle/>
          <a:p>
            <a:endParaRPr/>
          </a:p>
        </p:txBody>
      </p:sp>
      <p:sp>
        <p:nvSpPr>
          <p:cNvPr id="3" name="Línea"/>
          <p:cNvSpPr/>
          <p:nvPr/>
        </p:nvSpPr>
        <p:spPr>
          <a:xfrm flipH="1">
            <a:off x="468886" y="3262747"/>
            <a:ext cx="1" cy="344979"/>
          </a:xfrm>
          <a:prstGeom prst="line">
            <a:avLst/>
          </a:prstGeom>
          <a:ln w="25400">
            <a:solidFill>
              <a:schemeClr val="accent1"/>
            </a:solidFill>
            <a:miter/>
          </a:ln>
        </p:spPr>
        <p:txBody>
          <a:bodyPr lIns="45719" rIns="45719"/>
          <a:lstStyle/>
          <a:p>
            <a:endParaRPr/>
          </a:p>
        </p:txBody>
      </p:sp>
      <p:sp>
        <p:nvSpPr>
          <p:cNvPr id="4" name="Línea"/>
          <p:cNvSpPr/>
          <p:nvPr/>
        </p:nvSpPr>
        <p:spPr>
          <a:xfrm flipH="1">
            <a:off x="516592" y="3262747"/>
            <a:ext cx="1" cy="344979"/>
          </a:xfrm>
          <a:prstGeom prst="line">
            <a:avLst/>
          </a:prstGeom>
          <a:ln w="25400">
            <a:solidFill>
              <a:schemeClr val="accent1"/>
            </a:solidFill>
            <a:miter/>
          </a:ln>
        </p:spPr>
        <p:txBody>
          <a:bodyPr lIns="45719" rIns="45719"/>
          <a:lstStyle/>
          <a:p>
            <a:endParaRPr/>
          </a:p>
        </p:txBody>
      </p:sp>
      <p:sp>
        <p:nvSpPr>
          <p:cNvPr id="5" name="Número de diapositiva"/>
          <p:cNvSpPr txBox="1">
            <a:spLocks noGrp="1"/>
          </p:cNvSpPr>
          <p:nvPr>
            <p:ph type="sldNum" sz="quarter" idx="2"/>
          </p:nvPr>
        </p:nvSpPr>
        <p:spPr>
          <a:xfrm>
            <a:off x="420731" y="6449909"/>
            <a:ext cx="144019" cy="165101"/>
          </a:xfrm>
          <a:prstGeom prst="rect">
            <a:avLst/>
          </a:prstGeom>
          <a:ln w="12700">
            <a:miter lim="400000"/>
          </a:ln>
        </p:spPr>
        <p:txBody>
          <a:bodyPr wrap="none" lIns="0" tIns="0" rIns="0" bIns="0" anchor="ctr">
            <a:spAutoFit/>
          </a:bodyPr>
          <a:lstStyle>
            <a:lvl1pPr algn="ctr">
              <a:defRPr sz="1000">
                <a:solidFill>
                  <a:srgbClr val="1F1F1F">
                    <a:alpha val="70000"/>
                  </a:srgbClr>
                </a:solidFill>
                <a:latin typeface="Montserrat-Medium"/>
                <a:ea typeface="Montserrat-Medium"/>
                <a:cs typeface="Montserrat-Medium"/>
                <a:sym typeface="Montserrat-Medium"/>
              </a:defRPr>
            </a:lvl1pPr>
          </a:lstStyle>
          <a:p>
            <a:fld id="{86CB4B4D-7CA3-9044-876B-883B54F8677D}" type="slidenum">
              <a:t>‹#›</a:t>
            </a:fld>
            <a:endParaRPr/>
          </a:p>
        </p:txBody>
      </p:sp>
      <p:sp>
        <p:nvSpPr>
          <p:cNvPr id="6" name="Texto del título"/>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Texto del título</a:t>
            </a:r>
          </a:p>
        </p:txBody>
      </p:sp>
      <p:sp>
        <p:nvSpPr>
          <p:cNvPr id="7" name="Nivel de texto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Nivel de texto 1</a:t>
            </a:r>
          </a:p>
          <a:p>
            <a:pPr lvl="1"/>
            <a:r>
              <a:t>Nivel de texto 2</a:t>
            </a:r>
          </a:p>
          <a:p>
            <a:pPr lvl="2"/>
            <a:r>
              <a:t>Nivel de texto 3</a:t>
            </a:r>
          </a:p>
          <a:p>
            <a:pPr lvl="3"/>
            <a:r>
              <a:t>Nivel de texto 4</a:t>
            </a:r>
          </a:p>
          <a:p>
            <a:pPr lvl="4"/>
            <a:r>
              <a:t>Nivel de texto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Lst>
  <p:transition spd="med"/>
  <p:txStyles>
    <p:title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p:titleStyle>
    <p:body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p:bodyStyle>
    <p:otherStyle>
      <a:lvl1pPr marL="0" marR="0" indent="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1pPr>
      <a:lvl2pPr marL="0" marR="0" indent="45716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2pPr>
      <a:lvl3pPr marL="0" marR="0" indent="91433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3pPr>
      <a:lvl4pPr marL="0" marR="0" indent="1371494"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4pPr>
      <a:lvl5pPr marL="0" marR="0" indent="182866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5pPr>
      <a:lvl6pPr marL="0" marR="0" indent="228582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6pPr>
      <a:lvl7pPr marL="0" marR="0" indent="2742989"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7pPr>
      <a:lvl8pPr marL="0" marR="0" indent="3200155"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8pPr>
      <a:lvl9pPr marL="0" marR="0" indent="3657320" algn="ctr" defTabSz="91433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Medium"/>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iccsafe.org/" TargetMode="External"/><Relationship Id="rId2" Type="http://schemas.openxmlformats.org/officeDocument/2006/relationships/hyperlink" Target="http://www.nfpa.org/" TargetMode="Externa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6.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www.nema.org/Search/Pages/Standards.aspx?k=SB#k=SB-50" TargetMode="External"/><Relationship Id="rId2" Type="http://schemas.openxmlformats.org/officeDocument/2006/relationships/hyperlink" Target="http://systemsensor.com/en-us/_layouts/ss/documentcenter.aspx?k=&amp;t=Application+Guide"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nemalatamoffice-my.sharepoint.com/:f:/g/personal/fernanda_heredia_nemalatamoffice_onmicrosoft_com/EirqakH2s3FHts176UagZOkBuAo4WfkQmexakL42-jCleA?e=1avpdf" TargetMode="External"/><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hyperlink" Target="https://www.lifefiresafety.org/publications/#en-espanol"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Conference Title"/>
          <p:cNvSpPr txBox="1">
            <a:spLocks noGrp="1"/>
          </p:cNvSpPr>
          <p:nvPr>
            <p:ph type="title" idx="4294967295"/>
          </p:nvPr>
        </p:nvSpPr>
        <p:spPr>
          <a:xfrm>
            <a:off x="381000" y="2606733"/>
            <a:ext cx="10776857" cy="1120854"/>
          </a:xfrm>
          <a:prstGeom prst="rect">
            <a:avLst/>
          </a:prstGeom>
        </p:spPr>
        <p:txBody>
          <a:bodyPr>
            <a:normAutofit fontScale="90000"/>
          </a:bodyPr>
          <a:lstStyle>
            <a:lvl1pPr algn="ctr">
              <a:defRPr sz="4900" spc="-272"/>
            </a:lvl1pPr>
          </a:lstStyle>
          <a:p>
            <a:r>
              <a:rPr lang="en-US" dirty="0"/>
              <a:t>An Introduction to Emergency Communication and Mass Notification Systems</a:t>
            </a:r>
            <a:endParaRPr dirty="0"/>
          </a:p>
        </p:txBody>
      </p:sp>
      <p:sp>
        <p:nvSpPr>
          <p:cNvPr id="257" name="Speaker and Institution"/>
          <p:cNvSpPr txBox="1"/>
          <p:nvPr/>
        </p:nvSpPr>
        <p:spPr>
          <a:xfrm>
            <a:off x="1085850" y="4550230"/>
            <a:ext cx="9212035" cy="14245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758883">
              <a:lnSpc>
                <a:spcPct val="80000"/>
              </a:lnSpc>
              <a:defRPr sz="2988" spc="-166">
                <a:solidFill>
                  <a:srgbClr val="D72A34"/>
                </a:solidFill>
                <a:latin typeface="Montserrat Bold"/>
                <a:ea typeface="Montserrat Bold"/>
                <a:cs typeface="Montserrat Bold"/>
                <a:sym typeface="Montserrat Bold"/>
              </a:defRPr>
            </a:lvl1pPr>
          </a:lstStyle>
          <a:p>
            <a:pPr algn="l"/>
            <a:r>
              <a:rPr lang="en-US" sz="2400" dirty="0">
                <a:solidFill>
                  <a:schemeClr val="tx1"/>
                </a:solidFill>
              </a:rPr>
              <a:t>Richard Roberts</a:t>
            </a:r>
          </a:p>
          <a:p>
            <a:pPr algn="l"/>
            <a:r>
              <a:rPr lang="en-US" sz="2400" dirty="0">
                <a:solidFill>
                  <a:schemeClr val="tx1"/>
                </a:solidFill>
              </a:rPr>
              <a:t>Honeywell</a:t>
            </a:r>
          </a:p>
          <a:p>
            <a:pPr algn="l"/>
            <a:endParaRPr lang="en-US" sz="2400" dirty="0">
              <a:solidFill>
                <a:schemeClr val="tx1"/>
              </a:solidFill>
            </a:endParaRPr>
          </a:p>
          <a:p>
            <a:pPr algn="l"/>
            <a:r>
              <a:rPr lang="en-US" sz="2400" dirty="0">
                <a:solidFill>
                  <a:schemeClr val="tx1"/>
                </a:solidFill>
              </a:rPr>
              <a:t>National Electrical Manufacturers Association (NEMA) </a:t>
            </a:r>
            <a:endParaRPr sz="2400" dirty="0">
              <a:solidFill>
                <a:schemeClr val="tx1"/>
              </a:solidFill>
            </a:endParaRPr>
          </a:p>
        </p:txBody>
      </p:sp>
      <p:pic>
        <p:nvPicPr>
          <p:cNvPr id="5" name="Imagen 4">
            <a:extLst>
              <a:ext uri="{FF2B5EF4-FFF2-40B4-BE49-F238E27FC236}">
                <a16:creationId xmlns:a16="http://schemas.microsoft.com/office/drawing/2014/main" id="{AF2A4D3C-6982-E992-07C5-585622330FFF}"/>
              </a:ext>
            </a:extLst>
          </p:cNvPr>
          <p:cNvPicPr>
            <a:picLocks noChangeAspect="1"/>
          </p:cNvPicPr>
          <p:nvPr/>
        </p:nvPicPr>
        <p:blipFill>
          <a:blip r:embed="rId2"/>
          <a:stretch>
            <a:fillRect/>
          </a:stretch>
        </p:blipFill>
        <p:spPr>
          <a:xfrm>
            <a:off x="8619565" y="5020483"/>
            <a:ext cx="3016622" cy="837951"/>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18E6B-5FDF-48CA-8783-5283256708A3}"/>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39B93602-3522-9A90-E157-326C7CB86C6C}"/>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60" name="Subtitle.">
            <a:extLst>
              <a:ext uri="{FF2B5EF4-FFF2-40B4-BE49-F238E27FC236}">
                <a16:creationId xmlns:a16="http://schemas.microsoft.com/office/drawing/2014/main" id="{80C63E57-8C28-61E8-DB56-C806BF6D0BAB}"/>
              </a:ext>
            </a:extLst>
          </p:cNvPr>
          <p:cNvSpPr txBox="1">
            <a:spLocks noGrp="1"/>
          </p:cNvSpPr>
          <p:nvPr>
            <p:ph type="title" idx="4294967295"/>
          </p:nvPr>
        </p:nvSpPr>
        <p:spPr>
          <a:xfrm>
            <a:off x="607480" y="404829"/>
            <a:ext cx="7295549" cy="540747"/>
          </a:xfrm>
          <a:prstGeom prst="rect">
            <a:avLst/>
          </a:prstGeom>
        </p:spPr>
        <p:txBody>
          <a:bodyPr>
            <a:normAutofit/>
          </a:bodyPr>
          <a:lstStyle/>
          <a:p>
            <a:pPr defTabSz="905174">
              <a:defRPr sz="3564" spc="-198"/>
            </a:pPr>
            <a:r>
              <a:rPr lang="en-US" dirty="0">
                <a:solidFill>
                  <a:schemeClr val="accent1"/>
                </a:solidFill>
              </a:rPr>
              <a:t>Learning Objectives</a:t>
            </a:r>
            <a:endParaRPr dirty="0">
              <a:solidFill>
                <a:schemeClr val="accent1"/>
              </a:solidFill>
            </a:endParaRPr>
          </a:p>
        </p:txBody>
      </p:sp>
      <p:sp>
        <p:nvSpPr>
          <p:cNvPr id="2" name="Content Placeholder 5">
            <a:extLst>
              <a:ext uri="{FF2B5EF4-FFF2-40B4-BE49-F238E27FC236}">
                <a16:creationId xmlns:a16="http://schemas.microsoft.com/office/drawing/2014/main" id="{6A4E91BB-1DBC-0F15-D436-BED50F8027C4}"/>
              </a:ext>
            </a:extLst>
          </p:cNvPr>
          <p:cNvSpPr txBox="1">
            <a:spLocks/>
          </p:cNvSpPr>
          <p:nvPr/>
        </p:nvSpPr>
        <p:spPr>
          <a:xfrm>
            <a:off x="495299" y="1063648"/>
            <a:ext cx="11201401" cy="4896413"/>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marL="342900" lvl="1" indent="-342900" hangingPunct="1">
              <a:spcAft>
                <a:spcPts val="1200"/>
              </a:spcAft>
              <a:buClr>
                <a:srgbClr val="EE0000"/>
              </a:buClr>
              <a:buFont typeface="Arial" panose="020B0604020202020204" pitchFamily="34" charset="0"/>
              <a:buChar char="•"/>
            </a:pPr>
            <a:r>
              <a:rPr lang="en-US" altLang="en-US" sz="2000" dirty="0"/>
              <a:t>MNS Defined</a:t>
            </a:r>
          </a:p>
          <a:p>
            <a:pPr marL="342900" lvl="1" indent="-342900" hangingPunct="1">
              <a:spcAft>
                <a:spcPts val="1200"/>
              </a:spcAft>
              <a:buClr>
                <a:srgbClr val="EE0000"/>
              </a:buClr>
              <a:buFont typeface="Arial" panose="020B0604020202020204" pitchFamily="34" charset="0"/>
              <a:buChar char="•"/>
            </a:pPr>
            <a:r>
              <a:rPr lang="en-US" altLang="en-US" sz="2000" dirty="0"/>
              <a:t>Origin of ECS and MNS</a:t>
            </a:r>
          </a:p>
          <a:p>
            <a:pPr marL="342900" lvl="1" indent="-342900" hangingPunct="1">
              <a:spcAft>
                <a:spcPts val="1200"/>
              </a:spcAft>
              <a:buClr>
                <a:srgbClr val="EE0000"/>
              </a:buClr>
              <a:buFont typeface="Arial" panose="020B0604020202020204" pitchFamily="34" charset="0"/>
              <a:buChar char="•"/>
            </a:pPr>
            <a:r>
              <a:rPr lang="en-US" altLang="en-US" sz="2000" dirty="0"/>
              <a:t>History of MNS in NFPA 72</a:t>
            </a:r>
            <a:r>
              <a:rPr lang="en-US" altLang="en-US" sz="2000" baseline="30000" dirty="0"/>
              <a:t>®</a:t>
            </a:r>
            <a:endParaRPr lang="en-US" sz="2000" baseline="30000" dirty="0"/>
          </a:p>
          <a:p>
            <a:pPr marL="342900" lvl="1" indent="-342900" hangingPunct="1">
              <a:spcAft>
                <a:spcPts val="1200"/>
              </a:spcAft>
              <a:buClr>
                <a:srgbClr val="EE0000"/>
              </a:buClr>
              <a:buFont typeface="Arial" panose="020B0604020202020204" pitchFamily="34" charset="0"/>
              <a:buChar char="•"/>
            </a:pPr>
            <a:r>
              <a:rPr lang="en-US" sz="2000" dirty="0"/>
              <a:t>Distinction Between MNS and ECS </a:t>
            </a:r>
            <a:endParaRPr lang="en-US" altLang="en-US" sz="2000" dirty="0"/>
          </a:p>
          <a:p>
            <a:pPr marL="342900" lvl="1" indent="-342900" hangingPunct="1">
              <a:spcAft>
                <a:spcPts val="1200"/>
              </a:spcAft>
              <a:buClr>
                <a:srgbClr val="EE0000"/>
              </a:buClr>
              <a:buFont typeface="Arial" panose="020B0604020202020204" pitchFamily="34" charset="0"/>
              <a:buChar char="•"/>
            </a:pPr>
            <a:r>
              <a:rPr lang="en-US" altLang="en-US" sz="2000" dirty="0"/>
              <a:t>Intelligibility Understood</a:t>
            </a:r>
          </a:p>
          <a:p>
            <a:pPr marL="342900" lvl="1" indent="-342900" hangingPunct="1">
              <a:spcAft>
                <a:spcPts val="1200"/>
              </a:spcAft>
              <a:buClr>
                <a:srgbClr val="EE0000"/>
              </a:buClr>
              <a:buFont typeface="Arial" panose="020B0604020202020204" pitchFamily="34" charset="0"/>
              <a:buChar char="•"/>
            </a:pPr>
            <a:r>
              <a:rPr lang="en-US" altLang="en-US" sz="2000" dirty="0"/>
              <a:t>NFPA 72</a:t>
            </a:r>
            <a:r>
              <a:rPr lang="en-US" altLang="en-US" sz="2000" baseline="30000" dirty="0"/>
              <a:t>® </a:t>
            </a:r>
            <a:r>
              <a:rPr lang="en-US" altLang="en-US" sz="2000" dirty="0"/>
              <a:t>Risk Analysis</a:t>
            </a:r>
          </a:p>
          <a:p>
            <a:pPr marL="342900" lvl="1" indent="-342900" hangingPunct="1">
              <a:spcAft>
                <a:spcPts val="1200"/>
              </a:spcAft>
              <a:buClr>
                <a:srgbClr val="EE0000"/>
              </a:buClr>
              <a:buFont typeface="Arial" panose="020B0604020202020204" pitchFamily="34" charset="0"/>
              <a:buChar char="•"/>
            </a:pPr>
            <a:r>
              <a:rPr lang="en-US" sz="2000" dirty="0"/>
              <a:t>Changes to the 2015, 2018 and 2024 Model Codes</a:t>
            </a:r>
            <a:endParaRPr lang="en-US" altLang="en-US" sz="2000" dirty="0"/>
          </a:p>
          <a:p>
            <a:pPr marL="342900" lvl="1" indent="-342900" hangingPunct="1">
              <a:spcAft>
                <a:spcPts val="1200"/>
              </a:spcAft>
              <a:buClr>
                <a:srgbClr val="EE0000"/>
              </a:buClr>
              <a:buFont typeface="Arial" panose="020B0604020202020204" pitchFamily="34" charset="0"/>
              <a:buChar char="•"/>
            </a:pPr>
            <a:endParaRPr lang="en-US" altLang="en-US" sz="2000" dirty="0"/>
          </a:p>
          <a:p>
            <a:pPr marL="342900" lvl="1" indent="-342900" hangingPunct="1">
              <a:spcBef>
                <a:spcPts val="0"/>
              </a:spcBef>
              <a:spcAft>
                <a:spcPts val="1200"/>
              </a:spcAft>
              <a:buClr>
                <a:srgbClr val="EE0000"/>
              </a:buClr>
              <a:buFont typeface="Arial" panose="020B0604020202020204" pitchFamily="34" charset="0"/>
              <a:buChar char="•"/>
            </a:pPr>
            <a:endParaRPr lang="en-US" sz="2000" dirty="0"/>
          </a:p>
        </p:txBody>
      </p:sp>
      <p:pic>
        <p:nvPicPr>
          <p:cNvPr id="3" name="Picture 2" descr="02_Agenda_Checkbox.png">
            <a:extLst>
              <a:ext uri="{FF2B5EF4-FFF2-40B4-BE49-F238E27FC236}">
                <a16:creationId xmlns:a16="http://schemas.microsoft.com/office/drawing/2014/main" id="{43D86B84-FB98-9EF5-BEC7-94C3455F647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1824" t="7585"/>
          <a:stretch/>
        </p:blipFill>
        <p:spPr bwMode="auto">
          <a:xfrm>
            <a:off x="6949670" y="704481"/>
            <a:ext cx="2744697" cy="498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32101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6F21E-B1A9-4542-E627-023E33353496}"/>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DBF7EE4-1AB0-299D-5452-A525D8EC5FB3}"/>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260" name="Subtitle.">
            <a:extLst>
              <a:ext uri="{FF2B5EF4-FFF2-40B4-BE49-F238E27FC236}">
                <a16:creationId xmlns:a16="http://schemas.microsoft.com/office/drawing/2014/main" id="{E42B2520-F142-8585-10FE-168F17CC62F1}"/>
              </a:ext>
            </a:extLst>
          </p:cNvPr>
          <p:cNvSpPr txBox="1">
            <a:spLocks noGrp="1"/>
          </p:cNvSpPr>
          <p:nvPr>
            <p:ph type="title" idx="4294967295"/>
          </p:nvPr>
        </p:nvSpPr>
        <p:spPr>
          <a:xfrm>
            <a:off x="607480" y="404829"/>
            <a:ext cx="7545920" cy="540747"/>
          </a:xfrm>
          <a:prstGeom prst="rect">
            <a:avLst/>
          </a:prstGeom>
        </p:spPr>
        <p:txBody>
          <a:bodyPr>
            <a:normAutofit/>
          </a:bodyPr>
          <a:lstStyle/>
          <a:p>
            <a:pPr defTabSz="905174">
              <a:defRPr sz="3564" spc="-198"/>
            </a:pPr>
            <a:r>
              <a:rPr lang="en-US" dirty="0">
                <a:solidFill>
                  <a:schemeClr val="accent1"/>
                </a:solidFill>
              </a:rPr>
              <a:t>Defining Mass Notification</a:t>
            </a:r>
            <a:endParaRPr dirty="0">
              <a:solidFill>
                <a:schemeClr val="accent1"/>
              </a:solidFill>
            </a:endParaRPr>
          </a:p>
        </p:txBody>
      </p:sp>
      <p:sp>
        <p:nvSpPr>
          <p:cNvPr id="4" name="Content Placeholder 5">
            <a:extLst>
              <a:ext uri="{FF2B5EF4-FFF2-40B4-BE49-F238E27FC236}">
                <a16:creationId xmlns:a16="http://schemas.microsoft.com/office/drawing/2014/main" id="{00A838E3-17D0-BF06-50F9-DFB15473C8E1}"/>
              </a:ext>
            </a:extLst>
          </p:cNvPr>
          <p:cNvSpPr txBox="1">
            <a:spLocks/>
          </p:cNvSpPr>
          <p:nvPr/>
        </p:nvSpPr>
        <p:spPr>
          <a:xfrm>
            <a:off x="594824" y="1005840"/>
            <a:ext cx="9859647" cy="5450716"/>
          </a:xfrm>
          <a:prstGeom prst="rect">
            <a:avLst/>
          </a:prstGeom>
        </p:spPr>
        <p:txBody>
          <a:bodyPr/>
          <a:lstStyle>
            <a:lvl1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1pPr>
            <a:lvl2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2pPr>
            <a:lvl3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3pPr>
            <a:lvl4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4pPr>
            <a:lvl5pPr marL="0" marR="0" indent="0" algn="l" defTabSz="914318" rtl="0" latinLnBrk="0">
              <a:lnSpc>
                <a:spcPct val="120000"/>
              </a:lnSpc>
              <a:spcBef>
                <a:spcPts val="1000"/>
              </a:spcBef>
              <a:spcAft>
                <a:spcPts val="0"/>
              </a:spcAft>
              <a:buClrTx/>
              <a:buSzTx/>
              <a:buFontTx/>
              <a:buNone/>
              <a:tabLst/>
              <a:defRPr sz="2800" b="0" i="0" u="none" strike="noStrike" cap="none" spc="0" baseline="0">
                <a:solidFill>
                  <a:srgbClr val="1F1F1F"/>
                </a:solidFill>
                <a:uFillTx/>
                <a:latin typeface="+mj-lt"/>
                <a:ea typeface="+mj-ea"/>
                <a:cs typeface="+mj-cs"/>
                <a:sym typeface="Helvetica"/>
              </a:defRPr>
            </a:lvl5pPr>
            <a:lvl6pPr marL="264136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6pPr>
            <a:lvl7pPr marL="3098522"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7pPr>
            <a:lvl8pPr marL="3555680"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8pPr>
            <a:lvl9pPr marL="4012838" marR="0" indent="-355568" algn="l" defTabSz="914318" rtl="0" latinLnBrk="0">
              <a:lnSpc>
                <a:spcPct val="120000"/>
              </a:lnSpc>
              <a:spcBef>
                <a:spcPts val="1000"/>
              </a:spcBef>
              <a:spcAft>
                <a:spcPts val="0"/>
              </a:spcAft>
              <a:buClrTx/>
              <a:buSzPct val="100000"/>
              <a:buFontTx/>
              <a:buChar char="•"/>
              <a:tabLst/>
              <a:defRPr sz="2800" b="0" i="0" u="none" strike="noStrike" cap="none" spc="0" baseline="0">
                <a:solidFill>
                  <a:srgbClr val="1F1F1F"/>
                </a:solidFill>
                <a:uFillTx/>
                <a:latin typeface="+mj-lt"/>
                <a:ea typeface="+mj-ea"/>
                <a:cs typeface="+mj-cs"/>
                <a:sym typeface="Helvetica"/>
              </a:defRPr>
            </a:lvl9pPr>
          </a:lstStyle>
          <a:p>
            <a:pPr lvl="1" hangingPunct="1">
              <a:buClr>
                <a:schemeClr val="accent1"/>
              </a:buClr>
            </a:pPr>
            <a:r>
              <a:rPr lang="en-US" altLang="en-US" sz="2000" b="1" dirty="0">
                <a:solidFill>
                  <a:srgbClr val="0070C0"/>
                </a:solidFill>
                <a:latin typeface="Arial" panose="020B0604020202020204" pitchFamily="34" charset="0"/>
                <a:cs typeface="Arial" panose="020B0604020202020204" pitchFamily="34" charset="0"/>
              </a:rPr>
              <a:t>Mass notification </a:t>
            </a:r>
            <a:r>
              <a:rPr lang="en-US" altLang="en-US" sz="2000" dirty="0">
                <a:latin typeface="Arial" panose="020B0604020202020204" pitchFamily="34" charset="0"/>
                <a:cs typeface="Arial" panose="020B0604020202020204" pitchFamily="34" charset="0"/>
              </a:rPr>
              <a:t>is a relatively new development in life safety</a:t>
            </a:r>
          </a:p>
          <a:p>
            <a:pPr lvl="1" hangingPunct="1">
              <a:buClr>
                <a:schemeClr val="accent1"/>
              </a:buClr>
            </a:pPr>
            <a:endParaRPr lang="en-US" altLang="en-US" sz="900" b="1" dirty="0">
              <a:solidFill>
                <a:srgbClr val="0070C0"/>
              </a:solidFill>
              <a:latin typeface="Arial" panose="020B0604020202020204" pitchFamily="34" charset="0"/>
              <a:cs typeface="Arial" panose="020B0604020202020204" pitchFamily="34" charset="0"/>
            </a:endParaRPr>
          </a:p>
          <a:p>
            <a:pPr lvl="1" hangingPunct="1">
              <a:buClr>
                <a:schemeClr val="accent1"/>
              </a:buClr>
            </a:pPr>
            <a:r>
              <a:rPr lang="en-US" altLang="en-US" sz="2000" b="1" dirty="0">
                <a:solidFill>
                  <a:srgbClr val="0070C0"/>
                </a:solidFill>
                <a:latin typeface="Arial" panose="020B0604020202020204" pitchFamily="34" charset="0"/>
                <a:cs typeface="Arial" panose="020B0604020202020204" pitchFamily="34" charset="0"/>
              </a:rPr>
              <a:t>Mass Notification System (MNS) </a:t>
            </a:r>
            <a:r>
              <a:rPr lang="en-US" altLang="en-US" sz="2000" dirty="0">
                <a:latin typeface="Arial" panose="020B0604020202020204" pitchFamily="34" charset="0"/>
                <a:cs typeface="Arial" panose="020B0604020202020204" pitchFamily="34" charset="0"/>
              </a:rPr>
              <a:t>involves an integrated effort to save lives and minimize injuries during emergency situations, such as weather emergencies, terrorist threats, acts of violence and biological or chemical emergencies</a:t>
            </a:r>
          </a:p>
          <a:p>
            <a:pPr marL="169863" lvl="1" hangingPunct="1">
              <a:buClr>
                <a:schemeClr val="accent1"/>
              </a:buClr>
            </a:pPr>
            <a:endParaRPr lang="en-US" altLang="en-US" sz="900" dirty="0">
              <a:latin typeface="Arial" panose="020B0604020202020204" pitchFamily="34" charset="0"/>
              <a:cs typeface="Arial" panose="020B0604020202020204" pitchFamily="34" charset="0"/>
            </a:endParaRPr>
          </a:p>
          <a:p>
            <a:pPr hangingPunct="1"/>
            <a:r>
              <a:rPr lang="en-US" altLang="en-US" sz="2000" b="1" dirty="0">
                <a:solidFill>
                  <a:srgbClr val="0070C0"/>
                </a:solidFill>
                <a:latin typeface="Arial" panose="020B0604020202020204" pitchFamily="34" charset="0"/>
                <a:cs typeface="Arial" panose="020B0604020202020204" pitchFamily="34" charset="0"/>
              </a:rPr>
              <a:t>Mass notification </a:t>
            </a:r>
            <a:r>
              <a:rPr lang="en-US" altLang="en-US" sz="2000" dirty="0">
                <a:latin typeface="Arial" panose="020B0604020202020204" pitchFamily="34" charset="0"/>
                <a:cs typeface="Arial" panose="020B0604020202020204" pitchFamily="34" charset="0"/>
              </a:rPr>
              <a:t>can be defined as "a technology that provides real-time information and </a:t>
            </a:r>
            <a:r>
              <a:rPr lang="en-US" sz="2000" dirty="0">
                <a:latin typeface="Arial" panose="020B0604020202020204" pitchFamily="34" charset="0"/>
                <a:cs typeface="Arial" panose="020B0604020202020204" pitchFamily="34" charset="0"/>
              </a:rPr>
              <a:t>instructions to people in a building, area, site, or installation using:  </a:t>
            </a:r>
          </a:p>
          <a:p>
            <a:pPr marL="627063" lvl="2" hangingPunct="1">
              <a:buClr>
                <a:schemeClr val="accent1"/>
              </a:buClr>
              <a:buFont typeface="Arial" panose="020B0604020202020204" pitchFamily="34" charset="0"/>
              <a:buChar char="•"/>
            </a:pPr>
            <a:r>
              <a:rPr lang="en-US" sz="2000" dirty="0">
                <a:latin typeface="Arial" panose="020B0604020202020204" pitchFamily="34" charset="0"/>
                <a:cs typeface="Arial" panose="020B0604020202020204" pitchFamily="34" charset="0"/>
              </a:rPr>
              <a:t>Voice messages</a:t>
            </a:r>
          </a:p>
          <a:p>
            <a:pPr marL="627063" lvl="2" hangingPunct="1">
              <a:buClr>
                <a:schemeClr val="accent1"/>
              </a:buClr>
              <a:buFont typeface="Arial" panose="020B0604020202020204" pitchFamily="34" charset="0"/>
              <a:buChar char="•"/>
            </a:pPr>
            <a:r>
              <a:rPr lang="en-US" sz="2000" dirty="0">
                <a:latin typeface="Arial" panose="020B0604020202020204" pitchFamily="34" charset="0"/>
                <a:cs typeface="Arial" panose="020B0604020202020204" pitchFamily="34" charset="0"/>
              </a:rPr>
              <a:t>Visible signals</a:t>
            </a:r>
          </a:p>
          <a:p>
            <a:pPr marL="627063" lvl="2" hangingPunct="1">
              <a:buClr>
                <a:schemeClr val="accent1"/>
              </a:buClr>
              <a:buFont typeface="Arial" panose="020B0604020202020204" pitchFamily="34" charset="0"/>
              <a:buChar char="•"/>
            </a:pPr>
            <a:r>
              <a:rPr lang="en-US" sz="2000" dirty="0">
                <a:latin typeface="Arial" panose="020B0604020202020204" pitchFamily="34" charset="0"/>
                <a:cs typeface="Arial" panose="020B0604020202020204" pitchFamily="34" charset="0"/>
              </a:rPr>
              <a:t>Digital textual signage</a:t>
            </a:r>
          </a:p>
          <a:p>
            <a:pPr marL="627063" lvl="2" hangingPunct="1">
              <a:buClr>
                <a:schemeClr val="accent1"/>
              </a:buClr>
              <a:buFont typeface="Arial" panose="020B0604020202020204" pitchFamily="34" charset="0"/>
              <a:buChar char="•"/>
            </a:pPr>
            <a:r>
              <a:rPr lang="en-US" sz="2000" dirty="0">
                <a:latin typeface="Arial" panose="020B0604020202020204" pitchFamily="34" charset="0"/>
                <a:cs typeface="Arial" panose="020B0604020202020204" pitchFamily="34" charset="0"/>
              </a:rPr>
              <a:t>Text or email </a:t>
            </a:r>
          </a:p>
          <a:p>
            <a:pPr marL="627063" lvl="2" hangingPunct="1">
              <a:buClr>
                <a:schemeClr val="accent1"/>
              </a:buClr>
              <a:buFont typeface="Arial" panose="020B0604020202020204" pitchFamily="34" charset="0"/>
              <a:buChar char="•"/>
            </a:pPr>
            <a:r>
              <a:rPr lang="en-US" sz="2000" dirty="0">
                <a:latin typeface="Arial" panose="020B0604020202020204" pitchFamily="34" charset="0"/>
                <a:cs typeface="Arial" panose="020B0604020202020204" pitchFamily="34" charset="0"/>
              </a:rPr>
              <a:t>Tactile or other communication methods</a:t>
            </a:r>
            <a:endParaRPr lang="en-US"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51926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8809F-D3A8-B1E1-BD72-370486ED6FE8}"/>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4BCC095-FDB8-B913-A528-C57B1CBAB9DC}"/>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
        <p:nvSpPr>
          <p:cNvPr id="260" name="Subtitle.">
            <a:extLst>
              <a:ext uri="{FF2B5EF4-FFF2-40B4-BE49-F238E27FC236}">
                <a16:creationId xmlns:a16="http://schemas.microsoft.com/office/drawing/2014/main" id="{389C9908-5FB9-5237-BD98-FBBC81723055}"/>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dirty="0">
                <a:solidFill>
                  <a:schemeClr val="accent1"/>
                </a:solidFill>
              </a:rPr>
              <a:t>Origin of ECS and MNS</a:t>
            </a:r>
            <a:endParaRPr dirty="0">
              <a:solidFill>
                <a:schemeClr val="accent1"/>
              </a:solidFill>
            </a:endParaRPr>
          </a:p>
        </p:txBody>
      </p:sp>
      <p:sp>
        <p:nvSpPr>
          <p:cNvPr id="4" name="Text Placeholder 3">
            <a:extLst>
              <a:ext uri="{FF2B5EF4-FFF2-40B4-BE49-F238E27FC236}">
                <a16:creationId xmlns:a16="http://schemas.microsoft.com/office/drawing/2014/main" id="{258FEC80-2A74-12A6-84F0-F2B6843516F2}"/>
              </a:ext>
            </a:extLst>
          </p:cNvPr>
          <p:cNvSpPr txBox="1">
            <a:spLocks/>
          </p:cNvSpPr>
          <p:nvPr/>
        </p:nvSpPr>
        <p:spPr>
          <a:xfrm>
            <a:off x="628813" y="1365646"/>
            <a:ext cx="7768055" cy="4390385"/>
          </a:xfrm>
          <a:prstGeom prst="rect">
            <a:avLst/>
          </a:prstGeom>
        </p:spPr>
        <p:txBody>
          <a:bodyPr>
            <a:normAutofit fontScale="92500" lnSpcReduction="20000"/>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469" lvl="1" fontAlgn="auto">
              <a:buClr>
                <a:schemeClr val="accent1"/>
              </a:buClr>
            </a:pPr>
            <a:r>
              <a:rPr lang="en-US" altLang="en-US" sz="2200" b="1" dirty="0">
                <a:solidFill>
                  <a:srgbClr val="0070C0"/>
                </a:solidFill>
                <a:latin typeface="Arial" panose="020B0604020202020204" pitchFamily="34" charset="0"/>
                <a:cs typeface="Arial" panose="020B0604020202020204" pitchFamily="34" charset="0"/>
              </a:rPr>
              <a:t>June of 1996: </a:t>
            </a:r>
            <a:r>
              <a:rPr lang="en-US" altLang="en-US" sz="2200" dirty="0">
                <a:latin typeface="Arial" panose="020B0604020202020204" pitchFamily="34" charset="0"/>
                <a:cs typeface="Arial" panose="020B0604020202020204" pitchFamily="34" charset="0"/>
              </a:rPr>
              <a:t>United States building (Khobar Tower) in Saudi Arabia was bombed by a truck carrying approximately 5,000 pounds of explosives.</a:t>
            </a:r>
          </a:p>
          <a:p>
            <a:pPr marL="169863" lvl="1" fontAlgn="auto">
              <a:buClr>
                <a:schemeClr val="accent1"/>
              </a:buClr>
            </a:pPr>
            <a:endParaRPr lang="en-US" altLang="en-US" sz="2200" dirty="0">
              <a:solidFill>
                <a:srgbClr val="CC3300"/>
              </a:solidFill>
              <a:latin typeface="Arial" panose="020B0604020202020204" pitchFamily="34" charset="0"/>
              <a:cs typeface="Arial" panose="020B0604020202020204" pitchFamily="34" charset="0"/>
            </a:endParaRPr>
          </a:p>
          <a:p>
            <a:pPr marL="42469" lvl="1" fontAlgn="auto">
              <a:buClr>
                <a:schemeClr val="accent1"/>
              </a:buClr>
            </a:pPr>
            <a:r>
              <a:rPr lang="en-US" altLang="en-US" sz="2200" b="1" dirty="0">
                <a:solidFill>
                  <a:srgbClr val="0070C0"/>
                </a:solidFill>
                <a:latin typeface="Arial" panose="020B0604020202020204" pitchFamily="34" charset="0"/>
                <a:cs typeface="Arial" panose="020B0604020202020204" pitchFamily="34" charset="0"/>
              </a:rPr>
              <a:t>1998:</a:t>
            </a:r>
            <a:r>
              <a:rPr lang="en-US" altLang="en-US" sz="2200" b="1" dirty="0">
                <a:solidFill>
                  <a:srgbClr val="CC3300"/>
                </a:solidFill>
                <a:latin typeface="Arial" panose="020B0604020202020204" pitchFamily="34" charset="0"/>
                <a:cs typeface="Arial" panose="020B0604020202020204" pitchFamily="34" charset="0"/>
              </a:rPr>
              <a:t> </a:t>
            </a:r>
            <a:r>
              <a:rPr lang="en-US" altLang="en-US" sz="2200" dirty="0">
                <a:latin typeface="Arial" panose="020B0604020202020204" pitchFamily="34" charset="0"/>
                <a:cs typeface="Arial" panose="020B0604020202020204" pitchFamily="34" charset="0"/>
              </a:rPr>
              <a:t>Defense Threat Reduction Agency was ordered to protect US troops at home and abroad from terrorism. </a:t>
            </a:r>
          </a:p>
          <a:p>
            <a:pPr marL="169863" lvl="1" fontAlgn="auto">
              <a:buClr>
                <a:schemeClr val="accent1"/>
              </a:buClr>
            </a:pPr>
            <a:endParaRPr lang="en-US" altLang="en-US" sz="2200" dirty="0">
              <a:solidFill>
                <a:srgbClr val="CC3300"/>
              </a:solidFill>
              <a:latin typeface="Arial" panose="020B0604020202020204" pitchFamily="34" charset="0"/>
              <a:cs typeface="Arial" panose="020B0604020202020204" pitchFamily="34" charset="0"/>
            </a:endParaRPr>
          </a:p>
          <a:p>
            <a:pPr marL="42469" lvl="1" fontAlgn="auto">
              <a:buClr>
                <a:schemeClr val="accent1"/>
              </a:buClr>
            </a:pPr>
            <a:r>
              <a:rPr lang="en-US" altLang="en-US" sz="2200" b="1" dirty="0">
                <a:solidFill>
                  <a:srgbClr val="0070C0"/>
                </a:solidFill>
                <a:latin typeface="Arial" panose="020B0604020202020204" pitchFamily="34" charset="0"/>
                <a:cs typeface="Arial" panose="020B0604020202020204" pitchFamily="34" charset="0"/>
              </a:rPr>
              <a:t>2002: </a:t>
            </a:r>
            <a:r>
              <a:rPr lang="en-US" altLang="en-US" sz="2200" dirty="0">
                <a:latin typeface="Arial" panose="020B0604020202020204" pitchFamily="34" charset="0"/>
                <a:cs typeface="Arial" panose="020B0604020202020204" pitchFamily="34" charset="0"/>
              </a:rPr>
              <a:t>U.S. Department of Defense (DoD) created the Unified Facilities Criteria (UFC) 4-021-01:</a:t>
            </a:r>
          </a:p>
          <a:p>
            <a:pPr marL="627063" lvl="2" fontAlgn="auto"/>
            <a:r>
              <a:rPr lang="en-US" altLang="en-US" sz="2200" dirty="0">
                <a:latin typeface="Arial" panose="020B0604020202020204" pitchFamily="34" charset="0"/>
                <a:cs typeface="Arial" panose="020B0604020202020204" pitchFamily="34" charset="0"/>
              </a:rPr>
              <a:t>4-021-01 defines the design, operation, and interfaces required for mass notification systems on Military Bases within and outside the United States</a:t>
            </a:r>
          </a:p>
          <a:p>
            <a:pPr marL="627063" lvl="2" fontAlgn="auto"/>
            <a:r>
              <a:rPr lang="en-US" altLang="en-US" sz="2200" dirty="0">
                <a:latin typeface="Arial" panose="020B0604020202020204" pitchFamily="34" charset="0"/>
                <a:cs typeface="Arial" panose="020B0604020202020204" pitchFamily="34" charset="0"/>
              </a:rPr>
              <a:t>Unified Facilities Criteria (UFC) Program: </a:t>
            </a:r>
          </a:p>
          <a:p>
            <a:pPr marL="499669" lvl="2" indent="0" fontAlgn="auto">
              <a:buFont typeface="Honeywell Sans" panose="02010503040101060203" pitchFamily="50" charset="0"/>
              <a:buNone/>
            </a:pPr>
            <a:r>
              <a:rPr lang="en-US" altLang="en-US" sz="2200" dirty="0">
                <a:solidFill>
                  <a:srgbClr val="0070C0"/>
                </a:solidFill>
                <a:latin typeface="Arial" panose="020B0604020202020204" pitchFamily="34" charset="0"/>
                <a:cs typeface="Arial" panose="020B0604020202020204" pitchFamily="34" charset="0"/>
              </a:rPr>
              <a:t>	</a:t>
            </a:r>
            <a:r>
              <a:rPr lang="en-US" altLang="en-US" sz="2200" u="sng" dirty="0">
                <a:solidFill>
                  <a:srgbClr val="0070C0"/>
                </a:solidFill>
                <a:latin typeface="Arial" panose="020B0604020202020204" pitchFamily="34" charset="0"/>
                <a:cs typeface="Arial" panose="020B0604020202020204" pitchFamily="34" charset="0"/>
              </a:rPr>
              <a:t>http://www.wbdg.org/references/pa_dod.php</a:t>
            </a:r>
          </a:p>
          <a:p>
            <a:pPr marL="499669" lvl="2" indent="0" fontAlgn="auto">
              <a:buFont typeface="Honeywell Sans" panose="02010503040101060203" pitchFamily="50" charset="0"/>
              <a:buNone/>
            </a:pPr>
            <a:endParaRPr lang="en-US" altLang="en-US" sz="1800" dirty="0">
              <a:solidFill>
                <a:srgbClr val="0070C0"/>
              </a:solidFill>
            </a:endParaRPr>
          </a:p>
          <a:p>
            <a:pPr fontAlgn="auto">
              <a:buClr>
                <a:srgbClr val="FF0000"/>
              </a:buClr>
            </a:pPr>
            <a:endParaRPr lang="en-US" sz="1800" dirty="0"/>
          </a:p>
        </p:txBody>
      </p:sp>
    </p:spTree>
    <p:extLst>
      <p:ext uri="{BB962C8B-B14F-4D97-AF65-F5344CB8AC3E}">
        <p14:creationId xmlns:p14="http://schemas.microsoft.com/office/powerpoint/2010/main" val="185621859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A5B45-D29B-0F04-8636-A857B852652D}"/>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33BEC021-9A61-320B-AA14-D59B2464D15E}"/>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sp>
        <p:nvSpPr>
          <p:cNvPr id="260" name="Subtitle.">
            <a:extLst>
              <a:ext uri="{FF2B5EF4-FFF2-40B4-BE49-F238E27FC236}">
                <a16:creationId xmlns:a16="http://schemas.microsoft.com/office/drawing/2014/main" id="{390EE001-B2D6-0D78-20CE-A389148E090A}"/>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dirty="0">
                <a:solidFill>
                  <a:schemeClr val="accent1"/>
                </a:solidFill>
              </a:rPr>
              <a:t>History of ECS and MNS in NFPA 72</a:t>
            </a:r>
            <a:endParaRPr dirty="0">
              <a:solidFill>
                <a:schemeClr val="accent1"/>
              </a:solidFill>
            </a:endParaRPr>
          </a:p>
        </p:txBody>
      </p:sp>
      <p:sp>
        <p:nvSpPr>
          <p:cNvPr id="2" name="Text Placeholder 3">
            <a:extLst>
              <a:ext uri="{FF2B5EF4-FFF2-40B4-BE49-F238E27FC236}">
                <a16:creationId xmlns:a16="http://schemas.microsoft.com/office/drawing/2014/main" id="{85EC281D-BB41-2FE2-C81B-1EF77774BFF6}"/>
              </a:ext>
            </a:extLst>
          </p:cNvPr>
          <p:cNvSpPr txBox="1">
            <a:spLocks/>
          </p:cNvSpPr>
          <p:nvPr/>
        </p:nvSpPr>
        <p:spPr>
          <a:xfrm>
            <a:off x="628813" y="1365646"/>
            <a:ext cx="7901869" cy="4390385"/>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ct val="0"/>
              </a:spcBef>
            </a:pPr>
            <a:r>
              <a:rPr lang="en-US" altLang="en-US" sz="2000" b="0" dirty="0">
                <a:latin typeface="Arial" panose="020B0604020202020204" pitchFamily="34" charset="0"/>
                <a:cs typeface="Arial" panose="020B0604020202020204" pitchFamily="34" charset="0"/>
              </a:rPr>
              <a:t>In June of 2003, the </a:t>
            </a:r>
            <a:r>
              <a:rPr lang="en-US" altLang="en-US" sz="2000" dirty="0">
                <a:solidFill>
                  <a:srgbClr val="0070C0"/>
                </a:solidFill>
                <a:latin typeface="Arial" panose="020B0604020202020204" pitchFamily="34" charset="0"/>
                <a:cs typeface="Arial" panose="020B0604020202020204" pitchFamily="34" charset="0"/>
              </a:rPr>
              <a:t>Air Force Civil Engineering </a:t>
            </a:r>
            <a:r>
              <a:rPr lang="en-US" altLang="en-US" sz="2000" b="0" dirty="0">
                <a:latin typeface="Arial" panose="020B0604020202020204" pitchFamily="34" charset="0"/>
                <a:cs typeface="Arial" panose="020B0604020202020204" pitchFamily="34" charset="0"/>
              </a:rPr>
              <a:t>petitioned NFPA to establish a mass notification project because:</a:t>
            </a:r>
          </a:p>
          <a:p>
            <a:pPr marL="627063" lvl="2" fontAlgn="auto"/>
            <a:r>
              <a:rPr lang="en-US" altLang="en-US" dirty="0">
                <a:latin typeface="Arial" panose="020B0604020202020204" pitchFamily="34" charset="0"/>
                <a:cs typeface="Arial" panose="020B0604020202020204" pitchFamily="34" charset="0"/>
              </a:rPr>
              <a:t>Fire Alarm systems are regulated and reliable </a:t>
            </a:r>
          </a:p>
          <a:p>
            <a:pPr marL="627063" lvl="2" fontAlgn="auto"/>
            <a:r>
              <a:rPr lang="en-US" altLang="en-US" dirty="0">
                <a:latin typeface="Arial" panose="020B0604020202020204" pitchFamily="34" charset="0"/>
                <a:cs typeface="Arial" panose="020B0604020202020204" pitchFamily="34" charset="0"/>
              </a:rPr>
              <a:t>The rules, testing procedures and installation practices are already established</a:t>
            </a:r>
          </a:p>
          <a:p>
            <a:pPr marL="627063" lvl="2" fontAlgn="auto"/>
            <a:r>
              <a:rPr lang="en-US" altLang="en-US" dirty="0">
                <a:latin typeface="Arial" panose="020B0604020202020204" pitchFamily="34" charset="0"/>
                <a:cs typeface="Arial" panose="020B0604020202020204" pitchFamily="34" charset="0"/>
              </a:rPr>
              <a:t>First responders are already familiar with the fire detection equipment, many with years of hands-on experience</a:t>
            </a:r>
          </a:p>
          <a:p>
            <a:pPr fontAlgn="auto">
              <a:spcBef>
                <a:spcPct val="0"/>
              </a:spcBef>
            </a:pPr>
            <a:endParaRPr lang="en-US" altLang="en-US" sz="2000" dirty="0">
              <a:latin typeface="Arial" panose="020B0604020202020204" pitchFamily="34" charset="0"/>
              <a:cs typeface="Arial" panose="020B0604020202020204" pitchFamily="34" charset="0"/>
            </a:endParaRPr>
          </a:p>
          <a:p>
            <a:pPr fontAlgn="auto">
              <a:spcBef>
                <a:spcPct val="0"/>
              </a:spcBef>
            </a:pPr>
            <a:r>
              <a:rPr lang="en-US" altLang="en-US" sz="2000" b="0" dirty="0">
                <a:latin typeface="Arial" panose="020B0604020202020204" pitchFamily="34" charset="0"/>
                <a:cs typeface="Arial" panose="020B0604020202020204" pitchFamily="34" charset="0"/>
              </a:rPr>
              <a:t>This was the genesis of </a:t>
            </a:r>
            <a:r>
              <a:rPr lang="en-US" altLang="en-US" sz="2000" dirty="0">
                <a:solidFill>
                  <a:srgbClr val="0070C0"/>
                </a:solidFill>
                <a:latin typeface="Arial" panose="020B0604020202020204" pitchFamily="34" charset="0"/>
                <a:cs typeface="Arial" panose="020B0604020202020204" pitchFamily="34" charset="0"/>
              </a:rPr>
              <a:t>adding mass notification requirements </a:t>
            </a:r>
            <a:r>
              <a:rPr lang="en-US" altLang="en-US" sz="2000" b="0" dirty="0">
                <a:latin typeface="Arial" panose="020B0604020202020204" pitchFamily="34" charset="0"/>
                <a:cs typeface="Arial" panose="020B0604020202020204" pitchFamily="34" charset="0"/>
              </a:rPr>
              <a:t>to NFPA’s fire alarm standard</a:t>
            </a:r>
          </a:p>
          <a:p>
            <a:pPr marL="42469" lvl="1" fontAlgn="auto">
              <a:buClr>
                <a:schemeClr val="accent1"/>
              </a:buClr>
            </a:pPr>
            <a:endParaRPr lang="en-US" sz="1800" dirty="0"/>
          </a:p>
        </p:txBody>
      </p:sp>
      <p:pic>
        <p:nvPicPr>
          <p:cNvPr id="3" name="Picture 2" descr="09_AirForce.png">
            <a:extLst>
              <a:ext uri="{FF2B5EF4-FFF2-40B4-BE49-F238E27FC236}">
                <a16:creationId xmlns:a16="http://schemas.microsoft.com/office/drawing/2014/main" id="{9383B544-3006-6D1A-1105-9C3AF5C3E00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0222" y="1209378"/>
            <a:ext cx="6062203" cy="454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92563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8B034-4F73-A3FF-C38D-14A2BF235FF8}"/>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27FAAD01-920C-0907-320D-9A4D10865C5D}"/>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a:p>
        </p:txBody>
      </p:sp>
      <p:sp>
        <p:nvSpPr>
          <p:cNvPr id="260" name="Subtitle.">
            <a:extLst>
              <a:ext uri="{FF2B5EF4-FFF2-40B4-BE49-F238E27FC236}">
                <a16:creationId xmlns:a16="http://schemas.microsoft.com/office/drawing/2014/main" id="{33428584-33A4-BC73-CE97-B4D61868BB12}"/>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dirty="0">
                <a:solidFill>
                  <a:schemeClr val="accent1"/>
                </a:solidFill>
              </a:rPr>
              <a:t>History of ECS and MNS in NFPA 72</a:t>
            </a:r>
            <a:endParaRPr dirty="0">
              <a:solidFill>
                <a:schemeClr val="accent1"/>
              </a:solidFill>
            </a:endParaRPr>
          </a:p>
        </p:txBody>
      </p:sp>
      <p:sp>
        <p:nvSpPr>
          <p:cNvPr id="4" name="Text Placeholder 3">
            <a:extLst>
              <a:ext uri="{FF2B5EF4-FFF2-40B4-BE49-F238E27FC236}">
                <a16:creationId xmlns:a16="http://schemas.microsoft.com/office/drawing/2014/main" id="{8F127C7F-5697-542E-900D-60BFA452EE23}"/>
              </a:ext>
            </a:extLst>
          </p:cNvPr>
          <p:cNvSpPr txBox="1">
            <a:spLocks/>
          </p:cNvSpPr>
          <p:nvPr/>
        </p:nvSpPr>
        <p:spPr>
          <a:xfrm>
            <a:off x="628814" y="1365646"/>
            <a:ext cx="7935323" cy="4390385"/>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ct val="0"/>
              </a:spcBef>
            </a:pPr>
            <a:r>
              <a:rPr lang="en-US" altLang="en-US" sz="2000" dirty="0">
                <a:solidFill>
                  <a:srgbClr val="0070C0"/>
                </a:solidFill>
                <a:latin typeface="Arial" panose="020B0604020202020204" pitchFamily="34" charset="0"/>
                <a:cs typeface="Arial" panose="020B0604020202020204" pitchFamily="34" charset="0"/>
              </a:rPr>
              <a:t>2007</a:t>
            </a:r>
            <a:r>
              <a:rPr lang="en-US" altLang="en-US" sz="2000" dirty="0">
                <a:solidFill>
                  <a:srgbClr val="CC3300"/>
                </a:solidFill>
                <a:latin typeface="Arial" panose="020B0604020202020204" pitchFamily="34" charset="0"/>
                <a:cs typeface="Arial" panose="020B0604020202020204" pitchFamily="34" charset="0"/>
              </a:rPr>
              <a:t> </a:t>
            </a:r>
            <a:r>
              <a:rPr lang="en-US" altLang="en-US" sz="2000" b="0" dirty="0">
                <a:latin typeface="Arial" panose="020B0604020202020204" pitchFamily="34" charset="0"/>
                <a:cs typeface="Arial" panose="020B0604020202020204" pitchFamily="34" charset="0"/>
              </a:rPr>
              <a:t>edition of NFPA 72 mass notification appeared in annex E</a:t>
            </a:r>
          </a:p>
          <a:p>
            <a:pPr fontAlgn="auto">
              <a:spcBef>
                <a:spcPct val="0"/>
              </a:spcBef>
            </a:pPr>
            <a:endParaRPr lang="en-US" altLang="en-US" sz="2000" dirty="0">
              <a:solidFill>
                <a:srgbClr val="A32638"/>
              </a:solidFill>
              <a:latin typeface="Arial" panose="020B0604020202020204" pitchFamily="34" charset="0"/>
              <a:cs typeface="Arial" panose="020B0604020202020204" pitchFamily="34" charset="0"/>
            </a:endParaRPr>
          </a:p>
          <a:p>
            <a:pPr fontAlgn="auto">
              <a:spcBef>
                <a:spcPct val="0"/>
              </a:spcBef>
            </a:pPr>
            <a:r>
              <a:rPr lang="en-US" altLang="en-US" sz="2000" dirty="0">
                <a:solidFill>
                  <a:srgbClr val="0070C0"/>
                </a:solidFill>
                <a:latin typeface="Arial" panose="020B0604020202020204" pitchFamily="34" charset="0"/>
                <a:cs typeface="Arial" panose="020B0604020202020204" pitchFamily="34" charset="0"/>
              </a:rPr>
              <a:t>2007</a:t>
            </a:r>
            <a:r>
              <a:rPr lang="en-US" altLang="en-US" sz="2000" dirty="0">
                <a:solidFill>
                  <a:srgbClr val="CC3300"/>
                </a:solidFill>
                <a:latin typeface="Arial" panose="020B0604020202020204" pitchFamily="34" charset="0"/>
                <a:cs typeface="Arial" panose="020B0604020202020204" pitchFamily="34" charset="0"/>
              </a:rPr>
              <a:t> </a:t>
            </a:r>
            <a:r>
              <a:rPr lang="en-US" altLang="en-US" sz="2000" b="0" dirty="0">
                <a:latin typeface="Arial" panose="020B0604020202020204" pitchFamily="34" charset="0"/>
                <a:cs typeface="Arial" panose="020B0604020202020204" pitchFamily="34" charset="0"/>
              </a:rPr>
              <a:t>a new Technical Committee was formed to begin work on the development of a new chapter for the 2010 edition of NFPA 72</a:t>
            </a:r>
          </a:p>
          <a:p>
            <a:pPr fontAlgn="auto">
              <a:spcBef>
                <a:spcPct val="0"/>
              </a:spcBef>
            </a:pPr>
            <a:endParaRPr lang="en-US" altLang="en-US" sz="2000" dirty="0">
              <a:solidFill>
                <a:srgbClr val="A32638"/>
              </a:solidFill>
              <a:latin typeface="Arial" panose="020B0604020202020204" pitchFamily="34" charset="0"/>
              <a:cs typeface="Arial" panose="020B0604020202020204" pitchFamily="34" charset="0"/>
            </a:endParaRPr>
          </a:p>
          <a:p>
            <a:pPr fontAlgn="auto">
              <a:spcBef>
                <a:spcPct val="0"/>
              </a:spcBef>
            </a:pPr>
            <a:r>
              <a:rPr lang="en-US" altLang="en-US" sz="2000" dirty="0">
                <a:solidFill>
                  <a:srgbClr val="0070C0"/>
                </a:solidFill>
                <a:latin typeface="Arial" panose="020B0604020202020204" pitchFamily="34" charset="0"/>
                <a:cs typeface="Arial" panose="020B0604020202020204" pitchFamily="34" charset="0"/>
              </a:rPr>
              <a:t>2010 edition of 72 </a:t>
            </a:r>
            <a:r>
              <a:rPr lang="en-US" altLang="en-US" sz="2000" b="0" dirty="0">
                <a:latin typeface="Arial" panose="020B0604020202020204" pitchFamily="34" charset="0"/>
                <a:cs typeface="Arial" panose="020B0604020202020204" pitchFamily="34" charset="0"/>
              </a:rPr>
              <a:t>contains a new chapter 24 called Emergency Communication Systems (ECS)</a:t>
            </a:r>
          </a:p>
          <a:p>
            <a:pPr fontAlgn="auto">
              <a:spcBef>
                <a:spcPct val="0"/>
              </a:spcBef>
            </a:pPr>
            <a:endParaRPr lang="en-US" altLang="en-US" sz="2000" dirty="0">
              <a:solidFill>
                <a:srgbClr val="A32638"/>
              </a:solidFill>
              <a:latin typeface="Arial" panose="020B0604020202020204" pitchFamily="34" charset="0"/>
              <a:cs typeface="Arial" panose="020B0604020202020204" pitchFamily="34" charset="0"/>
            </a:endParaRPr>
          </a:p>
          <a:p>
            <a:pPr fontAlgn="auto"/>
            <a:r>
              <a:rPr lang="en-US" altLang="en-US" sz="2000" dirty="0">
                <a:solidFill>
                  <a:srgbClr val="0070C0"/>
                </a:solidFill>
                <a:latin typeface="Arial" panose="020B0604020202020204" pitchFamily="34" charset="0"/>
                <a:cs typeface="Arial" panose="020B0604020202020204" pitchFamily="34" charset="0"/>
              </a:rPr>
              <a:t>Chapter 24 </a:t>
            </a:r>
            <a:r>
              <a:rPr lang="en-US" altLang="en-US" sz="2000" b="0" dirty="0">
                <a:latin typeface="Arial" panose="020B0604020202020204" pitchFamily="34" charset="0"/>
                <a:cs typeface="Arial" panose="020B0604020202020204" pitchFamily="34" charset="0"/>
              </a:rPr>
              <a:t>covers </a:t>
            </a:r>
            <a:r>
              <a:rPr lang="en-US" sz="2000" b="0" dirty="0">
                <a:latin typeface="Arial" panose="020B0604020202020204" pitchFamily="34" charset="0"/>
                <a:cs typeface="Arial" panose="020B0604020202020204" pitchFamily="34" charset="0"/>
              </a:rPr>
              <a:t>requirements for the installation and performance of ECS for in-building fire emergency voice/alarm communications systems (EVACS) and other communications systems</a:t>
            </a:r>
            <a:endParaRPr lang="en-US" altLang="en-US" sz="2000" b="0" dirty="0">
              <a:latin typeface="Arial" panose="020B0604020202020204" pitchFamily="34" charset="0"/>
              <a:cs typeface="Arial" panose="020B0604020202020204" pitchFamily="34" charset="0"/>
            </a:endParaRPr>
          </a:p>
          <a:p>
            <a:pPr marL="42469" lvl="1" fontAlgn="auto">
              <a:buClr>
                <a:schemeClr val="accent1"/>
              </a:buClr>
            </a:pPr>
            <a:endParaRPr lang="en-US" sz="1800" dirty="0"/>
          </a:p>
        </p:txBody>
      </p:sp>
      <p:pic>
        <p:nvPicPr>
          <p:cNvPr id="5" name="Picture 4" descr="10_NFPAbook.png">
            <a:extLst>
              <a:ext uri="{FF2B5EF4-FFF2-40B4-BE49-F238E27FC236}">
                <a16:creationId xmlns:a16="http://schemas.microsoft.com/office/drawing/2014/main" id="{A5405061-ED5B-1F78-2CD2-130C88CB4C2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9210" y="1267762"/>
            <a:ext cx="5632790" cy="422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29659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9B6D9-8EEB-4AA2-5F6D-B339CD1E723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32D08323-D638-FE17-67EB-98F6C8C544CC}"/>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
        <p:nvSpPr>
          <p:cNvPr id="260" name="Subtitle.">
            <a:extLst>
              <a:ext uri="{FF2B5EF4-FFF2-40B4-BE49-F238E27FC236}">
                <a16:creationId xmlns:a16="http://schemas.microsoft.com/office/drawing/2014/main" id="{C1BE70DA-3D68-1061-3A9D-075E276D5CB2}"/>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dirty="0">
                <a:solidFill>
                  <a:schemeClr val="accent1"/>
                </a:solidFill>
              </a:rPr>
              <a:t>Distinction Between ECS and MNS</a:t>
            </a:r>
            <a:endParaRPr dirty="0">
              <a:solidFill>
                <a:schemeClr val="accent1"/>
              </a:solidFill>
            </a:endParaRPr>
          </a:p>
        </p:txBody>
      </p:sp>
      <p:sp>
        <p:nvSpPr>
          <p:cNvPr id="2" name="Rectangle 1">
            <a:extLst>
              <a:ext uri="{FF2B5EF4-FFF2-40B4-BE49-F238E27FC236}">
                <a16:creationId xmlns:a16="http://schemas.microsoft.com/office/drawing/2014/main" id="{DE6F4DB3-8DEC-76F5-87EA-F2D7A79CB9FC}"/>
              </a:ext>
            </a:extLst>
          </p:cNvPr>
          <p:cNvSpPr/>
          <p:nvPr/>
        </p:nvSpPr>
        <p:spPr>
          <a:xfrm>
            <a:off x="505523" y="1477763"/>
            <a:ext cx="10300008" cy="707886"/>
          </a:xfrm>
          <a:prstGeom prst="rect">
            <a:avLst/>
          </a:prstGeom>
        </p:spPr>
        <p:txBody>
          <a:bodyPr wrap="square">
            <a:spAutoFit/>
          </a:bodyPr>
          <a:lstStyle/>
          <a:p>
            <a:pPr eaLnBrk="1" hangingPunct="1">
              <a:buClr>
                <a:schemeClr val="accent1"/>
              </a:buClr>
            </a:pPr>
            <a:r>
              <a:rPr lang="en-US" altLang="en-US" sz="2000" b="1" dirty="0">
                <a:solidFill>
                  <a:srgbClr val="0070C0"/>
                </a:solidFill>
                <a:cs typeface="Arial" pitchFamily="34" charset="0"/>
              </a:rPr>
              <a:t>MNS </a:t>
            </a:r>
            <a:r>
              <a:rPr lang="en-US" altLang="en-US" sz="2000" dirty="0"/>
              <a:t>and </a:t>
            </a:r>
            <a:r>
              <a:rPr lang="en-US" altLang="en-US" sz="2000" b="1" dirty="0">
                <a:solidFill>
                  <a:srgbClr val="0070C0"/>
                </a:solidFill>
                <a:cs typeface="Arial" pitchFamily="34" charset="0"/>
              </a:rPr>
              <a:t>ECS </a:t>
            </a:r>
            <a:r>
              <a:rPr lang="en-US" altLang="en-US" sz="2000" dirty="0"/>
              <a:t>cover all types of emergencies such as fire, severe weather, workplace violence, terrorist acts</a:t>
            </a:r>
          </a:p>
        </p:txBody>
      </p:sp>
      <p:sp>
        <p:nvSpPr>
          <p:cNvPr id="3" name="Rectangle 3">
            <a:extLst>
              <a:ext uri="{FF2B5EF4-FFF2-40B4-BE49-F238E27FC236}">
                <a16:creationId xmlns:a16="http://schemas.microsoft.com/office/drawing/2014/main" id="{5C228872-A507-D8D5-3197-B01ECD1AD2EF}"/>
              </a:ext>
            </a:extLst>
          </p:cNvPr>
          <p:cNvSpPr txBox="1">
            <a:spLocks noChangeArrowheads="1"/>
          </p:cNvSpPr>
          <p:nvPr/>
        </p:nvSpPr>
        <p:spPr bwMode="auto">
          <a:xfrm>
            <a:off x="533583" y="2587785"/>
            <a:ext cx="4205686" cy="29209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69863" indent="-169863" algn="l" defTabSz="457200" rtl="0" eaLnBrk="0" fontAlgn="base" hangingPunct="0">
              <a:spcBef>
                <a:spcPct val="20000"/>
              </a:spcBef>
              <a:spcAft>
                <a:spcPct val="0"/>
              </a:spcAft>
              <a:buClr>
                <a:srgbClr val="C00000"/>
              </a:buClr>
              <a:buFont typeface="Arial" panose="020B0604020202020204" pitchFamily="34" charset="0"/>
              <a:buChar char="•"/>
              <a:defRPr sz="2000" kern="1200">
                <a:solidFill>
                  <a:schemeClr val="tx1"/>
                </a:solidFill>
                <a:latin typeface="Arial" pitchFamily="34" charset="0"/>
                <a:ea typeface="Arial" charset="0"/>
                <a:cs typeface="Arial" pitchFamily="34" charset="0"/>
              </a:defRPr>
            </a:lvl1pPr>
            <a:lvl2pPr marL="627063" indent="-169863"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Arial" pitchFamily="34" charset="0"/>
                <a:ea typeface="Arial" charset="0"/>
                <a:cs typeface="Arial" pitchFamily="34" charset="0"/>
              </a:defRPr>
            </a:lvl2pPr>
            <a:lvl3pPr marL="1084263" indent="-169863" algn="l" defTabSz="457200" rtl="0" eaLnBrk="0" fontAlgn="base" hangingPunct="0">
              <a:spcBef>
                <a:spcPct val="20000"/>
              </a:spcBef>
              <a:spcAft>
                <a:spcPct val="0"/>
              </a:spcAft>
              <a:buClr>
                <a:srgbClr val="7F7F7F"/>
              </a:buClr>
              <a:buSzPct val="90000"/>
              <a:buFont typeface="Wingdings" panose="05000000000000000000" pitchFamily="2" charset="2"/>
              <a:buChar char="§"/>
              <a:defRPr sz="1600" kern="1200">
                <a:solidFill>
                  <a:schemeClr val="tx1"/>
                </a:solidFill>
                <a:latin typeface="Arial" pitchFamily="34" charset="0"/>
                <a:ea typeface="Arial" charset="0"/>
                <a:cs typeface="Arial"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Helvetica Neue"/>
                <a:ea typeface="Helvetica Neue"/>
                <a:cs typeface="Helvetica Neue"/>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Helvetica Neue"/>
                <a:ea typeface="Helvetica Neue"/>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spcBef>
                <a:spcPct val="0"/>
              </a:spcBef>
              <a:buClr>
                <a:schemeClr val="accent1"/>
              </a:buClr>
              <a:buNone/>
            </a:pPr>
            <a:r>
              <a:rPr lang="en-US" altLang="en-US" b="1" dirty="0">
                <a:solidFill>
                  <a:srgbClr val="0070C0"/>
                </a:solidFill>
              </a:rPr>
              <a:t>Mass Notification System </a:t>
            </a:r>
            <a:r>
              <a:rPr lang="en-US" altLang="en-US" dirty="0">
                <a:latin typeface="+mn-lt"/>
                <a:ea typeface="+mn-ea"/>
                <a:cs typeface="+mn-cs"/>
              </a:rPr>
              <a:t>(MNS) is a system that provides </a:t>
            </a:r>
            <a:r>
              <a:rPr lang="en-US" altLang="en-US" b="1" dirty="0">
                <a:solidFill>
                  <a:srgbClr val="0070C0"/>
                </a:solidFill>
              </a:rPr>
              <a:t>one-way</a:t>
            </a:r>
            <a:r>
              <a:rPr lang="en-US" altLang="en-US" dirty="0">
                <a:latin typeface="+mn-lt"/>
                <a:ea typeface="+mn-ea"/>
                <a:cs typeface="+mn-cs"/>
              </a:rPr>
              <a:t> info to people using:</a:t>
            </a:r>
          </a:p>
          <a:p>
            <a:pPr marL="627063" lvl="2" eaLnBrk="1" hangingPunct="1">
              <a:spcBef>
                <a:spcPct val="0"/>
              </a:spcBef>
              <a:buClr>
                <a:schemeClr val="accent1"/>
              </a:buClr>
              <a:buFont typeface="Arial" panose="020B0604020202020204" pitchFamily="34" charset="0"/>
              <a:buChar char="•"/>
            </a:pPr>
            <a:r>
              <a:rPr lang="en-US" altLang="en-US" sz="2000" dirty="0"/>
              <a:t>Voice messages</a:t>
            </a:r>
          </a:p>
          <a:p>
            <a:pPr marL="627063" lvl="2" eaLnBrk="1" hangingPunct="1">
              <a:spcBef>
                <a:spcPct val="0"/>
              </a:spcBef>
              <a:buClr>
                <a:schemeClr val="accent1"/>
              </a:buClr>
              <a:buFont typeface="Arial" panose="020B0604020202020204" pitchFamily="34" charset="0"/>
              <a:buChar char="•"/>
            </a:pPr>
            <a:r>
              <a:rPr lang="en-US" altLang="en-US" sz="2000" dirty="0"/>
              <a:t>Visible signals</a:t>
            </a:r>
          </a:p>
          <a:p>
            <a:pPr marL="627063" lvl="2" eaLnBrk="1" hangingPunct="1">
              <a:spcBef>
                <a:spcPct val="0"/>
              </a:spcBef>
              <a:buClr>
                <a:schemeClr val="accent1"/>
              </a:buClr>
              <a:buFont typeface="Arial" panose="020B0604020202020204" pitchFamily="34" charset="0"/>
              <a:buChar char="•"/>
            </a:pPr>
            <a:r>
              <a:rPr lang="en-US" altLang="en-US" sz="2000" dirty="0"/>
              <a:t>Text messages</a:t>
            </a:r>
          </a:p>
          <a:p>
            <a:pPr marL="627063" lvl="2" eaLnBrk="1" hangingPunct="1">
              <a:spcBef>
                <a:spcPct val="0"/>
              </a:spcBef>
              <a:buClr>
                <a:schemeClr val="accent1"/>
              </a:buClr>
              <a:buFont typeface="Arial" panose="020B0604020202020204" pitchFamily="34" charset="0"/>
              <a:buChar char="•"/>
            </a:pPr>
            <a:r>
              <a:rPr lang="en-US" altLang="en-US" sz="2000" dirty="0"/>
              <a:t>Tactile</a:t>
            </a:r>
          </a:p>
          <a:p>
            <a:pPr marL="627063" lvl="2" eaLnBrk="1" hangingPunct="1">
              <a:spcBef>
                <a:spcPct val="0"/>
              </a:spcBef>
              <a:buClr>
                <a:schemeClr val="accent1"/>
              </a:buClr>
              <a:buFont typeface="Arial" panose="020B0604020202020204" pitchFamily="34" charset="0"/>
              <a:buChar char="•"/>
            </a:pPr>
            <a:r>
              <a:rPr lang="en-US" altLang="en-US" sz="2000" dirty="0"/>
              <a:t>Other communication methods</a:t>
            </a:r>
          </a:p>
          <a:p>
            <a:pPr eaLnBrk="1" hangingPunct="1">
              <a:spcBef>
                <a:spcPct val="0"/>
              </a:spcBef>
              <a:buClr>
                <a:schemeClr val="accent1"/>
              </a:buClr>
            </a:pPr>
            <a:endParaRPr lang="en-US" altLang="en-US" dirty="0"/>
          </a:p>
          <a:p>
            <a:pPr lvl="1" eaLnBrk="1" hangingPunct="1">
              <a:spcBef>
                <a:spcPct val="0"/>
              </a:spcBef>
              <a:buFontTx/>
              <a:buNone/>
            </a:pPr>
            <a:endParaRPr lang="en-US" altLang="en-US" sz="1600" dirty="0"/>
          </a:p>
        </p:txBody>
      </p:sp>
      <p:sp>
        <p:nvSpPr>
          <p:cNvPr id="4" name="Rectangle 3">
            <a:extLst>
              <a:ext uri="{FF2B5EF4-FFF2-40B4-BE49-F238E27FC236}">
                <a16:creationId xmlns:a16="http://schemas.microsoft.com/office/drawing/2014/main" id="{90FFAFC0-6D5A-E610-860B-32445975C7A5}"/>
              </a:ext>
            </a:extLst>
          </p:cNvPr>
          <p:cNvSpPr txBox="1">
            <a:spLocks noChangeArrowheads="1"/>
          </p:cNvSpPr>
          <p:nvPr/>
        </p:nvSpPr>
        <p:spPr bwMode="auto">
          <a:xfrm>
            <a:off x="5024919" y="2589530"/>
            <a:ext cx="6025939" cy="323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2857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Clr>
                <a:schemeClr val="accent1"/>
              </a:buClr>
            </a:pPr>
            <a:r>
              <a:rPr lang="en-US" altLang="en-US" sz="2000" dirty="0">
                <a:ea typeface="Arial" charset="0"/>
                <a:cs typeface="Arial" pitchFamily="34" charset="0"/>
              </a:rPr>
              <a:t>In addition to one-way communications, </a:t>
            </a:r>
            <a:r>
              <a:rPr lang="en-US" altLang="en-US" sz="2000" b="1" dirty="0">
                <a:solidFill>
                  <a:srgbClr val="0070C0"/>
                </a:solidFill>
                <a:ea typeface="Arial" charset="0"/>
                <a:cs typeface="Arial" pitchFamily="34" charset="0"/>
              </a:rPr>
              <a:t>Emergency Communications Systems </a:t>
            </a:r>
            <a:r>
              <a:rPr lang="en-US" altLang="en-US" sz="2000" dirty="0">
                <a:ea typeface="Arial" charset="0"/>
                <a:cs typeface="Arial" pitchFamily="34" charset="0"/>
              </a:rPr>
              <a:t>(ECS) provide </a:t>
            </a:r>
            <a:r>
              <a:rPr lang="en-US" altLang="en-US" sz="2000" b="1" dirty="0">
                <a:solidFill>
                  <a:srgbClr val="0070C0"/>
                </a:solidFill>
                <a:ea typeface="Arial" charset="0"/>
                <a:cs typeface="Arial" pitchFamily="34" charset="0"/>
              </a:rPr>
              <a:t>two-way </a:t>
            </a:r>
            <a:r>
              <a:rPr lang="en-US" altLang="en-US" sz="2000" dirty="0">
                <a:ea typeface="Arial" charset="0"/>
                <a:cs typeface="Arial" pitchFamily="34" charset="0"/>
              </a:rPr>
              <a:t>info to </a:t>
            </a:r>
            <a:r>
              <a:rPr lang="en-US" altLang="en-US" sz="2000" dirty="0"/>
              <a:t>emergency responders to communicate with each other and building occupants in </a:t>
            </a:r>
            <a:r>
              <a:rPr lang="en-US" altLang="en-US" sz="2000" dirty="0">
                <a:ea typeface="Arial" charset="0"/>
                <a:cs typeface="Arial" pitchFamily="34" charset="0"/>
              </a:rPr>
              <a:t>a single system or as an interconnection of several control systems such as:</a:t>
            </a:r>
          </a:p>
          <a:p>
            <a:pPr marL="401637" lvl="1" indent="-169863" eaLnBrk="1" hangingPunct="1">
              <a:buClr>
                <a:schemeClr val="accent1"/>
              </a:buClr>
              <a:buFont typeface="Arial" panose="020B0604020202020204" pitchFamily="34" charset="0"/>
              <a:buChar char="•"/>
            </a:pPr>
            <a:r>
              <a:rPr lang="en-US" altLang="en-US" sz="2000" dirty="0">
                <a:ea typeface="Arial" charset="0"/>
                <a:cs typeface="Arial" pitchFamily="34" charset="0"/>
              </a:rPr>
              <a:t>Two-way fire fighter communications</a:t>
            </a:r>
          </a:p>
          <a:p>
            <a:pPr marL="401637" lvl="1" indent="-169863" eaLnBrk="1" hangingPunct="1">
              <a:buClr>
                <a:schemeClr val="accent1"/>
              </a:buClr>
              <a:buFont typeface="Arial" panose="020B0604020202020204" pitchFamily="34" charset="0"/>
              <a:buChar char="•"/>
            </a:pPr>
            <a:r>
              <a:rPr lang="en-US" altLang="en-US" sz="2000" dirty="0">
                <a:ea typeface="Arial" charset="0"/>
                <a:cs typeface="Arial" pitchFamily="34" charset="0"/>
              </a:rPr>
              <a:t>Two-way area of refuge communications</a:t>
            </a:r>
          </a:p>
          <a:p>
            <a:pPr eaLnBrk="1" hangingPunct="1">
              <a:buClr>
                <a:schemeClr val="accent1"/>
              </a:buClr>
            </a:pPr>
            <a:endParaRPr lang="en-US" altLang="en-US" sz="2000" dirty="0">
              <a:ea typeface="Arial" charset="0"/>
              <a:cs typeface="Arial" pitchFamily="34" charset="0"/>
            </a:endParaRPr>
          </a:p>
        </p:txBody>
      </p:sp>
    </p:spTree>
    <p:extLst>
      <p:ext uri="{BB962C8B-B14F-4D97-AF65-F5344CB8AC3E}">
        <p14:creationId xmlns:p14="http://schemas.microsoft.com/office/powerpoint/2010/main" val="228158870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E3C38-DB81-0966-AFE4-49BABDD67A2C}"/>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F2C54835-A1E2-E7AB-58AC-4082F1DFA9A0}"/>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sp>
        <p:nvSpPr>
          <p:cNvPr id="2" name="Subtitle.">
            <a:extLst>
              <a:ext uri="{FF2B5EF4-FFF2-40B4-BE49-F238E27FC236}">
                <a16:creationId xmlns:a16="http://schemas.microsoft.com/office/drawing/2014/main" id="{70E3172E-C5D2-FB4C-6C3E-BB7C50983FDF}"/>
              </a:ext>
            </a:extLst>
          </p:cNvPr>
          <p:cNvSpPr txBox="1">
            <a:spLocks/>
          </p:cNvSpPr>
          <p:nvPr/>
        </p:nvSpPr>
        <p:spPr>
          <a:xfrm>
            <a:off x="607480" y="404829"/>
            <a:ext cx="7284663" cy="5407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defTabSz="905174" hangingPunct="1">
              <a:defRPr sz="3564" spc="-198"/>
            </a:pPr>
            <a:r>
              <a:rPr lang="en-US" sz="3564" spc="-198">
                <a:solidFill>
                  <a:schemeClr val="accent1"/>
                </a:solidFill>
              </a:rPr>
              <a:t>Distinction Between ECS and MNS</a:t>
            </a:r>
            <a:endParaRPr lang="en-US" sz="3564" spc="-198" dirty="0">
              <a:solidFill>
                <a:schemeClr val="accent1"/>
              </a:solidFill>
            </a:endParaRPr>
          </a:p>
        </p:txBody>
      </p:sp>
      <p:grpSp>
        <p:nvGrpSpPr>
          <p:cNvPr id="46" name="Group 43">
            <a:extLst>
              <a:ext uri="{FF2B5EF4-FFF2-40B4-BE49-F238E27FC236}">
                <a16:creationId xmlns:a16="http://schemas.microsoft.com/office/drawing/2014/main" id="{FBA5DB23-D54A-90B2-40AC-CB5FE3D80AD7}"/>
              </a:ext>
            </a:extLst>
          </p:cNvPr>
          <p:cNvGrpSpPr>
            <a:grpSpLocks/>
          </p:cNvGrpSpPr>
          <p:nvPr/>
        </p:nvGrpSpPr>
        <p:grpSpPr bwMode="auto">
          <a:xfrm>
            <a:off x="1102590" y="1292226"/>
            <a:ext cx="8565350" cy="5025305"/>
            <a:chOff x="461963" y="317500"/>
            <a:chExt cx="7413625" cy="4570413"/>
          </a:xfrm>
        </p:grpSpPr>
        <p:sp>
          <p:nvSpPr>
            <p:cNvPr id="47" name="Line 148">
              <a:extLst>
                <a:ext uri="{FF2B5EF4-FFF2-40B4-BE49-F238E27FC236}">
                  <a16:creationId xmlns:a16="http://schemas.microsoft.com/office/drawing/2014/main" id="{9982BFA5-53B2-8B59-A539-1C5A4B5EC33E}"/>
                </a:ext>
              </a:extLst>
            </p:cNvPr>
            <p:cNvSpPr>
              <a:spLocks noChangeShapeType="1"/>
            </p:cNvSpPr>
            <p:nvPr/>
          </p:nvSpPr>
          <p:spPr bwMode="auto">
            <a:xfrm rot="5400000" flipH="1">
              <a:off x="1335882" y="3975894"/>
              <a:ext cx="1401762"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8" name="Line 150">
              <a:extLst>
                <a:ext uri="{FF2B5EF4-FFF2-40B4-BE49-F238E27FC236}">
                  <a16:creationId xmlns:a16="http://schemas.microsoft.com/office/drawing/2014/main" id="{EF96AC72-DA2E-A828-23AD-E6CBD9692391}"/>
                </a:ext>
              </a:extLst>
            </p:cNvPr>
            <p:cNvSpPr>
              <a:spLocks noChangeShapeType="1"/>
            </p:cNvSpPr>
            <p:nvPr/>
          </p:nvSpPr>
          <p:spPr bwMode="auto">
            <a:xfrm>
              <a:off x="2036763" y="3621088"/>
              <a:ext cx="268287"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9" name="Line 151">
              <a:extLst>
                <a:ext uri="{FF2B5EF4-FFF2-40B4-BE49-F238E27FC236}">
                  <a16:creationId xmlns:a16="http://schemas.microsoft.com/office/drawing/2014/main" id="{9EAD822C-9B83-838F-3250-D9E3713EEDB3}"/>
                </a:ext>
              </a:extLst>
            </p:cNvPr>
            <p:cNvSpPr>
              <a:spLocks noChangeShapeType="1"/>
            </p:cNvSpPr>
            <p:nvPr/>
          </p:nvSpPr>
          <p:spPr bwMode="auto">
            <a:xfrm>
              <a:off x="2036763" y="4119563"/>
              <a:ext cx="268287"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0" name="Line 152">
              <a:extLst>
                <a:ext uri="{FF2B5EF4-FFF2-40B4-BE49-F238E27FC236}">
                  <a16:creationId xmlns:a16="http://schemas.microsoft.com/office/drawing/2014/main" id="{B251678B-AD5C-689E-D0B6-9FC19682C7E8}"/>
                </a:ext>
              </a:extLst>
            </p:cNvPr>
            <p:cNvSpPr>
              <a:spLocks noChangeShapeType="1"/>
            </p:cNvSpPr>
            <p:nvPr/>
          </p:nvSpPr>
          <p:spPr bwMode="auto">
            <a:xfrm>
              <a:off x="2036763" y="4664075"/>
              <a:ext cx="268287"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1" name="Line 147">
              <a:extLst>
                <a:ext uri="{FF2B5EF4-FFF2-40B4-BE49-F238E27FC236}">
                  <a16:creationId xmlns:a16="http://schemas.microsoft.com/office/drawing/2014/main" id="{877950FA-05C2-5EA2-C07C-9FA4C4DD8227}"/>
                </a:ext>
              </a:extLst>
            </p:cNvPr>
            <p:cNvSpPr>
              <a:spLocks noChangeShapeType="1"/>
            </p:cNvSpPr>
            <p:nvPr/>
          </p:nvSpPr>
          <p:spPr bwMode="auto">
            <a:xfrm>
              <a:off x="1778000" y="3281363"/>
              <a:ext cx="268288"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nvGrpSpPr>
            <p:cNvPr id="52" name="Group 140">
              <a:extLst>
                <a:ext uri="{FF2B5EF4-FFF2-40B4-BE49-F238E27FC236}">
                  <a16:creationId xmlns:a16="http://schemas.microsoft.com/office/drawing/2014/main" id="{20BA3633-5712-2C37-A851-F993AF62360E}"/>
                </a:ext>
              </a:extLst>
            </p:cNvPr>
            <p:cNvGrpSpPr>
              <a:grpSpLocks/>
            </p:cNvGrpSpPr>
            <p:nvPr/>
          </p:nvGrpSpPr>
          <p:grpSpPr bwMode="auto">
            <a:xfrm>
              <a:off x="3419475" y="2162175"/>
              <a:ext cx="268288" cy="2419350"/>
              <a:chOff x="1960" y="1386"/>
              <a:chExt cx="169" cy="1524"/>
            </a:xfrm>
          </p:grpSpPr>
          <p:sp>
            <p:nvSpPr>
              <p:cNvPr id="276" name="Line 116">
                <a:extLst>
                  <a:ext uri="{FF2B5EF4-FFF2-40B4-BE49-F238E27FC236}">
                    <a16:creationId xmlns:a16="http://schemas.microsoft.com/office/drawing/2014/main" id="{6DFE1C9F-6BAA-8523-2F91-B3E6DDB09E24}"/>
                  </a:ext>
                </a:extLst>
              </p:cNvPr>
              <p:cNvSpPr>
                <a:spLocks noChangeShapeType="1"/>
              </p:cNvSpPr>
              <p:nvPr/>
            </p:nvSpPr>
            <p:spPr bwMode="auto">
              <a:xfrm>
                <a:off x="1960" y="2904"/>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7" name="Line 117">
                <a:extLst>
                  <a:ext uri="{FF2B5EF4-FFF2-40B4-BE49-F238E27FC236}">
                    <a16:creationId xmlns:a16="http://schemas.microsoft.com/office/drawing/2014/main" id="{AADE46D7-A8BC-5F76-81F3-0E6B0009232E}"/>
                  </a:ext>
                </a:extLst>
              </p:cNvPr>
              <p:cNvSpPr>
                <a:spLocks noChangeShapeType="1"/>
              </p:cNvSpPr>
              <p:nvPr/>
            </p:nvSpPr>
            <p:spPr bwMode="auto">
              <a:xfrm>
                <a:off x="1960" y="2499"/>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8" name="Line 118">
                <a:extLst>
                  <a:ext uri="{FF2B5EF4-FFF2-40B4-BE49-F238E27FC236}">
                    <a16:creationId xmlns:a16="http://schemas.microsoft.com/office/drawing/2014/main" id="{75DD479F-165B-C6CC-0725-3A8D62FDBA45}"/>
                  </a:ext>
                </a:extLst>
              </p:cNvPr>
              <p:cNvSpPr>
                <a:spLocks noChangeShapeType="1"/>
              </p:cNvSpPr>
              <p:nvPr/>
            </p:nvSpPr>
            <p:spPr bwMode="auto">
              <a:xfrm>
                <a:off x="1960" y="2087"/>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9" name="Line 110">
                <a:extLst>
                  <a:ext uri="{FF2B5EF4-FFF2-40B4-BE49-F238E27FC236}">
                    <a16:creationId xmlns:a16="http://schemas.microsoft.com/office/drawing/2014/main" id="{1686FACC-1CA4-7EEF-E70E-76DDF2706B3E}"/>
                  </a:ext>
                </a:extLst>
              </p:cNvPr>
              <p:cNvSpPr>
                <a:spLocks noChangeShapeType="1"/>
              </p:cNvSpPr>
              <p:nvPr/>
            </p:nvSpPr>
            <p:spPr bwMode="auto">
              <a:xfrm>
                <a:off x="1960" y="1700"/>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80" name="Line 109">
                <a:extLst>
                  <a:ext uri="{FF2B5EF4-FFF2-40B4-BE49-F238E27FC236}">
                    <a16:creationId xmlns:a16="http://schemas.microsoft.com/office/drawing/2014/main" id="{EF9763AD-6595-F742-1AA8-E6DD0F82A483}"/>
                  </a:ext>
                </a:extLst>
              </p:cNvPr>
              <p:cNvSpPr>
                <a:spLocks noChangeShapeType="1"/>
              </p:cNvSpPr>
              <p:nvPr/>
            </p:nvSpPr>
            <p:spPr bwMode="auto">
              <a:xfrm>
                <a:off x="1960" y="1386"/>
                <a:ext cx="0" cy="1524"/>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53" name="Group 141">
              <a:extLst>
                <a:ext uri="{FF2B5EF4-FFF2-40B4-BE49-F238E27FC236}">
                  <a16:creationId xmlns:a16="http://schemas.microsoft.com/office/drawing/2014/main" id="{689A4956-1740-FB30-2B2B-914910AD7DA1}"/>
                </a:ext>
              </a:extLst>
            </p:cNvPr>
            <p:cNvGrpSpPr>
              <a:grpSpLocks/>
            </p:cNvGrpSpPr>
            <p:nvPr/>
          </p:nvGrpSpPr>
          <p:grpSpPr bwMode="auto">
            <a:xfrm>
              <a:off x="577850" y="2162175"/>
              <a:ext cx="268288" cy="2419350"/>
              <a:chOff x="1960" y="1386"/>
              <a:chExt cx="169" cy="1524"/>
            </a:xfrm>
          </p:grpSpPr>
          <p:sp>
            <p:nvSpPr>
              <p:cNvPr id="271" name="Line 142">
                <a:extLst>
                  <a:ext uri="{FF2B5EF4-FFF2-40B4-BE49-F238E27FC236}">
                    <a16:creationId xmlns:a16="http://schemas.microsoft.com/office/drawing/2014/main" id="{56E7D5F8-9FD3-4A20-1876-D2AA3C87657B}"/>
                  </a:ext>
                </a:extLst>
              </p:cNvPr>
              <p:cNvSpPr>
                <a:spLocks noChangeShapeType="1"/>
              </p:cNvSpPr>
              <p:nvPr/>
            </p:nvSpPr>
            <p:spPr bwMode="auto">
              <a:xfrm>
                <a:off x="1960" y="2904"/>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2" name="Line 143">
                <a:extLst>
                  <a:ext uri="{FF2B5EF4-FFF2-40B4-BE49-F238E27FC236}">
                    <a16:creationId xmlns:a16="http://schemas.microsoft.com/office/drawing/2014/main" id="{22D15E30-7009-CF06-D8AC-AD93AB913C84}"/>
                  </a:ext>
                </a:extLst>
              </p:cNvPr>
              <p:cNvSpPr>
                <a:spLocks noChangeShapeType="1"/>
              </p:cNvSpPr>
              <p:nvPr/>
            </p:nvSpPr>
            <p:spPr bwMode="auto">
              <a:xfrm>
                <a:off x="1960" y="2499"/>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3" name="Line 144">
                <a:extLst>
                  <a:ext uri="{FF2B5EF4-FFF2-40B4-BE49-F238E27FC236}">
                    <a16:creationId xmlns:a16="http://schemas.microsoft.com/office/drawing/2014/main" id="{4DA9A314-F0BB-7ED1-7236-60AAF80AFE6E}"/>
                  </a:ext>
                </a:extLst>
              </p:cNvPr>
              <p:cNvSpPr>
                <a:spLocks noChangeShapeType="1"/>
              </p:cNvSpPr>
              <p:nvPr/>
            </p:nvSpPr>
            <p:spPr bwMode="auto">
              <a:xfrm>
                <a:off x="1960" y="2087"/>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4" name="Line 145">
                <a:extLst>
                  <a:ext uri="{FF2B5EF4-FFF2-40B4-BE49-F238E27FC236}">
                    <a16:creationId xmlns:a16="http://schemas.microsoft.com/office/drawing/2014/main" id="{A26A1556-D219-B800-277C-7C6194DA009D}"/>
                  </a:ext>
                </a:extLst>
              </p:cNvPr>
              <p:cNvSpPr>
                <a:spLocks noChangeShapeType="1"/>
              </p:cNvSpPr>
              <p:nvPr/>
            </p:nvSpPr>
            <p:spPr bwMode="auto">
              <a:xfrm>
                <a:off x="1960" y="1700"/>
                <a:ext cx="169"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75" name="Line 146">
                <a:extLst>
                  <a:ext uri="{FF2B5EF4-FFF2-40B4-BE49-F238E27FC236}">
                    <a16:creationId xmlns:a16="http://schemas.microsoft.com/office/drawing/2014/main" id="{42C7C8D0-A593-F77E-D6B5-1CA5DB16A403}"/>
                  </a:ext>
                </a:extLst>
              </p:cNvPr>
              <p:cNvSpPr>
                <a:spLocks noChangeShapeType="1"/>
              </p:cNvSpPr>
              <p:nvPr/>
            </p:nvSpPr>
            <p:spPr bwMode="auto">
              <a:xfrm>
                <a:off x="1960" y="1386"/>
                <a:ext cx="0" cy="1524"/>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
          <p:nvSpPr>
            <p:cNvPr id="54" name="Line 128">
              <a:extLst>
                <a:ext uri="{FF2B5EF4-FFF2-40B4-BE49-F238E27FC236}">
                  <a16:creationId xmlns:a16="http://schemas.microsoft.com/office/drawing/2014/main" id="{F1152C88-07B6-BC1F-944C-1ED02907258E}"/>
                </a:ext>
              </a:extLst>
            </p:cNvPr>
            <p:cNvSpPr>
              <a:spLocks noChangeShapeType="1"/>
            </p:cNvSpPr>
            <p:nvPr/>
          </p:nvSpPr>
          <p:spPr bwMode="auto">
            <a:xfrm rot="-5400000">
              <a:off x="5782469" y="1513682"/>
              <a:ext cx="268287"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5" name="Line 129">
              <a:extLst>
                <a:ext uri="{FF2B5EF4-FFF2-40B4-BE49-F238E27FC236}">
                  <a16:creationId xmlns:a16="http://schemas.microsoft.com/office/drawing/2014/main" id="{68B94C06-2050-47A4-DAA5-EADF5D2F5EF5}"/>
                </a:ext>
              </a:extLst>
            </p:cNvPr>
            <p:cNvSpPr>
              <a:spLocks noChangeShapeType="1"/>
            </p:cNvSpPr>
            <p:nvPr/>
          </p:nvSpPr>
          <p:spPr bwMode="auto">
            <a:xfrm rot="-5400000">
              <a:off x="1145381" y="1518444"/>
              <a:ext cx="268288"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6" name="Line 130">
              <a:extLst>
                <a:ext uri="{FF2B5EF4-FFF2-40B4-BE49-F238E27FC236}">
                  <a16:creationId xmlns:a16="http://schemas.microsoft.com/office/drawing/2014/main" id="{796914E5-81A8-4DFF-A999-8260A0C492B8}"/>
                </a:ext>
              </a:extLst>
            </p:cNvPr>
            <p:cNvSpPr>
              <a:spLocks noChangeShapeType="1"/>
            </p:cNvSpPr>
            <p:nvPr/>
          </p:nvSpPr>
          <p:spPr bwMode="auto">
            <a:xfrm rot="-5400000">
              <a:off x="3901281" y="1518444"/>
              <a:ext cx="268288"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7" name="Line 126">
              <a:extLst>
                <a:ext uri="{FF2B5EF4-FFF2-40B4-BE49-F238E27FC236}">
                  <a16:creationId xmlns:a16="http://schemas.microsoft.com/office/drawing/2014/main" id="{1AA1FCFB-3CE2-F9C9-61F7-257CADFB17C7}"/>
                </a:ext>
              </a:extLst>
            </p:cNvPr>
            <p:cNvSpPr>
              <a:spLocks noChangeShapeType="1"/>
            </p:cNvSpPr>
            <p:nvPr/>
          </p:nvSpPr>
          <p:spPr bwMode="auto">
            <a:xfrm rot="-5400000">
              <a:off x="4475956" y="1258094"/>
              <a:ext cx="268288"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8" name="Text Box 11">
              <a:extLst>
                <a:ext uri="{FF2B5EF4-FFF2-40B4-BE49-F238E27FC236}">
                  <a16:creationId xmlns:a16="http://schemas.microsoft.com/office/drawing/2014/main" id="{7BE7F961-C67A-F2EF-9258-44F74D3FAD38}"/>
                </a:ext>
              </a:extLst>
            </p:cNvPr>
            <p:cNvSpPr txBox="1">
              <a:spLocks noChangeArrowheads="1"/>
            </p:cNvSpPr>
            <p:nvPr/>
          </p:nvSpPr>
          <p:spPr bwMode="auto">
            <a:xfrm>
              <a:off x="3535363" y="317500"/>
              <a:ext cx="2151062" cy="419875"/>
            </a:xfrm>
            <a:prstGeom prst="rect">
              <a:avLst/>
            </a:prstGeom>
            <a:solidFill>
              <a:srgbClr val="E0E0E0">
                <a:lumMod val="85000"/>
              </a:srgbClr>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Emergency Communications Systems (ECS)</a:t>
              </a:r>
            </a:p>
          </p:txBody>
        </p:sp>
        <p:sp>
          <p:nvSpPr>
            <p:cNvPr id="59" name="Text Box 92">
              <a:extLst>
                <a:ext uri="{FF2B5EF4-FFF2-40B4-BE49-F238E27FC236}">
                  <a16:creationId xmlns:a16="http://schemas.microsoft.com/office/drawing/2014/main" id="{756CDB91-0EAC-7424-E9AC-38AF52735588}"/>
                </a:ext>
              </a:extLst>
            </p:cNvPr>
            <p:cNvSpPr txBox="1">
              <a:spLocks noChangeArrowheads="1"/>
            </p:cNvSpPr>
            <p:nvPr/>
          </p:nvSpPr>
          <p:spPr bwMode="auto">
            <a:xfrm>
              <a:off x="461963" y="1547813"/>
              <a:ext cx="1458912" cy="598060"/>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One-Way</a:t>
              </a:r>
            </a:p>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ECS</a:t>
              </a:r>
            </a:p>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0" name="Text Box 95">
              <a:extLst>
                <a:ext uri="{FF2B5EF4-FFF2-40B4-BE49-F238E27FC236}">
                  <a16:creationId xmlns:a16="http://schemas.microsoft.com/office/drawing/2014/main" id="{9AE40FFE-89AE-D98E-6649-B28FEEC374BE}"/>
                </a:ext>
              </a:extLst>
            </p:cNvPr>
            <p:cNvSpPr txBox="1">
              <a:spLocks noChangeArrowheads="1"/>
            </p:cNvSpPr>
            <p:nvPr/>
          </p:nvSpPr>
          <p:spPr bwMode="auto">
            <a:xfrm>
              <a:off x="2154238" y="3421063"/>
              <a:ext cx="1150937" cy="406400"/>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Combination</a:t>
              </a:r>
            </a:p>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ECS</a:t>
              </a:r>
            </a:p>
          </p:txBody>
        </p:sp>
        <p:sp>
          <p:nvSpPr>
            <p:cNvPr id="61" name="Text Box 96">
              <a:extLst>
                <a:ext uri="{FF2B5EF4-FFF2-40B4-BE49-F238E27FC236}">
                  <a16:creationId xmlns:a16="http://schemas.microsoft.com/office/drawing/2014/main" id="{13BC8D5B-3702-59F3-0226-5CE124811F19}"/>
                </a:ext>
              </a:extLst>
            </p:cNvPr>
            <p:cNvSpPr txBox="1">
              <a:spLocks noChangeArrowheads="1"/>
            </p:cNvSpPr>
            <p:nvPr/>
          </p:nvSpPr>
          <p:spPr bwMode="auto">
            <a:xfrm>
              <a:off x="2152650" y="3951288"/>
              <a:ext cx="1152525" cy="406400"/>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Interfaces with MNS</a:t>
              </a:r>
            </a:p>
          </p:txBody>
        </p:sp>
        <p:sp>
          <p:nvSpPr>
            <p:cNvPr id="62" name="Text Box 97">
              <a:extLst>
                <a:ext uri="{FF2B5EF4-FFF2-40B4-BE49-F238E27FC236}">
                  <a16:creationId xmlns:a16="http://schemas.microsoft.com/office/drawing/2014/main" id="{33F4746C-F5CB-0506-95ED-F44310F17459}"/>
                </a:ext>
              </a:extLst>
            </p:cNvPr>
            <p:cNvSpPr txBox="1">
              <a:spLocks noChangeArrowheads="1"/>
            </p:cNvSpPr>
            <p:nvPr/>
          </p:nvSpPr>
          <p:spPr bwMode="auto">
            <a:xfrm>
              <a:off x="2152650" y="4481513"/>
              <a:ext cx="1152525" cy="406400"/>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 Systems Used for ECS</a:t>
              </a:r>
            </a:p>
          </p:txBody>
        </p:sp>
        <p:grpSp>
          <p:nvGrpSpPr>
            <p:cNvPr id="63" name="Group 139">
              <a:extLst>
                <a:ext uri="{FF2B5EF4-FFF2-40B4-BE49-F238E27FC236}">
                  <a16:creationId xmlns:a16="http://schemas.microsoft.com/office/drawing/2014/main" id="{2B2A3583-BF75-7998-5AD0-7270935CC888}"/>
                </a:ext>
              </a:extLst>
            </p:cNvPr>
            <p:cNvGrpSpPr>
              <a:grpSpLocks/>
            </p:cNvGrpSpPr>
            <p:nvPr/>
          </p:nvGrpSpPr>
          <p:grpSpPr bwMode="auto">
            <a:xfrm>
              <a:off x="769938" y="2373313"/>
              <a:ext cx="1154112" cy="2320925"/>
              <a:chOff x="2880" y="1483"/>
              <a:chExt cx="727" cy="1462"/>
            </a:xfrm>
          </p:grpSpPr>
          <p:sp>
            <p:nvSpPr>
              <p:cNvPr id="267" name="Text Box 93">
                <a:extLst>
                  <a:ext uri="{FF2B5EF4-FFF2-40B4-BE49-F238E27FC236}">
                    <a16:creationId xmlns:a16="http://schemas.microsoft.com/office/drawing/2014/main" id="{D5FED52A-B25A-F569-F0ED-DBA00B13F3E7}"/>
                  </a:ext>
                </a:extLst>
              </p:cNvPr>
              <p:cNvSpPr txBox="1">
                <a:spLocks noChangeArrowheads="1"/>
              </p:cNvSpPr>
              <p:nvPr/>
            </p:nvSpPr>
            <p:spPr bwMode="auto">
              <a:xfrm>
                <a:off x="2880" y="1483"/>
                <a:ext cx="727" cy="229"/>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In-Building</a:t>
                </a:r>
              </a:p>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Fire EVACS</a:t>
                </a:r>
              </a:p>
            </p:txBody>
          </p:sp>
          <p:sp>
            <p:nvSpPr>
              <p:cNvPr id="268" name="Text Box 94">
                <a:extLst>
                  <a:ext uri="{FF2B5EF4-FFF2-40B4-BE49-F238E27FC236}">
                    <a16:creationId xmlns:a16="http://schemas.microsoft.com/office/drawing/2014/main" id="{09D48E8F-69EA-6AEE-BBA8-611AAFCDB0EB}"/>
                  </a:ext>
                </a:extLst>
              </p:cNvPr>
              <p:cNvSpPr txBox="1">
                <a:spLocks noChangeArrowheads="1"/>
              </p:cNvSpPr>
              <p:nvPr/>
            </p:nvSpPr>
            <p:spPr bwMode="auto">
              <a:xfrm>
                <a:off x="2881" y="1894"/>
                <a:ext cx="726" cy="229"/>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In-Building</a:t>
                </a:r>
              </a:p>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MNS</a:t>
                </a:r>
              </a:p>
            </p:txBody>
          </p:sp>
          <p:sp>
            <p:nvSpPr>
              <p:cNvPr id="269" name="Text Box 98">
                <a:extLst>
                  <a:ext uri="{FF2B5EF4-FFF2-40B4-BE49-F238E27FC236}">
                    <a16:creationId xmlns:a16="http://schemas.microsoft.com/office/drawing/2014/main" id="{0EA92186-7EED-D0FA-8D82-35A8AFD036C4}"/>
                  </a:ext>
                </a:extLst>
              </p:cNvPr>
              <p:cNvSpPr txBox="1">
                <a:spLocks noChangeArrowheads="1"/>
              </p:cNvSpPr>
              <p:nvPr/>
            </p:nvSpPr>
            <p:spPr bwMode="auto">
              <a:xfrm>
                <a:off x="2881" y="2305"/>
                <a:ext cx="726" cy="229"/>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Wide-Area</a:t>
                </a:r>
              </a:p>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MNS</a:t>
                </a:r>
              </a:p>
            </p:txBody>
          </p:sp>
          <p:sp>
            <p:nvSpPr>
              <p:cNvPr id="270" name="Text Box 99">
                <a:extLst>
                  <a:ext uri="{FF2B5EF4-FFF2-40B4-BE49-F238E27FC236}">
                    <a16:creationId xmlns:a16="http://schemas.microsoft.com/office/drawing/2014/main" id="{9681FC5C-125A-1545-449E-D3C35744F117}"/>
                  </a:ext>
                </a:extLst>
              </p:cNvPr>
              <p:cNvSpPr txBox="1">
                <a:spLocks noChangeArrowheads="1"/>
              </p:cNvSpPr>
              <p:nvPr/>
            </p:nvSpPr>
            <p:spPr bwMode="auto">
              <a:xfrm>
                <a:off x="2880" y="2716"/>
                <a:ext cx="726" cy="229"/>
              </a:xfrm>
              <a:prstGeom prst="rect">
                <a:avLst/>
              </a:prstGeom>
              <a:solidFill>
                <a:srgbClr val="FF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Distributed Recipient MNS</a:t>
                </a:r>
              </a:p>
            </p:txBody>
          </p:sp>
        </p:grpSp>
        <p:sp>
          <p:nvSpPr>
            <p:cNvPr id="256" name="Text Box 102">
              <a:extLst>
                <a:ext uri="{FF2B5EF4-FFF2-40B4-BE49-F238E27FC236}">
                  <a16:creationId xmlns:a16="http://schemas.microsoft.com/office/drawing/2014/main" id="{931DF047-F1AD-0B54-4327-D81211E3EB45}"/>
                </a:ext>
              </a:extLst>
            </p:cNvPr>
            <p:cNvSpPr txBox="1">
              <a:spLocks noChangeArrowheads="1"/>
            </p:cNvSpPr>
            <p:nvPr/>
          </p:nvSpPr>
          <p:spPr bwMode="auto">
            <a:xfrm>
              <a:off x="5224463" y="1547813"/>
              <a:ext cx="1458912" cy="419875"/>
            </a:xfrm>
            <a:prstGeom prst="rect">
              <a:avLst/>
            </a:prstGeom>
            <a:solidFill>
              <a:srgbClr val="FFCC99"/>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Info. Command and Control</a:t>
              </a:r>
            </a:p>
          </p:txBody>
        </p:sp>
        <p:sp>
          <p:nvSpPr>
            <p:cNvPr id="257" name="Text Box 103">
              <a:extLst>
                <a:ext uri="{FF2B5EF4-FFF2-40B4-BE49-F238E27FC236}">
                  <a16:creationId xmlns:a16="http://schemas.microsoft.com/office/drawing/2014/main" id="{85E605DF-071A-7EF7-68E5-ED777056DB00}"/>
                </a:ext>
              </a:extLst>
            </p:cNvPr>
            <p:cNvSpPr txBox="1">
              <a:spLocks noChangeArrowheads="1"/>
            </p:cNvSpPr>
            <p:nvPr/>
          </p:nvSpPr>
          <p:spPr bwMode="auto">
            <a:xfrm>
              <a:off x="3305175" y="1547813"/>
              <a:ext cx="1458913" cy="598060"/>
            </a:xfrm>
            <a:prstGeom prst="rect">
              <a:avLst/>
            </a:prstGeom>
            <a:solidFill>
              <a:srgbClr val="CC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Two-Way</a:t>
              </a:r>
            </a:p>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In-Building ECS</a:t>
              </a:r>
            </a:p>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nvGrpSpPr>
            <p:cNvPr id="258" name="Group 136">
              <a:extLst>
                <a:ext uri="{FF2B5EF4-FFF2-40B4-BE49-F238E27FC236}">
                  <a16:creationId xmlns:a16="http://schemas.microsoft.com/office/drawing/2014/main" id="{90922195-8933-769C-3EDA-80EA9E0DA397}"/>
                </a:ext>
              </a:extLst>
            </p:cNvPr>
            <p:cNvGrpSpPr>
              <a:grpSpLocks/>
            </p:cNvGrpSpPr>
            <p:nvPr/>
          </p:nvGrpSpPr>
          <p:grpSpPr bwMode="auto">
            <a:xfrm>
              <a:off x="3573463" y="2366963"/>
              <a:ext cx="1190625" cy="2195512"/>
              <a:chOff x="2057" y="1499"/>
              <a:chExt cx="750" cy="1383"/>
            </a:xfrm>
          </p:grpSpPr>
          <p:sp>
            <p:nvSpPr>
              <p:cNvPr id="263" name="Text Box 104">
                <a:extLst>
                  <a:ext uri="{FF2B5EF4-FFF2-40B4-BE49-F238E27FC236}">
                    <a16:creationId xmlns:a16="http://schemas.microsoft.com/office/drawing/2014/main" id="{F557E80F-2B72-4208-33D5-0B4778EA019B}"/>
                  </a:ext>
                </a:extLst>
              </p:cNvPr>
              <p:cNvSpPr txBox="1">
                <a:spLocks noChangeArrowheads="1"/>
              </p:cNvSpPr>
              <p:nvPr/>
            </p:nvSpPr>
            <p:spPr bwMode="auto">
              <a:xfrm>
                <a:off x="2057" y="1499"/>
                <a:ext cx="750" cy="229"/>
              </a:xfrm>
              <a:prstGeom prst="rect">
                <a:avLst/>
              </a:prstGeom>
              <a:solidFill>
                <a:srgbClr val="CC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Two-Way Wired Emerg </a:t>
                </a:r>
                <a:r>
                  <a:rPr kumimoji="0" lang="en-US" alt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Svcs</a:t>
                </a: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ECS</a:t>
                </a:r>
              </a:p>
            </p:txBody>
          </p:sp>
          <p:sp>
            <p:nvSpPr>
              <p:cNvPr id="264" name="Text Box 105">
                <a:extLst>
                  <a:ext uri="{FF2B5EF4-FFF2-40B4-BE49-F238E27FC236}">
                    <a16:creationId xmlns:a16="http://schemas.microsoft.com/office/drawing/2014/main" id="{C75920C1-871E-E5B8-E01A-D722FC5F6C9A}"/>
                  </a:ext>
                </a:extLst>
              </p:cNvPr>
              <p:cNvSpPr txBox="1">
                <a:spLocks noChangeArrowheads="1"/>
              </p:cNvSpPr>
              <p:nvPr/>
            </p:nvSpPr>
            <p:spPr bwMode="auto">
              <a:xfrm>
                <a:off x="2057" y="1913"/>
                <a:ext cx="750" cy="317"/>
              </a:xfrm>
              <a:prstGeom prst="rect">
                <a:avLst/>
              </a:prstGeom>
              <a:solidFill>
                <a:srgbClr val="CC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Two-Way Radio Enhancement System</a:t>
                </a:r>
              </a:p>
            </p:txBody>
          </p:sp>
          <p:sp>
            <p:nvSpPr>
              <p:cNvPr id="265" name="Text Box 106">
                <a:extLst>
                  <a:ext uri="{FF2B5EF4-FFF2-40B4-BE49-F238E27FC236}">
                    <a16:creationId xmlns:a16="http://schemas.microsoft.com/office/drawing/2014/main" id="{6FEB22BE-359D-DEFF-E19C-77AEF1C662E7}"/>
                  </a:ext>
                </a:extLst>
              </p:cNvPr>
              <p:cNvSpPr txBox="1">
                <a:spLocks noChangeArrowheads="1"/>
              </p:cNvSpPr>
              <p:nvPr/>
            </p:nvSpPr>
            <p:spPr bwMode="auto">
              <a:xfrm>
                <a:off x="2057" y="2327"/>
                <a:ext cx="750" cy="141"/>
              </a:xfrm>
              <a:prstGeom prst="rect">
                <a:avLst/>
              </a:prstGeom>
              <a:solidFill>
                <a:srgbClr val="CC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Area of Refuge</a:t>
                </a:r>
              </a:p>
            </p:txBody>
          </p:sp>
          <p:sp>
            <p:nvSpPr>
              <p:cNvPr id="266" name="Text Box 107">
                <a:extLst>
                  <a:ext uri="{FF2B5EF4-FFF2-40B4-BE49-F238E27FC236}">
                    <a16:creationId xmlns:a16="http://schemas.microsoft.com/office/drawing/2014/main" id="{ADFCDC45-26C9-2F6A-2030-30C8FF2CDDF3}"/>
                  </a:ext>
                </a:extLst>
              </p:cNvPr>
              <p:cNvSpPr txBox="1">
                <a:spLocks noChangeArrowheads="1"/>
              </p:cNvSpPr>
              <p:nvPr/>
            </p:nvSpPr>
            <p:spPr bwMode="auto">
              <a:xfrm>
                <a:off x="2057" y="2741"/>
                <a:ext cx="750" cy="141"/>
              </a:xfrm>
              <a:prstGeom prst="rect">
                <a:avLst/>
              </a:prstGeom>
              <a:solidFill>
                <a:srgbClr val="CCFFCC"/>
              </a:solidFill>
              <a:ln w="9525">
                <a:solidFill>
                  <a:sysClr val="windowText" lastClr="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Elevator ECS</a:t>
                </a:r>
              </a:p>
            </p:txBody>
          </p:sp>
        </p:grpSp>
        <p:sp>
          <p:nvSpPr>
            <p:cNvPr id="261" name="Line 127">
              <a:extLst>
                <a:ext uri="{FF2B5EF4-FFF2-40B4-BE49-F238E27FC236}">
                  <a16:creationId xmlns:a16="http://schemas.microsoft.com/office/drawing/2014/main" id="{4E12316A-96E8-60A8-BB7B-9F95D3777018}"/>
                </a:ext>
              </a:extLst>
            </p:cNvPr>
            <p:cNvSpPr>
              <a:spLocks noChangeShapeType="1"/>
            </p:cNvSpPr>
            <p:nvPr/>
          </p:nvSpPr>
          <p:spPr bwMode="auto">
            <a:xfrm flipH="1">
              <a:off x="1268413" y="1393825"/>
              <a:ext cx="6607175"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2" name="Line 131">
              <a:extLst>
                <a:ext uri="{FF2B5EF4-FFF2-40B4-BE49-F238E27FC236}">
                  <a16:creationId xmlns:a16="http://schemas.microsoft.com/office/drawing/2014/main" id="{6BE7CB5C-C4F8-1CC0-4760-1742D81B303F}"/>
                </a:ext>
              </a:extLst>
            </p:cNvPr>
            <p:cNvSpPr>
              <a:spLocks noChangeShapeType="1"/>
            </p:cNvSpPr>
            <p:nvPr/>
          </p:nvSpPr>
          <p:spPr bwMode="auto">
            <a:xfrm rot="-5400000">
              <a:off x="7727156" y="1527969"/>
              <a:ext cx="268288" cy="0"/>
            </a:xfrm>
            <a:prstGeom prst="line">
              <a:avLst/>
            </a:prstGeom>
            <a:noFill/>
            <a:ln w="28575">
              <a:solidFill>
                <a:srgbClr val="990000"/>
              </a:solidFill>
              <a:round/>
              <a:headEnd/>
              <a:tailEnd/>
            </a:ln>
            <a:extLst>
              <a:ext uri="{909E8E84-426E-40DD-AFC4-6F175D3DCCD1}">
                <a14:hiddenFill xmlns:a14="http://schemas.microsoft.com/office/drawing/2010/main">
                  <a:noFill/>
                </a14:hiddenFill>
              </a:ext>
            </a:extLst>
          </p:spPr>
          <p:txBody>
            <a:bodyPr/>
            <a:lstStyle/>
            <a:p>
              <a:pPr marL="0" marR="0" lvl="0" indent="0" defTabSz="457200" eaLnBrk="0"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42478984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9DDA-4795-D422-FAA0-9B30BEABE20A}"/>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72F6FB1C-68F4-FBE2-E0F5-F47A603E1146}"/>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sp>
        <p:nvSpPr>
          <p:cNvPr id="260" name="Subtitle.">
            <a:extLst>
              <a:ext uri="{FF2B5EF4-FFF2-40B4-BE49-F238E27FC236}">
                <a16:creationId xmlns:a16="http://schemas.microsoft.com/office/drawing/2014/main" id="{676C8DF6-746C-6705-7A4A-B9AE80056A12}"/>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dirty="0">
                <a:solidFill>
                  <a:schemeClr val="accent1"/>
                </a:solidFill>
              </a:rPr>
              <a:t>One-Way ECS</a:t>
            </a:r>
            <a:endParaRPr dirty="0">
              <a:solidFill>
                <a:schemeClr val="accent1"/>
              </a:solidFill>
            </a:endParaRPr>
          </a:p>
        </p:txBody>
      </p:sp>
      <p:sp>
        <p:nvSpPr>
          <p:cNvPr id="2" name="Text Placeholder 3">
            <a:extLst>
              <a:ext uri="{FF2B5EF4-FFF2-40B4-BE49-F238E27FC236}">
                <a16:creationId xmlns:a16="http://schemas.microsoft.com/office/drawing/2014/main" id="{5101EAE6-822E-BDBC-9ECF-7DFA3E780D3A}"/>
              </a:ext>
            </a:extLst>
          </p:cNvPr>
          <p:cNvSpPr txBox="1">
            <a:spLocks/>
          </p:cNvSpPr>
          <p:nvPr/>
        </p:nvSpPr>
        <p:spPr>
          <a:xfrm>
            <a:off x="639965" y="1343344"/>
            <a:ext cx="8671303" cy="5235876"/>
          </a:xfrm>
          <a:prstGeom prst="rect">
            <a:avLst/>
          </a:prstGeom>
        </p:spPr>
        <p:txBody>
          <a:bodyPr>
            <a:normAutofit lnSpcReduction="10000"/>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ct val="0"/>
              </a:spcBef>
            </a:pPr>
            <a:r>
              <a:rPr lang="en-US" altLang="en-US" sz="2000" dirty="0">
                <a:solidFill>
                  <a:srgbClr val="0070C0"/>
                </a:solidFill>
                <a:latin typeface="Arial" panose="020B0604020202020204" pitchFamily="34" charset="0"/>
                <a:cs typeface="Arial" panose="020B0604020202020204" pitchFamily="34" charset="0"/>
              </a:rPr>
              <a:t>One-way ECS: </a:t>
            </a:r>
            <a:r>
              <a:rPr lang="en-US" altLang="en-US" sz="2000" b="0" dirty="0">
                <a:latin typeface="Arial" panose="020B0604020202020204" pitchFamily="34" charset="0"/>
                <a:cs typeface="Arial" panose="020B0604020202020204" pitchFamily="34" charset="0"/>
              </a:rPr>
              <a:t>Intended to broadcast info to people in one or more specified indoor or outdoor areas and shall be conveyed either by audible, visible, or textual means, or any combination thereof</a:t>
            </a:r>
          </a:p>
          <a:p>
            <a:pPr marL="627063" lvl="2" fontAlgn="auto">
              <a:lnSpc>
                <a:spcPct val="80000"/>
              </a:lnSpc>
            </a:pPr>
            <a:r>
              <a:rPr lang="en-US" altLang="en-US" b="1" dirty="0">
                <a:solidFill>
                  <a:srgbClr val="0070C0"/>
                </a:solidFill>
                <a:latin typeface="Arial" panose="020B0604020202020204" pitchFamily="34" charset="0"/>
                <a:cs typeface="Arial" panose="020B0604020202020204" pitchFamily="34" charset="0"/>
              </a:rPr>
              <a:t>In-building fire EVAC:</a:t>
            </a:r>
            <a:r>
              <a:rPr lang="en-US" altLang="en-US" b="1" dirty="0">
                <a:solidFill>
                  <a:srgbClr val="CC3300"/>
                </a:solidFill>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A system distributing voice instructions and evacuation signals pertaining to a fire emergency, to occupants of a building</a:t>
            </a:r>
          </a:p>
          <a:p>
            <a:pPr marL="627063" lvl="2" fontAlgn="auto">
              <a:lnSpc>
                <a:spcPct val="80000"/>
              </a:lnSpc>
            </a:pPr>
            <a:endParaRPr lang="en-US" altLang="en-US" b="1" dirty="0">
              <a:solidFill>
                <a:srgbClr val="0070C0"/>
              </a:solidFill>
              <a:latin typeface="Arial" panose="020B0604020202020204" pitchFamily="34" charset="0"/>
              <a:cs typeface="Arial" panose="020B0604020202020204" pitchFamily="34" charset="0"/>
            </a:endParaRPr>
          </a:p>
          <a:p>
            <a:pPr marL="627063" lvl="2" fontAlgn="auto">
              <a:lnSpc>
                <a:spcPct val="80000"/>
              </a:lnSpc>
            </a:pPr>
            <a:r>
              <a:rPr lang="en-US" altLang="en-US" b="1" dirty="0">
                <a:solidFill>
                  <a:srgbClr val="0070C0"/>
                </a:solidFill>
                <a:latin typeface="Arial" panose="020B0604020202020204" pitchFamily="34" charset="0"/>
                <a:cs typeface="Arial" panose="020B0604020202020204" pitchFamily="34" charset="0"/>
              </a:rPr>
              <a:t>In-building MNS: </a:t>
            </a:r>
            <a:r>
              <a:rPr lang="en-US" altLang="en-US" dirty="0">
                <a:latin typeface="Arial" panose="020B0604020202020204" pitchFamily="34" charset="0"/>
                <a:cs typeface="Arial" panose="020B0604020202020204" pitchFamily="34" charset="0"/>
              </a:rPr>
              <a:t>A system used to provide information and instructions to people in buildings or other spaces using voice messages and including visible signals, text, graphics, tactile</a:t>
            </a:r>
          </a:p>
          <a:p>
            <a:pPr marL="627063" lvl="2" fontAlgn="auto">
              <a:lnSpc>
                <a:spcPct val="80000"/>
              </a:lnSpc>
            </a:pPr>
            <a:endParaRPr lang="en-US" altLang="en-US" b="1" dirty="0">
              <a:solidFill>
                <a:srgbClr val="0070C0"/>
              </a:solidFill>
              <a:latin typeface="Arial" panose="020B0604020202020204" pitchFamily="34" charset="0"/>
              <a:cs typeface="Arial" panose="020B0604020202020204" pitchFamily="34" charset="0"/>
            </a:endParaRPr>
          </a:p>
          <a:p>
            <a:pPr marL="627063" lvl="2" fontAlgn="auto">
              <a:lnSpc>
                <a:spcPct val="80000"/>
              </a:lnSpc>
            </a:pPr>
            <a:r>
              <a:rPr lang="en-US" altLang="en-US" b="1" dirty="0">
                <a:solidFill>
                  <a:srgbClr val="0070C0"/>
                </a:solidFill>
                <a:latin typeface="Arial" panose="020B0604020202020204" pitchFamily="34" charset="0"/>
                <a:cs typeface="Arial" panose="020B0604020202020204" pitchFamily="34" charset="0"/>
              </a:rPr>
              <a:t>Wide-area MNS:</a:t>
            </a:r>
            <a:r>
              <a:rPr lang="en-US" altLang="en-US" dirty="0">
                <a:solidFill>
                  <a:srgbClr val="0070C0"/>
                </a:solidFill>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Provides real-time information to outdoor areas and other notification systems provided for a campus, military base, municipality, or similar single or multiple contiguous areas</a:t>
            </a:r>
          </a:p>
          <a:p>
            <a:pPr marL="627063" lvl="2" fontAlgn="auto">
              <a:lnSpc>
                <a:spcPct val="80000"/>
              </a:lnSpc>
            </a:pPr>
            <a:endParaRPr lang="en-US" altLang="en-US" b="1" dirty="0">
              <a:solidFill>
                <a:srgbClr val="0070C0"/>
              </a:solidFill>
              <a:latin typeface="Arial" panose="020B0604020202020204" pitchFamily="34" charset="0"/>
              <a:cs typeface="Arial" panose="020B0604020202020204" pitchFamily="34" charset="0"/>
            </a:endParaRPr>
          </a:p>
          <a:p>
            <a:pPr marL="627063" lvl="2" fontAlgn="auto">
              <a:lnSpc>
                <a:spcPct val="80000"/>
              </a:lnSpc>
            </a:pPr>
            <a:r>
              <a:rPr lang="en-US" altLang="en-US" b="1" dirty="0">
                <a:solidFill>
                  <a:srgbClr val="0070C0"/>
                </a:solidFill>
                <a:latin typeface="Arial" panose="020B0604020202020204" pitchFamily="34" charset="0"/>
                <a:cs typeface="Arial" panose="020B0604020202020204" pitchFamily="34" charset="0"/>
              </a:rPr>
              <a:t>Wide-area DRMNS: </a:t>
            </a:r>
            <a:r>
              <a:rPr lang="en-US" altLang="en-US" dirty="0">
                <a:latin typeface="Arial" panose="020B0604020202020204" pitchFamily="34" charset="0"/>
                <a:cs typeface="Arial" panose="020B0604020202020204" pitchFamily="34" charset="0"/>
              </a:rPr>
              <a:t>A distributed recipient mass notification system is intended to communicate directly to targeted individuals and groups that might not be in a contiguous area</a:t>
            </a:r>
          </a:p>
          <a:p>
            <a:pPr fontAlgn="auto">
              <a:buClr>
                <a:srgbClr val="FF0000"/>
              </a:buClr>
            </a:pPr>
            <a:endParaRPr lang="en-US" sz="1800" dirty="0"/>
          </a:p>
        </p:txBody>
      </p:sp>
      <p:pic>
        <p:nvPicPr>
          <p:cNvPr id="3" name="Picture 4" descr="14_OneWay.png">
            <a:extLst>
              <a:ext uri="{FF2B5EF4-FFF2-40B4-BE49-F238E27FC236}">
                <a16:creationId xmlns:a16="http://schemas.microsoft.com/office/drawing/2014/main" id="{D8018308-87AD-D7F5-5984-1B5D69EA59A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2778" y="84230"/>
            <a:ext cx="5905677" cy="442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45739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F70CF-EB43-7ADC-4795-022DE514A120}"/>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5BF03E6F-0B38-70AB-EE3A-6DA255163EC2}"/>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sp>
        <p:nvSpPr>
          <p:cNvPr id="260" name="Subtitle.">
            <a:extLst>
              <a:ext uri="{FF2B5EF4-FFF2-40B4-BE49-F238E27FC236}">
                <a16:creationId xmlns:a16="http://schemas.microsoft.com/office/drawing/2014/main" id="{5D5F1755-1B35-9F46-5F8B-88629729F261}"/>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dirty="0">
                <a:solidFill>
                  <a:schemeClr val="accent1"/>
                </a:solidFill>
              </a:rPr>
              <a:t>Two-Way ECS</a:t>
            </a:r>
            <a:endParaRPr dirty="0">
              <a:solidFill>
                <a:schemeClr val="accent1"/>
              </a:solidFill>
            </a:endParaRPr>
          </a:p>
        </p:txBody>
      </p:sp>
      <p:sp>
        <p:nvSpPr>
          <p:cNvPr id="4" name="Text Placeholder 3">
            <a:extLst>
              <a:ext uri="{FF2B5EF4-FFF2-40B4-BE49-F238E27FC236}">
                <a16:creationId xmlns:a16="http://schemas.microsoft.com/office/drawing/2014/main" id="{F730A964-1D6B-2CA8-166E-2BE2FDA742EC}"/>
              </a:ext>
            </a:extLst>
          </p:cNvPr>
          <p:cNvSpPr txBox="1">
            <a:spLocks/>
          </p:cNvSpPr>
          <p:nvPr/>
        </p:nvSpPr>
        <p:spPr>
          <a:xfrm>
            <a:off x="628814" y="1365646"/>
            <a:ext cx="8771664" cy="4835862"/>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80000"/>
              </a:lnSpc>
              <a:spcBef>
                <a:spcPct val="0"/>
              </a:spcBef>
            </a:pPr>
            <a:r>
              <a:rPr lang="en-US" altLang="en-US" sz="2000" dirty="0">
                <a:solidFill>
                  <a:srgbClr val="0070C0"/>
                </a:solidFill>
                <a:latin typeface="Arial" panose="020B0604020202020204" pitchFamily="34" charset="0"/>
                <a:cs typeface="Arial" panose="020B0604020202020204" pitchFamily="34" charset="0"/>
              </a:rPr>
              <a:t>Two-way ECS:</a:t>
            </a:r>
            <a:r>
              <a:rPr lang="en-US" altLang="en-US" sz="2000" dirty="0">
                <a:solidFill>
                  <a:srgbClr val="CC3300"/>
                </a:solidFill>
                <a:latin typeface="Arial" panose="020B0604020202020204" pitchFamily="34" charset="0"/>
                <a:cs typeface="Arial" panose="020B0604020202020204" pitchFamily="34" charset="0"/>
              </a:rPr>
              <a:t> </a:t>
            </a:r>
            <a:r>
              <a:rPr lang="en-US" altLang="en-US" sz="2000" b="0" dirty="0">
                <a:latin typeface="Arial" panose="020B0604020202020204" pitchFamily="34" charset="0"/>
                <a:cs typeface="Arial" panose="020B0604020202020204" pitchFamily="34" charset="0"/>
              </a:rPr>
              <a:t>Provides a reliable method for emergency responders to communicate with each other and building occupants. </a:t>
            </a:r>
          </a:p>
          <a:p>
            <a:pPr marL="627063" lvl="2" fontAlgn="auto">
              <a:lnSpc>
                <a:spcPct val="80000"/>
              </a:lnSpc>
            </a:pPr>
            <a:r>
              <a:rPr lang="en-US" altLang="en-US" b="1" dirty="0">
                <a:solidFill>
                  <a:srgbClr val="0070C0"/>
                </a:solidFill>
                <a:latin typeface="Arial" panose="020B0604020202020204" pitchFamily="34" charset="0"/>
                <a:cs typeface="Arial" panose="020B0604020202020204" pitchFamily="34" charset="0"/>
              </a:rPr>
              <a:t>Two-Way Wired ECS: </a:t>
            </a:r>
            <a:r>
              <a:rPr lang="en-US" altLang="en-US" dirty="0">
                <a:latin typeface="Arial" panose="020B0604020202020204" pitchFamily="34" charset="0"/>
                <a:cs typeface="Arial" panose="020B0604020202020204" pitchFamily="34" charset="0"/>
              </a:rPr>
              <a:t>Two-way telephone communications service is normally used because fire department handheld radios may be ineffective in buildings with a great deal of structural steel.</a:t>
            </a:r>
          </a:p>
          <a:p>
            <a:pPr marL="627063" lvl="2" fontAlgn="auto">
              <a:lnSpc>
                <a:spcPct val="80000"/>
              </a:lnSpc>
            </a:pPr>
            <a:endParaRPr lang="en-US" altLang="en-US" b="1" dirty="0">
              <a:solidFill>
                <a:srgbClr val="CC3300"/>
              </a:solidFill>
              <a:latin typeface="Arial" panose="020B0604020202020204" pitchFamily="34" charset="0"/>
              <a:cs typeface="Arial" panose="020B0604020202020204" pitchFamily="34" charset="0"/>
            </a:endParaRPr>
          </a:p>
          <a:p>
            <a:pPr marL="627063" lvl="2" fontAlgn="auto">
              <a:lnSpc>
                <a:spcPct val="80000"/>
              </a:lnSpc>
            </a:pPr>
            <a:r>
              <a:rPr lang="en-US" altLang="en-US" b="1" dirty="0">
                <a:solidFill>
                  <a:srgbClr val="0070C0"/>
                </a:solidFill>
                <a:latin typeface="Arial" panose="020B0604020202020204" pitchFamily="34" charset="0"/>
                <a:cs typeface="Arial" panose="020B0604020202020204" pitchFamily="34" charset="0"/>
              </a:rPr>
              <a:t>Two-Way Radio ECS: </a:t>
            </a:r>
            <a:r>
              <a:rPr lang="en-US" altLang="en-US" dirty="0">
                <a:latin typeface="Arial" panose="020B0604020202020204" pitchFamily="34" charset="0"/>
                <a:cs typeface="Arial" panose="020B0604020202020204" pitchFamily="34" charset="0"/>
              </a:rPr>
              <a:t>Fire Department handheld radio system.</a:t>
            </a:r>
          </a:p>
          <a:p>
            <a:pPr marL="627063" lvl="2" fontAlgn="auto">
              <a:lnSpc>
                <a:spcPct val="80000"/>
              </a:lnSpc>
            </a:pPr>
            <a:endParaRPr lang="en-US" altLang="en-US" b="1" dirty="0">
              <a:solidFill>
                <a:srgbClr val="CC3300"/>
              </a:solidFill>
              <a:latin typeface="Arial" panose="020B0604020202020204" pitchFamily="34" charset="0"/>
              <a:cs typeface="Arial" panose="020B0604020202020204" pitchFamily="34" charset="0"/>
            </a:endParaRPr>
          </a:p>
          <a:p>
            <a:pPr marL="627063" lvl="2" fontAlgn="auto">
              <a:lnSpc>
                <a:spcPct val="80000"/>
              </a:lnSpc>
            </a:pPr>
            <a:r>
              <a:rPr lang="en-US" altLang="en-US" b="1" dirty="0">
                <a:solidFill>
                  <a:srgbClr val="0070C0"/>
                </a:solidFill>
                <a:latin typeface="Arial" panose="020B0604020202020204" pitchFamily="34" charset="0"/>
                <a:cs typeface="Arial" panose="020B0604020202020204" pitchFamily="34" charset="0"/>
              </a:rPr>
              <a:t>Area of Refuge: </a:t>
            </a:r>
            <a:r>
              <a:rPr lang="en-US" altLang="en-US" dirty="0">
                <a:latin typeface="Arial" panose="020B0604020202020204" pitchFamily="34" charset="0"/>
                <a:cs typeface="Arial" panose="020B0604020202020204" pitchFamily="34" charset="0"/>
              </a:rPr>
              <a:t>Areas that have direct access to an exit, where people who are unable to use stairs can remain temporarily in safety to await further instructions or assistance during emergency evacuation or other emergency situation.</a:t>
            </a:r>
          </a:p>
          <a:p>
            <a:pPr fontAlgn="auto">
              <a:buClr>
                <a:srgbClr val="FF0000"/>
              </a:buClr>
            </a:pPr>
            <a:endParaRPr lang="en-US" sz="1800" dirty="0"/>
          </a:p>
        </p:txBody>
      </p:sp>
      <p:pic>
        <p:nvPicPr>
          <p:cNvPr id="5" name="Picture 3" descr="15_TwoWay.png">
            <a:extLst>
              <a:ext uri="{FF2B5EF4-FFF2-40B4-BE49-F238E27FC236}">
                <a16:creationId xmlns:a16="http://schemas.microsoft.com/office/drawing/2014/main" id="{04558C57-7A69-DBE2-7F4E-D63B93CDF51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2354" y="1749"/>
            <a:ext cx="5946134" cy="445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03210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289A1-0479-C2B9-D9C9-7CAEC2AF7069}"/>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992AD104-568E-F0F4-E67F-A0E36D0E9EE0}"/>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a:t>
            </a:fld>
            <a:endParaRPr/>
          </a:p>
        </p:txBody>
      </p:sp>
      <p:sp>
        <p:nvSpPr>
          <p:cNvPr id="260" name="Subtitle.">
            <a:extLst>
              <a:ext uri="{FF2B5EF4-FFF2-40B4-BE49-F238E27FC236}">
                <a16:creationId xmlns:a16="http://schemas.microsoft.com/office/drawing/2014/main" id="{01A3C030-9E4F-F57B-381C-BC44DE6B2CC3}"/>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dirty="0">
                <a:solidFill>
                  <a:schemeClr val="accent1"/>
                </a:solidFill>
              </a:rPr>
              <a:t>Disclaimer</a:t>
            </a:r>
            <a:endParaRPr dirty="0">
              <a:solidFill>
                <a:schemeClr val="accent1"/>
              </a:solidFill>
            </a:endParaRPr>
          </a:p>
        </p:txBody>
      </p:sp>
      <p:sp>
        <p:nvSpPr>
          <p:cNvPr id="2" name="Content Placeholder 5">
            <a:extLst>
              <a:ext uri="{FF2B5EF4-FFF2-40B4-BE49-F238E27FC236}">
                <a16:creationId xmlns:a16="http://schemas.microsoft.com/office/drawing/2014/main" id="{61ACA1DF-E6A1-C64C-857D-E082A72581DF}"/>
              </a:ext>
            </a:extLst>
          </p:cNvPr>
          <p:cNvSpPr txBox="1">
            <a:spLocks/>
          </p:cNvSpPr>
          <p:nvPr/>
        </p:nvSpPr>
        <p:spPr>
          <a:xfrm>
            <a:off x="495300" y="1409700"/>
            <a:ext cx="8938632" cy="4457701"/>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a:ln>
                  <a:noFill/>
                </a:ln>
                <a:solidFill>
                  <a:sysClr val="windowText" lastClr="000000"/>
                </a:solidFill>
                <a:effectLst/>
                <a:uLnTx/>
                <a:uFillTx/>
                <a:latin typeface="Arial"/>
                <a:ea typeface="+mn-ea"/>
                <a:cs typeface="+mn-cs"/>
              </a:rPr>
              <a:t>Comments and opinions during the presentation are exclusively the presenter and do not reflect an official position of the International Code Council (ICC), National Fire Protection Association (NFPA), its employees, or any of the Technical Committees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endParaRPr kumimoji="0" lang="en-US" sz="2000" b="0" i="0" u="none" strike="noStrike" kern="1200" cap="none" spc="0" normalizeH="0" baseline="0" noProof="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a:ln>
                  <a:noFill/>
                </a:ln>
                <a:solidFill>
                  <a:sysClr val="windowText" lastClr="000000"/>
                </a:solidFill>
                <a:effectLst/>
                <a:uLnTx/>
                <a:uFillTx/>
                <a:latin typeface="Arial"/>
                <a:ea typeface="+mn-ea"/>
                <a:cs typeface="+mn-cs"/>
              </a:rPr>
              <a:t>This presentation will not cover all the revisions, editorial changes, details, requirements or exceptions</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2000" b="0" i="0" u="none" strike="noStrike" kern="1200" cap="none" spc="0" normalizeH="0" baseline="0" noProof="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a:ln>
                  <a:noFill/>
                </a:ln>
                <a:solidFill>
                  <a:sysClr val="windowText" lastClr="000000"/>
                </a:solidFill>
                <a:effectLst/>
                <a:uLnTx/>
                <a:uFillTx/>
                <a:latin typeface="Arial"/>
                <a:ea typeface="+mn-ea"/>
                <a:cs typeface="+mn-cs"/>
              </a:rPr>
              <a:t>Highly recommend purchasing a copy of the ICC or NFPA Code or the Handbook for all the changes, requirements and details: </a:t>
            </a:r>
          </a:p>
          <a:p>
            <a:pPr marL="0" marR="0" lvl="1"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3333FF"/>
                </a:solidFill>
                <a:effectLst/>
                <a:uLnTx/>
                <a:uFillTx/>
                <a:latin typeface="Arial"/>
                <a:ea typeface="+mn-ea"/>
                <a:cs typeface="+mn-cs"/>
                <a:hlinkClick r:id="rId2"/>
              </a:rPr>
              <a:t>www.nfpa.org</a:t>
            </a:r>
            <a:endParaRPr kumimoji="0" lang="en-US" sz="2000" b="0" i="0" u="none" strike="noStrike" kern="1200" cap="none" spc="0" normalizeH="0" baseline="0" noProof="0">
              <a:ln>
                <a:noFill/>
              </a:ln>
              <a:solidFill>
                <a:srgbClr val="3333FF"/>
              </a:solidFill>
              <a:effectLst/>
              <a:uLnTx/>
              <a:uFillTx/>
              <a:latin typeface="Arial"/>
              <a:ea typeface="+mn-ea"/>
              <a:cs typeface="+mn-cs"/>
            </a:endParaRPr>
          </a:p>
          <a:p>
            <a:pPr marL="0" marR="0" lvl="1"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3333FF"/>
                </a:solidFill>
                <a:effectLst/>
                <a:uLnTx/>
                <a:uFillTx/>
                <a:latin typeface="Arial"/>
                <a:ea typeface="+mn-ea"/>
                <a:cs typeface="+mn-cs"/>
                <a:hlinkClick r:id="rId3"/>
              </a:rPr>
              <a:t>www.iccsafe.org</a:t>
            </a:r>
            <a:endParaRPr kumimoji="0" lang="en-US" sz="2000" b="0" i="0" u="none" strike="noStrike" kern="1200" cap="none" spc="0" normalizeH="0" baseline="0" noProof="0">
              <a:ln>
                <a:noFill/>
              </a:ln>
              <a:solidFill>
                <a:srgbClr val="3333FF"/>
              </a:solidFill>
              <a:effectLst/>
              <a:uLnTx/>
              <a:uFillTx/>
              <a:latin typeface="Arial"/>
              <a:ea typeface="+mn-ea"/>
              <a:cs typeface="+mn-cs"/>
            </a:endParaRPr>
          </a:p>
          <a:p>
            <a:pPr marL="0" marR="0" lvl="0" indent="0" algn="l" defTabSz="914400" rtl="0" eaLnBrk="1" fontAlgn="auto" latinLnBrk="0" hangingPunct="1">
              <a:lnSpc>
                <a:spcPct val="80000"/>
              </a:lnSpc>
              <a:spcBef>
                <a:spcPct val="0"/>
              </a:spcBef>
              <a:spcAft>
                <a:spcPts val="600"/>
              </a:spcAft>
              <a:buClrTx/>
              <a:buSzTx/>
              <a:buFont typeface="Arial" panose="020B0604020202020204" pitchFamily="34" charset="0"/>
              <a:buNone/>
              <a:tabLst/>
              <a:defRPr/>
            </a:pPr>
            <a:endParaRPr kumimoji="0" lang="en-US" sz="2000" b="1" i="0" u="none" strike="noStrike" kern="1200" cap="none" spc="0" normalizeH="0" baseline="0" noProof="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0070C0"/>
              </a:solidFill>
              <a:effectLst/>
              <a:uLnTx/>
              <a:uFillTx/>
              <a:latin typeface="Arial"/>
              <a:ea typeface="+mn-ea"/>
              <a:cs typeface="+mn-cs"/>
            </a:endParaRPr>
          </a:p>
        </p:txBody>
      </p:sp>
      <p:pic>
        <p:nvPicPr>
          <p:cNvPr id="3" name="Content Placeholder 8" descr="61_ICC_Logo.png">
            <a:extLst>
              <a:ext uri="{FF2B5EF4-FFF2-40B4-BE49-F238E27FC236}">
                <a16:creationId xmlns:a16="http://schemas.microsoft.com/office/drawing/2014/main" id="{BA6B6E0C-8FAE-4E79-C95B-1902A9EB471D}"/>
              </a:ext>
            </a:extLst>
          </p:cNvPr>
          <p:cNvPicPr>
            <a:picLocks noChangeAspect="1"/>
          </p:cNvPicPr>
          <p:nvPr/>
        </p:nvPicPr>
        <p:blipFill>
          <a:blip r:embed="rId4" cstate="print"/>
          <a:stretch>
            <a:fillRect/>
          </a:stretch>
        </p:blipFill>
        <p:spPr>
          <a:xfrm>
            <a:off x="2814325" y="-4288406"/>
            <a:ext cx="9375472" cy="7031605"/>
          </a:xfrm>
          <a:prstGeom prst="rect">
            <a:avLst/>
          </a:prstGeom>
        </p:spPr>
      </p:pic>
      <p:pic>
        <p:nvPicPr>
          <p:cNvPr id="6" name="Picture 6" descr="23_NFPA.png">
            <a:extLst>
              <a:ext uri="{FF2B5EF4-FFF2-40B4-BE49-F238E27FC236}">
                <a16:creationId xmlns:a16="http://schemas.microsoft.com/office/drawing/2014/main" id="{F1A0BDDA-F413-361E-E292-77CFA80A0CC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5459" t="28712" b="24487"/>
          <a:stretch/>
        </p:blipFill>
        <p:spPr bwMode="auto">
          <a:xfrm>
            <a:off x="10060721" y="3323600"/>
            <a:ext cx="2018860" cy="20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97966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4BBD7-AB3C-ACF0-A727-133D55738857}"/>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811FB451-4365-BF45-73CA-AECE66D9626E}"/>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a:p>
        </p:txBody>
      </p:sp>
      <p:sp>
        <p:nvSpPr>
          <p:cNvPr id="260" name="Subtitle.">
            <a:extLst>
              <a:ext uri="{FF2B5EF4-FFF2-40B4-BE49-F238E27FC236}">
                <a16:creationId xmlns:a16="http://schemas.microsoft.com/office/drawing/2014/main" id="{34B68DE7-6CC4-C4AA-EA91-FD80D1B00A0F}"/>
              </a:ext>
            </a:extLst>
          </p:cNvPr>
          <p:cNvSpPr txBox="1">
            <a:spLocks noGrp="1"/>
          </p:cNvSpPr>
          <p:nvPr>
            <p:ph type="title" idx="4294967295"/>
          </p:nvPr>
        </p:nvSpPr>
        <p:spPr>
          <a:xfrm>
            <a:off x="607480" y="404829"/>
            <a:ext cx="7284663" cy="540747"/>
          </a:xfrm>
          <a:prstGeom prst="rect">
            <a:avLst/>
          </a:prstGeom>
        </p:spPr>
        <p:txBody>
          <a:bodyPr>
            <a:normAutofit fontScale="90000"/>
          </a:bodyPr>
          <a:lstStyle/>
          <a:p>
            <a:pPr defTabSz="905174">
              <a:defRPr sz="3564" spc="-198"/>
            </a:pPr>
            <a:r>
              <a:rPr lang="en-US" dirty="0">
                <a:solidFill>
                  <a:schemeClr val="accent1"/>
                </a:solidFill>
              </a:rPr>
              <a:t>NFPA 72 – Intelligible Voice Messages</a:t>
            </a:r>
            <a:endParaRPr dirty="0">
              <a:solidFill>
                <a:schemeClr val="accent1"/>
              </a:solidFill>
            </a:endParaRPr>
          </a:p>
        </p:txBody>
      </p:sp>
      <p:pic>
        <p:nvPicPr>
          <p:cNvPr id="3" name="Picture 4" descr="EASE_WEBINAR_001">
            <a:extLst>
              <a:ext uri="{FF2B5EF4-FFF2-40B4-BE49-F238E27FC236}">
                <a16:creationId xmlns:a16="http://schemas.microsoft.com/office/drawing/2014/main" id="{C413A912-4C51-4201-FD2C-ACA29E6C46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836"/>
          <a:stretch>
            <a:fillRect/>
          </a:stretch>
        </p:blipFill>
        <p:spPr bwMode="auto">
          <a:xfrm>
            <a:off x="9331572" y="986063"/>
            <a:ext cx="2860428" cy="4648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5">
            <a:extLst>
              <a:ext uri="{FF2B5EF4-FFF2-40B4-BE49-F238E27FC236}">
                <a16:creationId xmlns:a16="http://schemas.microsoft.com/office/drawing/2014/main" id="{D0A4E179-CE49-071D-EEAB-1FEAAFC6E0A9}"/>
              </a:ext>
            </a:extLst>
          </p:cNvPr>
          <p:cNvSpPr txBox="1">
            <a:spLocks/>
          </p:cNvSpPr>
          <p:nvPr/>
        </p:nvSpPr>
        <p:spPr>
          <a:xfrm>
            <a:off x="714568" y="1005840"/>
            <a:ext cx="7417061" cy="505331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Clr>
                <a:schemeClr val="accent3"/>
              </a:buClr>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3"/>
              </a:buClr>
              <a:buFont typeface="Honeywell Sans" panose="02010503040101060203"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800"/>
              </a:spcBef>
              <a:spcAft>
                <a:spcPts val="1000"/>
              </a:spcAft>
              <a:buClr>
                <a:schemeClr val="accent3"/>
              </a:buClr>
              <a:buFont typeface="Arial" panose="020B0604020202020204" pitchFamily="34" charset="0"/>
              <a:buNone/>
              <a:defRPr sz="1400" b="1" kern="12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2" indent="0" algn="l" defTabSz="914400" rtl="0" eaLnBrk="1" fontAlgn="auto" latinLnBrk="0" hangingPunct="1">
              <a:lnSpc>
                <a:spcPct val="80000"/>
              </a:lnSpc>
              <a:spcBef>
                <a:spcPts val="0"/>
              </a:spcBef>
              <a:spcAft>
                <a:spcPts val="600"/>
              </a:spcAft>
              <a:buClr>
                <a:srgbClr val="DC202E"/>
              </a:buClr>
              <a:buSzTx/>
              <a:buFont typeface="Honeywell Sans" panose="02010503040101060203" pitchFamily="50" charset="0"/>
              <a:buNone/>
              <a:tabLst/>
              <a:defRPr/>
            </a:pPr>
            <a:endParaRPr kumimoji="0" lang="en-US" altLang="en-US" sz="1800" b="1" i="0" u="none" strike="noStrike" kern="1200" cap="none" spc="0" normalizeH="0" baseline="0" noProof="0" dirty="0">
              <a:ln>
                <a:noFill/>
              </a:ln>
              <a:solidFill>
                <a:srgbClr val="CC33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3.3.6*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Acoustically Distinguishable Space (ADS). An emergency </a:t>
            </a:r>
            <a:r>
              <a:rPr kumimoji="0" lang="fr-FR" sz="2000" b="0" i="0" u="none" strike="noStrike" kern="1200" cap="none" spc="0" normalizeH="0" baseline="0" noProof="0" dirty="0">
                <a:ln>
                  <a:noFill/>
                </a:ln>
                <a:solidFill>
                  <a:sysClr val="windowText" lastClr="000000"/>
                </a:solidFill>
                <a:effectLst/>
                <a:uLnTx/>
                <a:uFillTx/>
                <a:latin typeface="Arial"/>
                <a:ea typeface="+mn-ea"/>
                <a:cs typeface="+mn-cs"/>
              </a:rPr>
              <a:t>communications system notification zone, or subdivision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thereof, that might be an enclosed or otherwise physically defined space, or that might be distinguished from other spaces because of different acoustical, environmental, or use characteristics, such as reverberation time and ambient sound pressure level.</a:t>
            </a: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209683920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64DC-A03B-219F-19EB-E5C383FD3D0F}"/>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0FA723BB-C169-0DE5-5B95-AEC0B27B72AE}"/>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13</a:t>
            </a:fld>
            <a:endParaRPr/>
          </a:p>
        </p:txBody>
      </p:sp>
      <p:sp>
        <p:nvSpPr>
          <p:cNvPr id="260" name="Subtitle.">
            <a:extLst>
              <a:ext uri="{FF2B5EF4-FFF2-40B4-BE49-F238E27FC236}">
                <a16:creationId xmlns:a16="http://schemas.microsoft.com/office/drawing/2014/main" id="{1ED4B0A0-0891-C244-AFE6-31F02B9A51BC}"/>
              </a:ext>
            </a:extLst>
          </p:cNvPr>
          <p:cNvSpPr txBox="1">
            <a:spLocks noGrp="1"/>
          </p:cNvSpPr>
          <p:nvPr>
            <p:ph type="title" idx="4294967295"/>
          </p:nvPr>
        </p:nvSpPr>
        <p:spPr>
          <a:xfrm>
            <a:off x="607480" y="404829"/>
            <a:ext cx="7284663" cy="540747"/>
          </a:xfrm>
          <a:prstGeom prst="rect">
            <a:avLst/>
          </a:prstGeom>
        </p:spPr>
        <p:txBody>
          <a:bodyPr>
            <a:normAutofit fontScale="90000"/>
          </a:bodyPr>
          <a:lstStyle/>
          <a:p>
            <a:pPr defTabSz="905174">
              <a:defRPr sz="3564" spc="-198"/>
            </a:pPr>
            <a:r>
              <a:rPr lang="en-US" dirty="0">
                <a:solidFill>
                  <a:schemeClr val="accent1"/>
                </a:solidFill>
              </a:rPr>
              <a:t>NFPA 72 – Intelligible Voice Messages</a:t>
            </a:r>
            <a:endParaRPr dirty="0">
              <a:solidFill>
                <a:schemeClr val="accent1"/>
              </a:solidFill>
            </a:endParaRPr>
          </a:p>
        </p:txBody>
      </p:sp>
      <p:sp>
        <p:nvSpPr>
          <p:cNvPr id="4" name="Content Placeholder 5">
            <a:extLst>
              <a:ext uri="{FF2B5EF4-FFF2-40B4-BE49-F238E27FC236}">
                <a16:creationId xmlns:a16="http://schemas.microsoft.com/office/drawing/2014/main" id="{9251E596-910F-3EA6-DE59-351BA6F0CF65}"/>
              </a:ext>
            </a:extLst>
          </p:cNvPr>
          <p:cNvSpPr txBox="1">
            <a:spLocks/>
          </p:cNvSpPr>
          <p:nvPr/>
        </p:nvSpPr>
        <p:spPr>
          <a:xfrm>
            <a:off x="714567" y="1005840"/>
            <a:ext cx="8617005" cy="533920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Clr>
                <a:schemeClr val="accent3"/>
              </a:buClr>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3"/>
              </a:buClr>
              <a:buFont typeface="Honeywell Sans" panose="02010503040101060203"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800"/>
              </a:spcBef>
              <a:spcAft>
                <a:spcPts val="1000"/>
              </a:spcAft>
              <a:buClr>
                <a:schemeClr val="accent3"/>
              </a:buClr>
              <a:buFont typeface="Arial" panose="020B0604020202020204" pitchFamily="34" charset="0"/>
              <a:buNone/>
              <a:defRPr sz="1400" b="1" kern="12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2" indent="0" algn="l" defTabSz="914400" rtl="0" eaLnBrk="1" fontAlgn="auto" latinLnBrk="0" hangingPunct="1">
              <a:lnSpc>
                <a:spcPct val="80000"/>
              </a:lnSpc>
              <a:spcBef>
                <a:spcPts val="0"/>
              </a:spcBef>
              <a:spcAft>
                <a:spcPts val="600"/>
              </a:spcAft>
              <a:buClr>
                <a:srgbClr val="DC202E"/>
              </a:buClr>
              <a:buSzTx/>
              <a:buFont typeface="Honeywell Sans" panose="02010503040101060203" pitchFamily="50" charset="0"/>
              <a:buNone/>
              <a:tabLst/>
              <a:defRPr/>
            </a:pPr>
            <a:endParaRPr kumimoji="0" lang="en-US" altLang="en-US" sz="1800" b="1" i="0" u="none" strike="noStrike" kern="1200" cap="none" spc="0" normalizeH="0" baseline="0" noProof="0" dirty="0">
              <a:ln>
                <a:noFill/>
              </a:ln>
              <a:solidFill>
                <a:srgbClr val="CC33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18.4.12* </a:t>
            </a:r>
            <a:r>
              <a:rPr kumimoji="0" lang="en-US" sz="2000" i="0" u="none" strike="noStrike" kern="1200" cap="none" spc="0" normalizeH="0" baseline="0" noProof="0" dirty="0">
                <a:ln>
                  <a:noFill/>
                </a:ln>
                <a:solidFill>
                  <a:sysClr val="windowText" lastClr="000000"/>
                </a:solidFill>
                <a:effectLst/>
                <a:uLnTx/>
                <a:uFillTx/>
                <a:latin typeface="Arial"/>
                <a:ea typeface="+mn-ea"/>
                <a:cs typeface="+mn-cs"/>
              </a:rPr>
              <a:t>Voice Intelligibility.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Within the acoustically distinguishable spaces (ADS) where voice intelligibility is required, voice communications systems shall reproduce prerecorded, synthesized, or live (e.g., microphone, telephone handset, and radio) messages with voice intelligibility.</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0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18.4.12.1*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ADSs shall be determined by the system designer during the planning and design of all emergency communications systems.</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11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18.4.12.2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Each ADS shall be identified as requiring or not requiring voice intelligibility.</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11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24.3.1.1*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Emergency communications systems shall be capable of the reproduction of prerecorded, synthesized, or live (e.g., microphone, telephone handset, and radio) messages with voice intelligibility in accordance with Chapter 18.</a:t>
            </a: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p:txBody>
      </p:sp>
      <p:pic>
        <p:nvPicPr>
          <p:cNvPr id="6" name="Picture 4" descr="EASE_WEBINAR_001">
            <a:extLst>
              <a:ext uri="{FF2B5EF4-FFF2-40B4-BE49-F238E27FC236}">
                <a16:creationId xmlns:a16="http://schemas.microsoft.com/office/drawing/2014/main" id="{B366DCC2-CB8E-92D7-4229-8D7F110908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836"/>
          <a:stretch>
            <a:fillRect/>
          </a:stretch>
        </p:blipFill>
        <p:spPr bwMode="auto">
          <a:xfrm>
            <a:off x="9331572" y="986063"/>
            <a:ext cx="2860428" cy="4648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98900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1A8F1-36CA-E997-EB9C-A229E980032F}"/>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FF8A17C0-96DE-7F57-B9A5-F392AF94423B}"/>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14</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60" name="Subtitle.">
            <a:extLst>
              <a:ext uri="{FF2B5EF4-FFF2-40B4-BE49-F238E27FC236}">
                <a16:creationId xmlns:a16="http://schemas.microsoft.com/office/drawing/2014/main" id="{AB1454FE-D752-BF3B-A945-0031F7AEE347}"/>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sz="3200" dirty="0">
                <a:solidFill>
                  <a:schemeClr val="accent1"/>
                </a:solidFill>
              </a:rPr>
              <a:t>NFPA 72 – Intelligibility Measured</a:t>
            </a:r>
            <a:endParaRPr sz="3200" dirty="0">
              <a:solidFill>
                <a:schemeClr val="accent1"/>
              </a:solidFill>
            </a:endParaRPr>
          </a:p>
        </p:txBody>
      </p:sp>
      <p:sp>
        <p:nvSpPr>
          <p:cNvPr id="3" name="Content Placeholder 5">
            <a:extLst>
              <a:ext uri="{FF2B5EF4-FFF2-40B4-BE49-F238E27FC236}">
                <a16:creationId xmlns:a16="http://schemas.microsoft.com/office/drawing/2014/main" id="{890FDFF1-9600-4CE5-22EE-B0E26B359C57}"/>
              </a:ext>
            </a:extLst>
          </p:cNvPr>
          <p:cNvSpPr txBox="1">
            <a:spLocks/>
          </p:cNvSpPr>
          <p:nvPr/>
        </p:nvSpPr>
        <p:spPr>
          <a:xfrm>
            <a:off x="714567" y="1005840"/>
            <a:ext cx="9965155" cy="505331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Clr>
                <a:schemeClr val="accent3"/>
              </a:buClr>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3"/>
              </a:buClr>
              <a:buFont typeface="Honeywell Sans" panose="02010503040101060203"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800"/>
              </a:spcBef>
              <a:spcAft>
                <a:spcPts val="1000"/>
              </a:spcAft>
              <a:buClr>
                <a:schemeClr val="accent3"/>
              </a:buClr>
              <a:buFont typeface="Arial" panose="020B0604020202020204" pitchFamily="34" charset="0"/>
              <a:buNone/>
              <a:defRPr sz="1400" b="1" kern="12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2" indent="0" algn="l" defTabSz="914400" rtl="0" eaLnBrk="1" fontAlgn="auto" latinLnBrk="0" hangingPunct="1">
              <a:lnSpc>
                <a:spcPct val="80000"/>
              </a:lnSpc>
              <a:spcBef>
                <a:spcPts val="0"/>
              </a:spcBef>
              <a:spcAft>
                <a:spcPts val="600"/>
              </a:spcAft>
              <a:buClr>
                <a:srgbClr val="DC202E"/>
              </a:buClr>
              <a:buSzTx/>
              <a:buFont typeface="Honeywell Sans" panose="02010503040101060203" pitchFamily="50" charset="0"/>
              <a:buNone/>
              <a:tabLst/>
              <a:defRPr/>
            </a:pPr>
            <a:endParaRPr kumimoji="0" lang="en-US" altLang="en-US" sz="1800" b="1" i="0" u="none" strike="noStrike" kern="1200" cap="none" spc="0" normalizeH="0" baseline="0" noProof="0" dirty="0">
              <a:ln>
                <a:noFill/>
              </a:ln>
              <a:solidFill>
                <a:srgbClr val="CC33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18.4.12.3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Unless specifically required by other governing laws, codes, or standards, or by other parts of this Code, intelligibility shall not be required in all ADSs.</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000"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i="0" u="none" strike="noStrike" kern="1200" cap="none" spc="0" normalizeH="0" baseline="0" noProof="0" dirty="0">
                <a:ln>
                  <a:noFill/>
                </a:ln>
                <a:solidFill>
                  <a:sysClr val="windowText" lastClr="000000"/>
                </a:solidFill>
                <a:effectLst/>
                <a:uLnTx/>
                <a:uFillTx/>
                <a:latin typeface="Arial"/>
                <a:ea typeface="+mn-ea"/>
                <a:cs typeface="+mn-cs"/>
              </a:rPr>
              <a:t>18.12.4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Where required by the authority having jurisdiction governing laws, codes, or standards; or other parts of this Code, ADS assignments shall be submitted for review and approval.</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lang="en-US" sz="2000" dirty="0">
              <a:solidFill>
                <a:sysClr val="windowText" lastClr="000000"/>
              </a:solidFill>
              <a:latin typeface="Arial"/>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18.4.12.5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Quantitative measurements shall not be required.</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000" b="1" i="0" u="none" strike="noStrike" kern="1200" cap="none" spc="0" normalizeH="0" baseline="0" noProof="0" dirty="0">
              <a:ln>
                <a:noFill/>
              </a:ln>
              <a:solidFill>
                <a:sysClr val="windowText" lastClr="000000"/>
              </a:solidFill>
              <a:effectLst/>
              <a:uLnTx/>
              <a:uFillTx/>
              <a:latin typeface="Arial"/>
              <a:ea typeface="+mn-ea"/>
              <a:cs typeface="+mn-cs"/>
            </a:endParaRPr>
          </a:p>
          <a:p>
            <a:pPr lvl="0" fontAlgn="base">
              <a:buClr>
                <a:srgbClr val="DC202E"/>
              </a:buClr>
            </a:pPr>
            <a:r>
              <a:rPr lang="en-US" sz="2000" dirty="0">
                <a:solidFill>
                  <a:sysClr val="windowText" lastClr="000000"/>
                </a:solidFill>
                <a:latin typeface="Arial"/>
              </a:rPr>
              <a:t>18.4.12.6 </a:t>
            </a:r>
            <a:r>
              <a:rPr lang="en-US" sz="2000" b="0" dirty="0">
                <a:solidFill>
                  <a:sysClr val="windowText" lastClr="000000"/>
                </a:solidFill>
                <a:latin typeface="Arial"/>
              </a:rPr>
              <a:t>Quantitative measurements shall be permitted (see D.2.4)</a:t>
            </a:r>
          </a:p>
          <a:p>
            <a:pPr lvl="0" fontAlgn="base">
              <a:buClr>
                <a:srgbClr val="DC202E"/>
              </a:buClr>
            </a:pPr>
            <a:endParaRPr lang="en-US" sz="2000" dirty="0">
              <a:solidFill>
                <a:sysClr val="windowText" lastClr="000000"/>
              </a:solidFill>
              <a:latin typeface="Arial"/>
            </a:endParaRPr>
          </a:p>
          <a:p>
            <a:pPr lvl="0" fontAlgn="base">
              <a:buClr>
                <a:srgbClr val="DC202E"/>
              </a:buClr>
            </a:pPr>
            <a:r>
              <a:rPr lang="en-US" sz="2000" dirty="0">
                <a:solidFill>
                  <a:sysClr val="windowText" lastClr="000000"/>
                </a:solidFill>
                <a:latin typeface="Arial"/>
              </a:rPr>
              <a:t>D.2.3 </a:t>
            </a:r>
            <a:r>
              <a:rPr lang="en-US" sz="2000" b="0" dirty="0">
                <a:solidFill>
                  <a:sysClr val="windowText" lastClr="000000"/>
                </a:solidFill>
                <a:latin typeface="Arial"/>
              </a:rPr>
              <a:t>Subject test methods </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0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0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118655233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04C1D-BB70-30FD-B570-78FABFAD9182}"/>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198A7822-612D-E6BD-B586-F7FC35F70DD0}"/>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15</a:t>
            </a:fld>
            <a:endParaRPr/>
          </a:p>
        </p:txBody>
      </p:sp>
      <p:sp>
        <p:nvSpPr>
          <p:cNvPr id="260" name="Subtitle.">
            <a:extLst>
              <a:ext uri="{FF2B5EF4-FFF2-40B4-BE49-F238E27FC236}">
                <a16:creationId xmlns:a16="http://schemas.microsoft.com/office/drawing/2014/main" id="{09085585-22D1-3FA1-E339-FDFA3A401A28}"/>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sz="3200">
                <a:solidFill>
                  <a:schemeClr val="accent1"/>
                </a:solidFill>
              </a:rPr>
              <a:t>NFPA 72 – Risk Analysis</a:t>
            </a:r>
            <a:endParaRPr lang="en-US" sz="3200" dirty="0">
              <a:solidFill>
                <a:schemeClr val="accent1"/>
              </a:solidFill>
            </a:endParaRPr>
          </a:p>
        </p:txBody>
      </p:sp>
      <p:sp>
        <p:nvSpPr>
          <p:cNvPr id="3" name="Content Placeholder 5">
            <a:extLst>
              <a:ext uri="{FF2B5EF4-FFF2-40B4-BE49-F238E27FC236}">
                <a16:creationId xmlns:a16="http://schemas.microsoft.com/office/drawing/2014/main" id="{34E06159-4EA4-0D16-6318-C67EDF991F38}"/>
              </a:ext>
            </a:extLst>
          </p:cNvPr>
          <p:cNvSpPr txBox="1">
            <a:spLocks/>
          </p:cNvSpPr>
          <p:nvPr/>
        </p:nvSpPr>
        <p:spPr>
          <a:xfrm>
            <a:off x="714568" y="1005840"/>
            <a:ext cx="8679803" cy="531289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Clr>
                <a:schemeClr val="accent3"/>
              </a:buClr>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3"/>
              </a:buClr>
              <a:buFont typeface="Honeywell Sans" panose="02010503040101060203"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800"/>
              </a:spcBef>
              <a:spcAft>
                <a:spcPts val="1000"/>
              </a:spcAft>
              <a:buClr>
                <a:schemeClr val="accent3"/>
              </a:buClr>
              <a:buFont typeface="Arial" panose="020B0604020202020204" pitchFamily="34" charset="0"/>
              <a:buNone/>
              <a:defRPr sz="1400" b="1" kern="12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2" indent="0" algn="l" defTabSz="914400" rtl="0" eaLnBrk="1" fontAlgn="auto" latinLnBrk="0" hangingPunct="1">
              <a:lnSpc>
                <a:spcPct val="80000"/>
              </a:lnSpc>
              <a:spcBef>
                <a:spcPts val="0"/>
              </a:spcBef>
              <a:spcAft>
                <a:spcPts val="600"/>
              </a:spcAft>
              <a:buClr>
                <a:srgbClr val="DC202E"/>
              </a:buClr>
              <a:buSzTx/>
              <a:buFont typeface="Honeywell Sans" panose="02010503040101060203" pitchFamily="50" charset="0"/>
              <a:buNone/>
              <a:tabLst/>
              <a:defRPr/>
            </a:pPr>
            <a:endParaRPr kumimoji="0" lang="en-US" altLang="en-US" sz="1800" b="1" i="0" u="none" strike="noStrike" kern="1200" cap="none" spc="0" normalizeH="0" baseline="0" noProof="0" dirty="0">
              <a:ln>
                <a:noFill/>
              </a:ln>
              <a:solidFill>
                <a:srgbClr val="CC33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24.3.12.1*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Each application of a mass notification system shall be specific to the nature and anticipated risks of each facility for which it is designed.</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9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24.3.12.2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The designer shall consider both fire and non-fire emergencies when determining risk tolerances for survivability for the mass notification system.</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9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mn-cs"/>
              </a:rPr>
              <a:t>24.3.12.10 </a:t>
            </a:r>
            <a:r>
              <a:rPr kumimoji="0" lang="en-US" sz="2000" b="0" i="0" u="none" strike="noStrike" kern="1200" cap="none" spc="0" normalizeH="0" baseline="0" noProof="0" dirty="0">
                <a:ln>
                  <a:noFill/>
                </a:ln>
                <a:solidFill>
                  <a:sysClr val="windowText" lastClr="000000"/>
                </a:solidFill>
                <a:effectLst/>
                <a:uLnTx/>
                <a:uFillTx/>
                <a:latin typeface="Arial"/>
                <a:ea typeface="+mn-ea"/>
                <a:cs typeface="+mn-cs"/>
              </a:rPr>
              <a:t>The risk analysis shall be used as the basis for development of the ECS provisions of the facility emergency response plan.</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0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2400" b="1" i="0" u="none" strike="noStrike" kern="1200" cap="none" spc="0" normalizeH="0" baseline="0" noProof="0" dirty="0">
              <a:ln>
                <a:noFill/>
              </a:ln>
              <a:solidFill>
                <a:sysClr val="windowText" lastClr="000000"/>
              </a:solidFill>
              <a:effectLst/>
              <a:uLnTx/>
              <a:uFillTx/>
              <a:latin typeface="Arial"/>
              <a:ea typeface="+mn-ea"/>
              <a:cs typeface="+mn-cs"/>
            </a:endParaRPr>
          </a:p>
        </p:txBody>
      </p:sp>
      <p:pic>
        <p:nvPicPr>
          <p:cNvPr id="1026" name="Picture 2">
            <a:extLst>
              <a:ext uri="{FF2B5EF4-FFF2-40B4-BE49-F238E27FC236}">
                <a16:creationId xmlns:a16="http://schemas.microsoft.com/office/drawing/2014/main" id="{6D8E19BD-6DB4-91BF-76C9-53256FB958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81458" y="1434980"/>
            <a:ext cx="2821895" cy="3289419"/>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3">
            <a:extLst>
              <a:ext uri="{FF2B5EF4-FFF2-40B4-BE49-F238E27FC236}">
                <a16:creationId xmlns:a16="http://schemas.microsoft.com/office/drawing/2014/main" id="{41FD4D22-4A91-0C63-3F92-9E85A5673F09}"/>
              </a:ext>
            </a:extLst>
          </p:cNvPr>
          <p:cNvSpPr txBox="1">
            <a:spLocks/>
          </p:cNvSpPr>
          <p:nvPr/>
        </p:nvSpPr>
        <p:spPr>
          <a:xfrm>
            <a:off x="628811" y="4163264"/>
            <a:ext cx="8994160" cy="2803593"/>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dirty="0">
                <a:solidFill>
                  <a:prstClr val="black"/>
                </a:solidFill>
                <a:latin typeface="Arial"/>
              </a:rPr>
              <a:t>3.3.243 Risk Analysis. </a:t>
            </a:r>
            <a:r>
              <a:rPr lang="en-US" sz="2000" b="0" dirty="0">
                <a:solidFill>
                  <a:prstClr val="black"/>
                </a:solidFill>
                <a:latin typeface="Arial"/>
              </a:rPr>
              <a:t>A process to characterize the likelihood, vulnerability, and magnitude of incidents associated with natural, technological, and manmade disasters and other emergencies that address scenarios of concern, their probability, and their potential consequences.</a:t>
            </a:r>
          </a:p>
          <a:p>
            <a:pPr fontAlgn="base"/>
            <a:endParaRPr lang="en-US" sz="800" dirty="0">
              <a:solidFill>
                <a:prstClr val="black"/>
              </a:solidFill>
              <a:latin typeface="Arial"/>
            </a:endParaRPr>
          </a:p>
          <a:p>
            <a:pPr fontAlgn="base"/>
            <a:endParaRPr lang="en-US" sz="1800" dirty="0">
              <a:solidFill>
                <a:prstClr val="black"/>
              </a:solidFill>
              <a:latin typeface="Arial"/>
            </a:endParaRPr>
          </a:p>
        </p:txBody>
      </p:sp>
    </p:spTree>
    <p:extLst>
      <p:ext uri="{BB962C8B-B14F-4D97-AF65-F5344CB8AC3E}">
        <p14:creationId xmlns:p14="http://schemas.microsoft.com/office/powerpoint/2010/main" val="16564285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8FDAA-0050-2EE7-787E-83E760250DFB}"/>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1AD1BF60-9590-C8B2-BD36-7A8E52CBEA37}"/>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a:p>
        </p:txBody>
      </p:sp>
      <p:sp>
        <p:nvSpPr>
          <p:cNvPr id="260" name="Subtitle.">
            <a:extLst>
              <a:ext uri="{FF2B5EF4-FFF2-40B4-BE49-F238E27FC236}">
                <a16:creationId xmlns:a16="http://schemas.microsoft.com/office/drawing/2014/main" id="{3AC4BC4E-2318-4A90-0F1B-D445B4CCA231}"/>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sz="3200" dirty="0">
                <a:solidFill>
                  <a:schemeClr val="accent1"/>
                </a:solidFill>
              </a:rPr>
              <a:t>NFPA 72 – Risk Analysis</a:t>
            </a:r>
            <a:endParaRPr sz="3200" dirty="0">
              <a:solidFill>
                <a:schemeClr val="accent1"/>
              </a:solidFill>
            </a:endParaRPr>
          </a:p>
        </p:txBody>
      </p:sp>
      <p:sp>
        <p:nvSpPr>
          <p:cNvPr id="4" name="Text Placeholder 3">
            <a:extLst>
              <a:ext uri="{FF2B5EF4-FFF2-40B4-BE49-F238E27FC236}">
                <a16:creationId xmlns:a16="http://schemas.microsoft.com/office/drawing/2014/main" id="{3FA385A3-3B0E-5AAA-4B3C-A43604061501}"/>
              </a:ext>
            </a:extLst>
          </p:cNvPr>
          <p:cNvSpPr txBox="1">
            <a:spLocks/>
          </p:cNvSpPr>
          <p:nvPr/>
        </p:nvSpPr>
        <p:spPr>
          <a:xfrm>
            <a:off x="628813" y="1365646"/>
            <a:ext cx="9081243" cy="4835862"/>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dirty="0">
                <a:solidFill>
                  <a:prstClr val="black"/>
                </a:solidFill>
                <a:latin typeface="Arial"/>
              </a:rPr>
              <a:t>24.3.12* </a:t>
            </a:r>
            <a:r>
              <a:rPr lang="en-US" sz="2000" b="0" dirty="0">
                <a:solidFill>
                  <a:prstClr val="black"/>
                </a:solidFill>
                <a:latin typeface="Arial"/>
              </a:rPr>
              <a:t>Emergency Response Plan Elements. A well-defined emergency response plan shall be developed in accordance with NFPA 1660 as part of the design and implementation of a mass notification system.</a:t>
            </a:r>
          </a:p>
          <a:p>
            <a:pPr fontAlgn="base"/>
            <a:endParaRPr lang="sv-SE" sz="1100" dirty="0">
              <a:solidFill>
                <a:prstClr val="black"/>
              </a:solidFill>
              <a:latin typeface="Arial"/>
            </a:endParaRPr>
          </a:p>
          <a:p>
            <a:pPr fontAlgn="base"/>
            <a:r>
              <a:rPr lang="sv-SE" sz="2000" dirty="0">
                <a:solidFill>
                  <a:prstClr val="black"/>
                </a:solidFill>
                <a:latin typeface="Arial"/>
              </a:rPr>
              <a:t>7.3.6* Risk Analysis Documentation.</a:t>
            </a:r>
          </a:p>
          <a:p>
            <a:pPr fontAlgn="base"/>
            <a:endParaRPr lang="en-US" sz="1100" dirty="0">
              <a:solidFill>
                <a:prstClr val="black"/>
              </a:solidFill>
              <a:latin typeface="Arial"/>
            </a:endParaRPr>
          </a:p>
          <a:p>
            <a:pPr fontAlgn="base"/>
            <a:r>
              <a:rPr lang="en-US" sz="2000" dirty="0">
                <a:solidFill>
                  <a:prstClr val="black"/>
                </a:solidFill>
                <a:latin typeface="Arial"/>
              </a:rPr>
              <a:t>7.3.6.1 </a:t>
            </a:r>
            <a:r>
              <a:rPr lang="en-US" sz="2000" b="0" dirty="0">
                <a:solidFill>
                  <a:prstClr val="black"/>
                </a:solidFill>
                <a:latin typeface="Arial"/>
              </a:rPr>
              <a:t>When a risk analysis is required to be prepared, findings and considerations of the risk analysis shall be documented. </a:t>
            </a:r>
          </a:p>
          <a:p>
            <a:pPr fontAlgn="base"/>
            <a:endParaRPr lang="en-US" sz="1100" dirty="0">
              <a:solidFill>
                <a:prstClr val="black"/>
              </a:solidFill>
              <a:latin typeface="Arial"/>
            </a:endParaRPr>
          </a:p>
          <a:p>
            <a:pPr fontAlgn="base"/>
            <a:r>
              <a:rPr lang="en-US" sz="2000" dirty="0">
                <a:solidFill>
                  <a:prstClr val="black"/>
                </a:solidFill>
                <a:latin typeface="Arial"/>
              </a:rPr>
              <a:t>7.3.6.2 </a:t>
            </a:r>
            <a:r>
              <a:rPr lang="en-US" sz="2000" b="0" dirty="0">
                <a:solidFill>
                  <a:prstClr val="black"/>
                </a:solidFill>
                <a:latin typeface="Arial"/>
              </a:rPr>
              <a:t>When determined by the stakeholders, security and protection of the risk analysis documentation shall be in accordance with 7.3.7 and Section 7.7.</a:t>
            </a:r>
          </a:p>
          <a:p>
            <a:pPr fontAlgn="base"/>
            <a:endParaRPr lang="en-US" sz="2000" b="0" dirty="0">
              <a:solidFill>
                <a:prstClr val="black"/>
              </a:solidFill>
              <a:latin typeface="Arial"/>
            </a:endParaRPr>
          </a:p>
          <a:p>
            <a:pPr fontAlgn="base"/>
            <a:r>
              <a:rPr lang="en-US" sz="2000" dirty="0">
                <a:solidFill>
                  <a:prstClr val="black"/>
                </a:solidFill>
                <a:latin typeface="Arial"/>
              </a:rPr>
              <a:t>7.3.6.4 </a:t>
            </a:r>
            <a:r>
              <a:rPr lang="en-US" sz="2000" b="0" dirty="0">
                <a:solidFill>
                  <a:prstClr val="black"/>
                </a:solidFill>
                <a:latin typeface="Arial"/>
              </a:rPr>
              <a:t>Risk analyses for mass notification systems shall be documented in accordance with 7.3.6 and 24.3.12.</a:t>
            </a:r>
          </a:p>
          <a:p>
            <a:pPr fontAlgn="base"/>
            <a:endParaRPr lang="en-US" sz="2000" b="0" dirty="0">
              <a:solidFill>
                <a:prstClr val="black"/>
              </a:solidFill>
              <a:latin typeface="Arial"/>
            </a:endParaRPr>
          </a:p>
          <a:p>
            <a:pPr fontAlgn="base"/>
            <a:endParaRPr lang="en-US" sz="1800" b="0" dirty="0">
              <a:solidFill>
                <a:prstClr val="black"/>
              </a:solidFill>
              <a:latin typeface="Arial"/>
            </a:endParaRPr>
          </a:p>
        </p:txBody>
      </p:sp>
    </p:spTree>
    <p:extLst>
      <p:ext uri="{BB962C8B-B14F-4D97-AF65-F5344CB8AC3E}">
        <p14:creationId xmlns:p14="http://schemas.microsoft.com/office/powerpoint/2010/main" val="196107393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A67A4-4A6D-AF2A-CCF1-846A3B337ED1}"/>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C619CB87-F272-2C25-88A7-AF59C72B1530}"/>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17</a:t>
            </a:fld>
            <a:endParaRPr/>
          </a:p>
        </p:txBody>
      </p:sp>
      <p:sp>
        <p:nvSpPr>
          <p:cNvPr id="260" name="Subtitle.">
            <a:extLst>
              <a:ext uri="{FF2B5EF4-FFF2-40B4-BE49-F238E27FC236}">
                <a16:creationId xmlns:a16="http://schemas.microsoft.com/office/drawing/2014/main" id="{7F6C9B36-F92B-266D-2D0B-D559C6F84DD3}"/>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sz="3200" dirty="0">
                <a:solidFill>
                  <a:schemeClr val="accent1"/>
                </a:solidFill>
              </a:rPr>
              <a:t>NFPA 72 – Risk Analysis</a:t>
            </a:r>
            <a:endParaRPr sz="3200" dirty="0">
              <a:solidFill>
                <a:schemeClr val="accent1"/>
              </a:solidFill>
            </a:endParaRPr>
          </a:p>
        </p:txBody>
      </p:sp>
      <p:pic>
        <p:nvPicPr>
          <p:cNvPr id="2" name="Picture 1">
            <a:extLst>
              <a:ext uri="{FF2B5EF4-FFF2-40B4-BE49-F238E27FC236}">
                <a16:creationId xmlns:a16="http://schemas.microsoft.com/office/drawing/2014/main" id="{D9500AD0-8705-4C64-83D9-B579032264B3}"/>
              </a:ext>
            </a:extLst>
          </p:cNvPr>
          <p:cNvPicPr>
            <a:picLocks noChangeAspect="1"/>
          </p:cNvPicPr>
          <p:nvPr/>
        </p:nvPicPr>
        <p:blipFill>
          <a:blip r:embed="rId2"/>
          <a:stretch>
            <a:fillRect/>
          </a:stretch>
        </p:blipFill>
        <p:spPr>
          <a:xfrm>
            <a:off x="5635916" y="1371964"/>
            <a:ext cx="4226546" cy="5182373"/>
          </a:xfrm>
          <a:prstGeom prst="rect">
            <a:avLst/>
          </a:prstGeom>
        </p:spPr>
      </p:pic>
      <p:sp>
        <p:nvSpPr>
          <p:cNvPr id="3" name="Text Placeholder 3">
            <a:extLst>
              <a:ext uri="{FF2B5EF4-FFF2-40B4-BE49-F238E27FC236}">
                <a16:creationId xmlns:a16="http://schemas.microsoft.com/office/drawing/2014/main" id="{31D690DA-2271-56A5-BB62-9D0483A5A9FB}"/>
              </a:ext>
            </a:extLst>
          </p:cNvPr>
          <p:cNvSpPr txBox="1">
            <a:spLocks/>
          </p:cNvSpPr>
          <p:nvPr/>
        </p:nvSpPr>
        <p:spPr>
          <a:xfrm>
            <a:off x="628814" y="1365646"/>
            <a:ext cx="4444991" cy="4835862"/>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A.7.3.6 Risk Analysis Check List</a:t>
            </a:r>
          </a:p>
          <a:p>
            <a:endParaRPr lang="en-US" sz="1800" dirty="0"/>
          </a:p>
          <a:p>
            <a:endParaRPr lang="en-US" sz="1800" b="0" dirty="0"/>
          </a:p>
        </p:txBody>
      </p:sp>
    </p:spTree>
    <p:extLst>
      <p:ext uri="{BB962C8B-B14F-4D97-AF65-F5344CB8AC3E}">
        <p14:creationId xmlns:p14="http://schemas.microsoft.com/office/powerpoint/2010/main" val="133848111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FD21C-85BF-C650-EBC3-CD5D24282E58}"/>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F0D71722-C63F-48A1-2E5F-E82A39EFA4B5}"/>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a:p>
        </p:txBody>
      </p:sp>
      <p:sp>
        <p:nvSpPr>
          <p:cNvPr id="260" name="Subtitle.">
            <a:extLst>
              <a:ext uri="{FF2B5EF4-FFF2-40B4-BE49-F238E27FC236}">
                <a16:creationId xmlns:a16="http://schemas.microsoft.com/office/drawing/2014/main" id="{03FDF8D7-37EB-6D81-E5B7-15D6A78DA59B}"/>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sz="3200" dirty="0">
                <a:solidFill>
                  <a:schemeClr val="accent1"/>
                </a:solidFill>
              </a:rPr>
              <a:t>NFPA 72 – Risk Analysis</a:t>
            </a:r>
            <a:endParaRPr sz="3200" dirty="0">
              <a:solidFill>
                <a:schemeClr val="accent1"/>
              </a:solidFill>
            </a:endParaRPr>
          </a:p>
        </p:txBody>
      </p:sp>
      <p:sp>
        <p:nvSpPr>
          <p:cNvPr id="4" name="Text Placeholder 3">
            <a:extLst>
              <a:ext uri="{FF2B5EF4-FFF2-40B4-BE49-F238E27FC236}">
                <a16:creationId xmlns:a16="http://schemas.microsoft.com/office/drawing/2014/main" id="{744A53C2-8F30-94DD-219F-E6A82552AB8F}"/>
              </a:ext>
            </a:extLst>
          </p:cNvPr>
          <p:cNvSpPr txBox="1">
            <a:spLocks/>
          </p:cNvSpPr>
          <p:nvPr/>
        </p:nvSpPr>
        <p:spPr>
          <a:xfrm>
            <a:off x="628814" y="1365646"/>
            <a:ext cx="8771664" cy="4835862"/>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Emergency Response Planning Requires a Commitment From All Stakeholders</a:t>
            </a:r>
            <a:endParaRPr lang="sv-SE" sz="2000" dirty="0"/>
          </a:p>
          <a:p>
            <a:endParaRPr lang="en-US" sz="1800" b="0" dirty="0"/>
          </a:p>
        </p:txBody>
      </p:sp>
      <p:pic>
        <p:nvPicPr>
          <p:cNvPr id="5" name="Picture 4">
            <a:extLst>
              <a:ext uri="{FF2B5EF4-FFF2-40B4-BE49-F238E27FC236}">
                <a16:creationId xmlns:a16="http://schemas.microsoft.com/office/drawing/2014/main" id="{048E1DF7-67A9-FEE5-271F-77BD8FBED471}"/>
              </a:ext>
            </a:extLst>
          </p:cNvPr>
          <p:cNvPicPr>
            <a:picLocks noChangeAspect="1"/>
          </p:cNvPicPr>
          <p:nvPr/>
        </p:nvPicPr>
        <p:blipFill>
          <a:blip r:embed="rId2"/>
          <a:stretch>
            <a:fillRect/>
          </a:stretch>
        </p:blipFill>
        <p:spPr>
          <a:xfrm>
            <a:off x="1161897" y="3330820"/>
            <a:ext cx="1494803" cy="1488028"/>
          </a:xfrm>
          <a:prstGeom prst="rect">
            <a:avLst/>
          </a:prstGeom>
        </p:spPr>
      </p:pic>
      <p:pic>
        <p:nvPicPr>
          <p:cNvPr id="6" name="Picture 5">
            <a:extLst>
              <a:ext uri="{FF2B5EF4-FFF2-40B4-BE49-F238E27FC236}">
                <a16:creationId xmlns:a16="http://schemas.microsoft.com/office/drawing/2014/main" id="{9DB226F0-280D-794C-8231-33A49C39CC04}"/>
              </a:ext>
            </a:extLst>
          </p:cNvPr>
          <p:cNvPicPr>
            <a:picLocks noChangeAspect="1"/>
          </p:cNvPicPr>
          <p:nvPr/>
        </p:nvPicPr>
        <p:blipFill>
          <a:blip r:embed="rId3"/>
          <a:stretch>
            <a:fillRect/>
          </a:stretch>
        </p:blipFill>
        <p:spPr>
          <a:xfrm>
            <a:off x="3579577" y="3323966"/>
            <a:ext cx="1945396" cy="1820943"/>
          </a:xfrm>
          <a:prstGeom prst="rect">
            <a:avLst/>
          </a:prstGeom>
        </p:spPr>
      </p:pic>
      <p:pic>
        <p:nvPicPr>
          <p:cNvPr id="7" name="Picture 6">
            <a:extLst>
              <a:ext uri="{FF2B5EF4-FFF2-40B4-BE49-F238E27FC236}">
                <a16:creationId xmlns:a16="http://schemas.microsoft.com/office/drawing/2014/main" id="{A6F5FD73-86B8-03FD-A7A9-35DC54385962}"/>
              </a:ext>
            </a:extLst>
          </p:cNvPr>
          <p:cNvPicPr>
            <a:picLocks noChangeAspect="1"/>
          </p:cNvPicPr>
          <p:nvPr/>
        </p:nvPicPr>
        <p:blipFill>
          <a:blip r:embed="rId4"/>
          <a:stretch>
            <a:fillRect/>
          </a:stretch>
        </p:blipFill>
        <p:spPr>
          <a:xfrm>
            <a:off x="6527056" y="3415727"/>
            <a:ext cx="1515085" cy="1514619"/>
          </a:xfrm>
          <a:prstGeom prst="rect">
            <a:avLst/>
          </a:prstGeom>
        </p:spPr>
      </p:pic>
      <p:sp>
        <p:nvSpPr>
          <p:cNvPr id="8" name="Rectangle 7">
            <a:extLst>
              <a:ext uri="{FF2B5EF4-FFF2-40B4-BE49-F238E27FC236}">
                <a16:creationId xmlns:a16="http://schemas.microsoft.com/office/drawing/2014/main" id="{E556FF77-DE66-F1C0-F89E-F1E9D870D856}"/>
              </a:ext>
            </a:extLst>
          </p:cNvPr>
          <p:cNvSpPr/>
          <p:nvPr/>
        </p:nvSpPr>
        <p:spPr>
          <a:xfrm>
            <a:off x="1479307" y="2810583"/>
            <a:ext cx="1172116" cy="369332"/>
          </a:xfrm>
          <a:prstGeom prst="rect">
            <a:avLst/>
          </a:prstGeom>
        </p:spPr>
        <p:txBody>
          <a:bodyPr wrap="none">
            <a:spAutoFit/>
          </a:bodyPr>
          <a:lstStyle/>
          <a:p>
            <a:pPr marL="0" marR="0" lvl="0" indent="0" defTabSz="457189"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404040"/>
                </a:solidFill>
                <a:effectLst/>
                <a:uLnTx/>
                <a:uFillTx/>
              </a:rPr>
              <a:t>Facilities</a:t>
            </a:r>
            <a:endParaRPr kumimoji="0" lang="en-US" sz="1800" b="1" i="0" u="none" strike="noStrike" kern="0" cap="none" spc="0" normalizeH="0" baseline="0" noProof="0" dirty="0">
              <a:ln>
                <a:noFill/>
              </a:ln>
              <a:solidFill>
                <a:srgbClr val="000000"/>
              </a:solidFill>
              <a:effectLst/>
              <a:uLnTx/>
              <a:uFillTx/>
            </a:endParaRPr>
          </a:p>
        </p:txBody>
      </p:sp>
      <p:sp>
        <p:nvSpPr>
          <p:cNvPr id="9" name="Rectangle 8">
            <a:extLst>
              <a:ext uri="{FF2B5EF4-FFF2-40B4-BE49-F238E27FC236}">
                <a16:creationId xmlns:a16="http://schemas.microsoft.com/office/drawing/2014/main" id="{3AF0188F-C094-796F-0C8B-603F0CECACE4}"/>
              </a:ext>
            </a:extLst>
          </p:cNvPr>
          <p:cNvSpPr/>
          <p:nvPr/>
        </p:nvSpPr>
        <p:spPr>
          <a:xfrm>
            <a:off x="3814620" y="2810584"/>
            <a:ext cx="1595309" cy="369332"/>
          </a:xfrm>
          <a:prstGeom prst="rect">
            <a:avLst/>
          </a:prstGeom>
        </p:spPr>
        <p:txBody>
          <a:bodyPr wrap="none">
            <a:spAutoFit/>
          </a:bodyPr>
          <a:lstStyle/>
          <a:p>
            <a:r>
              <a:rPr lang="en-US" b="1" dirty="0">
                <a:solidFill>
                  <a:srgbClr val="404040"/>
                </a:solidFill>
              </a:rPr>
              <a:t>Management</a:t>
            </a:r>
            <a:endParaRPr lang="en-US" b="1" dirty="0"/>
          </a:p>
        </p:txBody>
      </p:sp>
      <p:sp>
        <p:nvSpPr>
          <p:cNvPr id="10" name="Rectangle 9">
            <a:extLst>
              <a:ext uri="{FF2B5EF4-FFF2-40B4-BE49-F238E27FC236}">
                <a16:creationId xmlns:a16="http://schemas.microsoft.com/office/drawing/2014/main" id="{F341CE2E-67D3-D408-125A-E50883404E77}"/>
              </a:ext>
            </a:extLst>
          </p:cNvPr>
          <p:cNvSpPr/>
          <p:nvPr/>
        </p:nvSpPr>
        <p:spPr>
          <a:xfrm>
            <a:off x="6843140" y="2809949"/>
            <a:ext cx="825867" cy="369332"/>
          </a:xfrm>
          <a:prstGeom prst="rect">
            <a:avLst/>
          </a:prstGeom>
        </p:spPr>
        <p:txBody>
          <a:bodyPr wrap="none">
            <a:spAutoFit/>
          </a:bodyPr>
          <a:lstStyle/>
          <a:p>
            <a:r>
              <a:rPr lang="en-US" b="1" dirty="0">
                <a:solidFill>
                  <a:srgbClr val="404040"/>
                </a:solidFill>
              </a:rPr>
              <a:t>EH&amp;S</a:t>
            </a:r>
            <a:endParaRPr lang="en-US" b="1" dirty="0"/>
          </a:p>
        </p:txBody>
      </p:sp>
    </p:spTree>
    <p:extLst>
      <p:ext uri="{BB962C8B-B14F-4D97-AF65-F5344CB8AC3E}">
        <p14:creationId xmlns:p14="http://schemas.microsoft.com/office/powerpoint/2010/main" val="147154141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BB067-3F70-D977-B986-CE313A8C4223}"/>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E0D4BD99-A988-888B-1809-EA9B1E9074B8}"/>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19</a:t>
            </a:fld>
            <a:endParaRPr/>
          </a:p>
        </p:txBody>
      </p:sp>
      <p:sp>
        <p:nvSpPr>
          <p:cNvPr id="260" name="Subtitle.">
            <a:extLst>
              <a:ext uri="{FF2B5EF4-FFF2-40B4-BE49-F238E27FC236}">
                <a16:creationId xmlns:a16="http://schemas.microsoft.com/office/drawing/2014/main" id="{B3998E2B-F35A-47CC-0522-8B6680D3AF99}"/>
              </a:ext>
            </a:extLst>
          </p:cNvPr>
          <p:cNvSpPr txBox="1">
            <a:spLocks noGrp="1"/>
          </p:cNvSpPr>
          <p:nvPr>
            <p:ph type="title" idx="4294967295"/>
          </p:nvPr>
        </p:nvSpPr>
        <p:spPr>
          <a:xfrm>
            <a:off x="607480" y="404829"/>
            <a:ext cx="7284663" cy="540747"/>
          </a:xfrm>
          <a:prstGeom prst="rect">
            <a:avLst/>
          </a:prstGeom>
        </p:spPr>
        <p:txBody>
          <a:bodyPr>
            <a:normAutofit/>
          </a:bodyPr>
          <a:lstStyle/>
          <a:p>
            <a:pPr defTabSz="905174">
              <a:defRPr sz="3564" spc="-198"/>
            </a:pPr>
            <a:r>
              <a:rPr lang="en-US" sz="3200" dirty="0">
                <a:solidFill>
                  <a:schemeClr val="accent1"/>
                </a:solidFill>
              </a:rPr>
              <a:t>NFPA 72 – Voice Message Priority</a:t>
            </a:r>
            <a:endParaRPr sz="3200" dirty="0">
              <a:solidFill>
                <a:schemeClr val="accent1"/>
              </a:solidFill>
            </a:endParaRPr>
          </a:p>
        </p:txBody>
      </p:sp>
      <p:sp>
        <p:nvSpPr>
          <p:cNvPr id="4" name="Content Placeholder 5">
            <a:extLst>
              <a:ext uri="{FF2B5EF4-FFF2-40B4-BE49-F238E27FC236}">
                <a16:creationId xmlns:a16="http://schemas.microsoft.com/office/drawing/2014/main" id="{994A22E4-B9AE-42A4-8675-D8E518D5E307}"/>
              </a:ext>
            </a:extLst>
          </p:cNvPr>
          <p:cNvSpPr txBox="1">
            <a:spLocks/>
          </p:cNvSpPr>
          <p:nvPr/>
        </p:nvSpPr>
        <p:spPr>
          <a:xfrm>
            <a:off x="714568" y="1005840"/>
            <a:ext cx="10507948" cy="505331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Clr>
                <a:schemeClr val="accent3"/>
              </a:buClr>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3"/>
              </a:buClr>
              <a:buFont typeface="Honeywell Sans" panose="02010503040101060203" pitchFamily="50"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800"/>
              </a:spcBef>
              <a:spcAft>
                <a:spcPts val="1000"/>
              </a:spcAft>
              <a:buClr>
                <a:schemeClr val="accent3"/>
              </a:buClr>
              <a:buFont typeface="Arial" panose="020B0604020202020204" pitchFamily="34" charset="0"/>
              <a:buNone/>
              <a:defRPr sz="1400" b="1" kern="12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2" indent="0" algn="l" defTabSz="914400" rtl="0" eaLnBrk="1" fontAlgn="auto" latinLnBrk="0" hangingPunct="1">
              <a:lnSpc>
                <a:spcPct val="80000"/>
              </a:lnSpc>
              <a:spcBef>
                <a:spcPts val="0"/>
              </a:spcBef>
              <a:spcAft>
                <a:spcPts val="600"/>
              </a:spcAft>
              <a:buClr>
                <a:srgbClr val="DC202E"/>
              </a:buClr>
              <a:buSzTx/>
              <a:buFont typeface="Honeywell Sans" panose="02010503040101060203" pitchFamily="50" charset="0"/>
              <a:buNone/>
              <a:tabLst/>
              <a:defRPr/>
            </a:pPr>
            <a:endParaRPr kumimoji="0" lang="en-US" altLang="en-US" sz="1800" b="1" i="0" u="none" strike="noStrike" kern="1200" cap="none" spc="0" normalizeH="0" baseline="0" noProof="0">
              <a:ln>
                <a:noFill/>
              </a:ln>
              <a:solidFill>
                <a:srgbClr val="CC33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a:ln>
                  <a:noFill/>
                </a:ln>
                <a:solidFill>
                  <a:sysClr val="windowText" lastClr="000000"/>
                </a:solidFill>
                <a:effectLst/>
                <a:uLnTx/>
                <a:uFillTx/>
                <a:latin typeface="Arial"/>
                <a:ea typeface="+mn-ea"/>
                <a:cs typeface="+mn-cs"/>
              </a:rPr>
              <a:t>24.5.13 Voice Message Priority.</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1100" b="1" i="0" u="none" strike="noStrike" kern="1200" cap="none" spc="0" normalizeH="0" baseline="0" noProof="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a:ln>
                  <a:noFill/>
                </a:ln>
                <a:solidFill>
                  <a:sysClr val="windowText" lastClr="000000"/>
                </a:solidFill>
                <a:effectLst/>
                <a:uLnTx/>
                <a:uFillTx/>
                <a:latin typeface="Arial"/>
                <a:ea typeface="+mn-ea"/>
                <a:cs typeface="+mn-cs"/>
              </a:rPr>
              <a:t>24.5.13.1* </a:t>
            </a:r>
            <a:r>
              <a:rPr kumimoji="0" lang="en-US" sz="2000" b="0" i="0" u="none" strike="noStrike" kern="1200" cap="none" spc="0" normalizeH="0" baseline="0" noProof="0">
                <a:ln>
                  <a:noFill/>
                </a:ln>
                <a:solidFill>
                  <a:sysClr val="windowText" lastClr="000000"/>
                </a:solidFill>
                <a:effectLst/>
                <a:uLnTx/>
                <a:uFillTx/>
                <a:latin typeface="Arial"/>
                <a:ea typeface="+mn-ea"/>
                <a:cs typeface="+mn-cs"/>
              </a:rPr>
              <a:t>The priority of mass notification messages shall be established using the emergency response plan.</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1100" b="1" i="0" u="none" strike="noStrike" kern="1200" cap="none" spc="0" normalizeH="0" baseline="0" noProof="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a:ln>
                  <a:noFill/>
                </a:ln>
                <a:solidFill>
                  <a:sysClr val="windowText" lastClr="000000"/>
                </a:solidFill>
                <a:effectLst/>
                <a:uLnTx/>
                <a:uFillTx/>
                <a:latin typeface="Arial"/>
                <a:ea typeface="+mn-ea"/>
                <a:cs typeface="+mn-cs"/>
              </a:rPr>
              <a:t>24.5.13.2 </a:t>
            </a:r>
            <a:r>
              <a:rPr kumimoji="0" lang="en-US" sz="2000" b="0" i="0" u="none" strike="noStrike" kern="1200" cap="none" spc="0" normalizeH="0" baseline="0" noProof="0">
                <a:ln>
                  <a:noFill/>
                </a:ln>
                <a:solidFill>
                  <a:sysClr val="windowText" lastClr="000000"/>
                </a:solidFill>
                <a:effectLst/>
                <a:uLnTx/>
                <a:uFillTx/>
                <a:latin typeface="Arial"/>
                <a:ea typeface="+mn-ea"/>
                <a:cs typeface="+mn-cs"/>
              </a:rPr>
              <a:t>The local building mass notification system shall have the ability to override the fire alarm system with live voice or manual activation of a higher priority message, but only where that message and operation are approved under the emergency response plan.</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sz="1100" b="1" i="0" u="none" strike="noStrike" kern="1200" cap="none" spc="0" normalizeH="0" baseline="0" noProof="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sz="2000" b="1" i="0" u="none" strike="noStrike" kern="1200" cap="none" spc="0" normalizeH="0" baseline="0" noProof="0">
                <a:ln>
                  <a:noFill/>
                </a:ln>
                <a:solidFill>
                  <a:sysClr val="windowText" lastClr="000000"/>
                </a:solidFill>
                <a:effectLst/>
                <a:uLnTx/>
                <a:uFillTx/>
                <a:latin typeface="Arial"/>
                <a:ea typeface="+mn-ea"/>
                <a:cs typeface="+mn-cs"/>
              </a:rPr>
              <a:t>24.5.13.3 </a:t>
            </a:r>
            <a:r>
              <a:rPr kumimoji="0" lang="en-US" sz="2000" b="0" i="0" u="none" strike="noStrike" kern="1200" cap="none" spc="0" normalizeH="0" baseline="0" noProof="0">
                <a:ln>
                  <a:noFill/>
                </a:ln>
                <a:solidFill>
                  <a:sysClr val="windowText" lastClr="000000"/>
                </a:solidFill>
                <a:effectLst/>
                <a:uLnTx/>
                <a:uFillTx/>
                <a:latin typeface="Arial"/>
                <a:ea typeface="+mn-ea"/>
                <a:cs typeface="+mn-cs"/>
              </a:rPr>
              <a:t>All other messages shall also be prioritized by using the emergency response plan.</a:t>
            </a: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endParaRPr kumimoji="0" lang="en-US" altLang="en-US" sz="2000" b="0" i="0" u="none" strike="noStrike" kern="1200" cap="none" spc="0" normalizeH="0" baseline="0" noProof="0">
              <a:ln>
                <a:noFill/>
              </a:ln>
              <a:solidFill>
                <a:sysClr val="windowText" lastClr="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600"/>
              </a:spcAft>
              <a:buClr>
                <a:srgbClr val="DC202E"/>
              </a:buClr>
              <a:buSzTx/>
              <a:buFont typeface="Arial" panose="020B0604020202020204" pitchFamily="34" charset="0"/>
              <a:buNone/>
              <a:tabLst/>
              <a:defRPr/>
            </a:pPr>
            <a:r>
              <a:rPr kumimoji="0" lang="en-US" altLang="en-US" sz="2000" b="1" i="0" u="none" strike="noStrike" kern="1200" cap="none" spc="0" normalizeH="0" baseline="0" noProof="0">
                <a:ln>
                  <a:noFill/>
                </a:ln>
                <a:solidFill>
                  <a:sysClr val="windowText" lastClr="000000"/>
                </a:solidFill>
                <a:effectLst/>
                <a:uLnTx/>
                <a:uFillTx/>
                <a:latin typeface="Arial"/>
                <a:ea typeface="+mn-ea"/>
                <a:cs typeface="+mn-cs"/>
              </a:rPr>
              <a:t>24.5.13.4 </a:t>
            </a:r>
            <a:r>
              <a:rPr kumimoji="0" lang="en-US" altLang="en-US" sz="2000" b="0" i="0" u="none" strike="noStrike" kern="1200" cap="none" spc="0" normalizeH="0" baseline="0" noProof="0">
                <a:ln>
                  <a:noFill/>
                </a:ln>
                <a:solidFill>
                  <a:sysClr val="windowText" lastClr="000000"/>
                </a:solidFill>
                <a:effectLst/>
                <a:uLnTx/>
                <a:uFillTx/>
                <a:latin typeface="Arial"/>
                <a:ea typeface="+mn-ea"/>
                <a:cs typeface="+mn-cs"/>
              </a:rPr>
              <a:t>When identified by the emergency response plan, messages from the mass notification systems shall be to take priority over fire alarm messages and signals.</a:t>
            </a:r>
            <a:endParaRPr kumimoji="0" lang="en-US" altLang="en-US" sz="2000" b="0" i="0" u="none" strike="noStrike" kern="120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372391828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48DA3-CD76-6931-A17D-A3C91A008964}"/>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48751313-E302-BF18-6704-B8199FA23412}"/>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a:p>
        </p:txBody>
      </p:sp>
      <p:sp>
        <p:nvSpPr>
          <p:cNvPr id="260" name="Subtitle.">
            <a:extLst>
              <a:ext uri="{FF2B5EF4-FFF2-40B4-BE49-F238E27FC236}">
                <a16:creationId xmlns:a16="http://schemas.microsoft.com/office/drawing/2014/main" id="{56781163-4C1A-A6C4-831E-6685B7536EE9}"/>
              </a:ext>
            </a:extLst>
          </p:cNvPr>
          <p:cNvSpPr txBox="1">
            <a:spLocks noGrp="1"/>
          </p:cNvSpPr>
          <p:nvPr>
            <p:ph type="title" idx="4294967295"/>
          </p:nvPr>
        </p:nvSpPr>
        <p:spPr>
          <a:xfrm>
            <a:off x="607480" y="404829"/>
            <a:ext cx="7284663" cy="540747"/>
          </a:xfrm>
          <a:prstGeom prst="rect">
            <a:avLst/>
          </a:prstGeom>
        </p:spPr>
        <p:txBody>
          <a:bodyPr>
            <a:normAutofit fontScale="90000"/>
          </a:bodyPr>
          <a:lstStyle/>
          <a:p>
            <a:pPr defTabSz="905174">
              <a:defRPr sz="3564" spc="-198"/>
            </a:pPr>
            <a:r>
              <a:rPr lang="en-US" dirty="0">
                <a:solidFill>
                  <a:schemeClr val="accent1"/>
                </a:solidFill>
              </a:rPr>
              <a:t>UL – Control Units for Mass Notification </a:t>
            </a:r>
            <a:endParaRPr dirty="0">
              <a:solidFill>
                <a:schemeClr val="accent1"/>
              </a:solidFill>
            </a:endParaRPr>
          </a:p>
        </p:txBody>
      </p:sp>
      <p:sp>
        <p:nvSpPr>
          <p:cNvPr id="2" name="Text Placeholder 3">
            <a:extLst>
              <a:ext uri="{FF2B5EF4-FFF2-40B4-BE49-F238E27FC236}">
                <a16:creationId xmlns:a16="http://schemas.microsoft.com/office/drawing/2014/main" id="{9243E98F-6B2B-10B3-9992-7953DD8A6F9D}"/>
              </a:ext>
            </a:extLst>
          </p:cNvPr>
          <p:cNvSpPr txBox="1">
            <a:spLocks/>
          </p:cNvSpPr>
          <p:nvPr/>
        </p:nvSpPr>
        <p:spPr>
          <a:xfrm>
            <a:off x="628813" y="1365646"/>
            <a:ext cx="9306923"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dirty="0">
                <a:solidFill>
                  <a:prstClr val="black"/>
                </a:solidFill>
                <a:latin typeface="Arial"/>
              </a:rPr>
              <a:t>NFPA 72</a:t>
            </a:r>
            <a:r>
              <a:rPr lang="en-US" sz="2000" baseline="30000" dirty="0">
                <a:solidFill>
                  <a:prstClr val="black"/>
                </a:solidFill>
                <a:latin typeface="Arial"/>
              </a:rPr>
              <a:t>®</a:t>
            </a:r>
            <a:r>
              <a:rPr lang="en-US" sz="2000" dirty="0">
                <a:solidFill>
                  <a:prstClr val="black"/>
                </a:solidFill>
                <a:latin typeface="Arial"/>
              </a:rPr>
              <a:t> Control Units for Mass Notification </a:t>
            </a:r>
          </a:p>
          <a:p>
            <a:pPr fontAlgn="base"/>
            <a:endParaRPr lang="en-US" sz="2000" dirty="0">
              <a:solidFill>
                <a:prstClr val="black"/>
              </a:solidFill>
              <a:latin typeface="Arial"/>
            </a:endParaRPr>
          </a:p>
          <a:p>
            <a:pPr fontAlgn="base"/>
            <a:r>
              <a:rPr lang="en-US" sz="2000" dirty="0">
                <a:solidFill>
                  <a:prstClr val="black"/>
                </a:solidFill>
                <a:latin typeface="Arial"/>
              </a:rPr>
              <a:t>24.3.10*</a:t>
            </a:r>
            <a:r>
              <a:rPr lang="en-US" sz="2000" b="0" dirty="0">
                <a:solidFill>
                  <a:prstClr val="black"/>
                </a:solidFill>
                <a:latin typeface="Arial"/>
              </a:rPr>
              <a:t> Control Unit Listing for Mass Notification Systems. Control units installed as part of a mass notification system shall be listed in accordance with applicable product standards such as UL 2572, </a:t>
            </a:r>
            <a:r>
              <a:rPr lang="en-US" sz="2000" b="0" i="1" dirty="0">
                <a:solidFill>
                  <a:prstClr val="black"/>
                </a:solidFill>
                <a:latin typeface="Arial"/>
              </a:rPr>
              <a:t>Mass Notification Systems</a:t>
            </a:r>
            <a:r>
              <a:rPr lang="en-US" sz="2000" b="0" dirty="0">
                <a:solidFill>
                  <a:prstClr val="black"/>
                </a:solidFill>
                <a:latin typeface="Arial"/>
              </a:rPr>
              <a:t>.</a:t>
            </a:r>
            <a:endParaRPr lang="sv-SE" sz="2000" b="0" dirty="0">
              <a:solidFill>
                <a:prstClr val="black"/>
              </a:solidFill>
              <a:latin typeface="Arial"/>
            </a:endParaRPr>
          </a:p>
          <a:p>
            <a:pPr fontAlgn="base"/>
            <a:endParaRPr lang="en-US" sz="2000" b="0" dirty="0">
              <a:solidFill>
                <a:prstClr val="black"/>
              </a:solidFill>
              <a:latin typeface="Arial"/>
            </a:endParaRPr>
          </a:p>
          <a:p>
            <a:pPr fontAlgn="base"/>
            <a:r>
              <a:rPr lang="en-US" sz="2000" dirty="0">
                <a:solidFill>
                  <a:prstClr val="black"/>
                </a:solidFill>
                <a:latin typeface="Arial"/>
              </a:rPr>
              <a:t>UL 2572 Published in October of 2011</a:t>
            </a:r>
          </a:p>
          <a:p>
            <a:pPr marL="627063" lvl="2" fontAlgn="base">
              <a:lnSpc>
                <a:spcPct val="80000"/>
              </a:lnSpc>
              <a:buClr>
                <a:srgbClr val="DC202E"/>
              </a:buClr>
              <a:buFont typeface="Arial" panose="020B0604020202020204" pitchFamily="34" charset="0"/>
              <a:buChar char="•"/>
            </a:pPr>
            <a:r>
              <a:rPr lang="en-US" sz="1800" b="1" dirty="0">
                <a:solidFill>
                  <a:prstClr val="black"/>
                </a:solidFill>
                <a:latin typeface="Arial"/>
              </a:rPr>
              <a:t>1.2</a:t>
            </a:r>
            <a:r>
              <a:rPr lang="en-US" sz="1800" b="1" dirty="0">
                <a:solidFill>
                  <a:srgbClr val="CC3300"/>
                </a:solidFill>
                <a:latin typeface="Arial"/>
              </a:rPr>
              <a:t> </a:t>
            </a:r>
            <a:r>
              <a:rPr lang="en-US" sz="1800" dirty="0">
                <a:solidFill>
                  <a:prstClr val="black"/>
                </a:solidFill>
                <a:latin typeface="Arial"/>
              </a:rPr>
              <a:t>The products covered by this standard are intended to be used in combination with other appliances and devices to form an emergency communication and/or mass notification system. </a:t>
            </a:r>
          </a:p>
          <a:p>
            <a:pPr marL="627063" lvl="2" fontAlgn="base">
              <a:lnSpc>
                <a:spcPct val="80000"/>
              </a:lnSpc>
              <a:buClr>
                <a:srgbClr val="DC202E"/>
              </a:buClr>
              <a:buFont typeface="Arial" panose="020B0604020202020204" pitchFamily="34" charset="0"/>
              <a:buChar char="•"/>
            </a:pPr>
            <a:endParaRPr lang="en-US" sz="1800" b="1" dirty="0">
              <a:solidFill>
                <a:srgbClr val="CC3300"/>
              </a:solidFill>
              <a:latin typeface="Arial"/>
            </a:endParaRPr>
          </a:p>
          <a:p>
            <a:pPr marL="627063" lvl="2" fontAlgn="base">
              <a:lnSpc>
                <a:spcPct val="80000"/>
              </a:lnSpc>
              <a:buClr>
                <a:srgbClr val="DC202E"/>
              </a:buClr>
              <a:buFont typeface="Arial" panose="020B0604020202020204" pitchFamily="34" charset="0"/>
              <a:buChar char="•"/>
            </a:pPr>
            <a:r>
              <a:rPr lang="en-US" sz="1800" b="1" dirty="0">
                <a:solidFill>
                  <a:prstClr val="black"/>
                </a:solidFill>
                <a:latin typeface="Arial"/>
              </a:rPr>
              <a:t>1.4 </a:t>
            </a:r>
            <a:r>
              <a:rPr lang="en-US" sz="1800" dirty="0">
                <a:solidFill>
                  <a:prstClr val="black"/>
                </a:solidFill>
                <a:latin typeface="Arial"/>
              </a:rPr>
              <a:t>Audible notification appliances are to be assessed to the Standard for Audible Signaling Appliances, UL 464, UL 1480, UL 1971, or UL 1638</a:t>
            </a:r>
          </a:p>
          <a:p>
            <a:pPr fontAlgn="base"/>
            <a:endParaRPr lang="en-US" sz="1800" b="0" dirty="0">
              <a:solidFill>
                <a:prstClr val="black"/>
              </a:solidFill>
              <a:latin typeface="Arial"/>
            </a:endParaRPr>
          </a:p>
        </p:txBody>
      </p:sp>
      <p:pic>
        <p:nvPicPr>
          <p:cNvPr id="3" name="Picture 2" descr="32_NFPA720_2012.png">
            <a:extLst>
              <a:ext uri="{FF2B5EF4-FFF2-40B4-BE49-F238E27FC236}">
                <a16:creationId xmlns:a16="http://schemas.microsoft.com/office/drawing/2014/main" id="{3DF22604-20AA-8685-D6A7-C29F40BB2A4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44331" y="908807"/>
            <a:ext cx="3337956" cy="2503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61664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99431-6E34-2CE8-2480-7A0A03C80EC5}"/>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81BAEE0F-69EC-9DE6-02C4-A90B76F9152D}"/>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21</a:t>
            </a:fld>
            <a:endParaRPr/>
          </a:p>
        </p:txBody>
      </p:sp>
      <p:sp>
        <p:nvSpPr>
          <p:cNvPr id="260" name="Subtitle.">
            <a:extLst>
              <a:ext uri="{FF2B5EF4-FFF2-40B4-BE49-F238E27FC236}">
                <a16:creationId xmlns:a16="http://schemas.microsoft.com/office/drawing/2014/main" id="{B5AAB212-67DA-4058-4633-7870968DEFE2}"/>
              </a:ext>
            </a:extLst>
          </p:cNvPr>
          <p:cNvSpPr txBox="1">
            <a:spLocks noGrp="1"/>
          </p:cNvSpPr>
          <p:nvPr>
            <p:ph type="title" idx="4294967295"/>
          </p:nvPr>
        </p:nvSpPr>
        <p:spPr>
          <a:xfrm>
            <a:off x="607480" y="404829"/>
            <a:ext cx="7284663" cy="540747"/>
          </a:xfrm>
          <a:prstGeom prst="rect">
            <a:avLst/>
          </a:prstGeom>
        </p:spPr>
        <p:txBody>
          <a:bodyPr>
            <a:normAutofit fontScale="90000"/>
          </a:bodyPr>
          <a:lstStyle/>
          <a:p>
            <a:pPr defTabSz="905174">
              <a:defRPr sz="3564" spc="-198"/>
            </a:pPr>
            <a:r>
              <a:rPr lang="en-US" dirty="0">
                <a:solidFill>
                  <a:schemeClr val="accent1"/>
                </a:solidFill>
              </a:rPr>
              <a:t>Key Changes to 2015 Edition of  IFC/IBC</a:t>
            </a:r>
            <a:endParaRPr dirty="0">
              <a:solidFill>
                <a:schemeClr val="accent1"/>
              </a:solidFill>
            </a:endParaRPr>
          </a:p>
        </p:txBody>
      </p:sp>
      <p:pic>
        <p:nvPicPr>
          <p:cNvPr id="4" name="Picture 3" descr="28_IBC_IFC_2015_Books.png">
            <a:extLst>
              <a:ext uri="{FF2B5EF4-FFF2-40B4-BE49-F238E27FC236}">
                <a16:creationId xmlns:a16="http://schemas.microsoft.com/office/drawing/2014/main" id="{6987AA82-8345-5981-A2C5-3C763B2D4DA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2261" y="-155968"/>
            <a:ext cx="8058415" cy="604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3">
            <a:extLst>
              <a:ext uri="{FF2B5EF4-FFF2-40B4-BE49-F238E27FC236}">
                <a16:creationId xmlns:a16="http://schemas.microsoft.com/office/drawing/2014/main" id="{EC20195C-003B-AF32-AB79-8AFC3749258D}"/>
              </a:ext>
            </a:extLst>
          </p:cNvPr>
          <p:cNvSpPr txBox="1">
            <a:spLocks/>
          </p:cNvSpPr>
          <p:nvPr/>
        </p:nvSpPr>
        <p:spPr>
          <a:xfrm>
            <a:off x="628814" y="1365646"/>
            <a:ext cx="7623088"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Emergency Voice Alarm Communication (EVAC) </a:t>
            </a:r>
          </a:p>
          <a:p>
            <a:pPr fontAlgn="base"/>
            <a:endParaRPr lang="en-US" sz="2000" dirty="0">
              <a:solidFill>
                <a:prstClr val="black"/>
              </a:solidFill>
              <a:latin typeface="Arial"/>
            </a:endParaRPr>
          </a:p>
          <a:p>
            <a:pPr fontAlgn="base"/>
            <a:r>
              <a:rPr lang="en-US" sz="2000" dirty="0">
                <a:solidFill>
                  <a:prstClr val="black"/>
                </a:solidFill>
                <a:latin typeface="Arial"/>
              </a:rPr>
              <a:t>907.2.3 Group E. </a:t>
            </a:r>
            <a:r>
              <a:rPr lang="en-US" sz="2000" b="0" dirty="0">
                <a:solidFill>
                  <a:prstClr val="black"/>
                </a:solidFill>
                <a:latin typeface="Arial"/>
              </a:rPr>
              <a:t>A manual fire alarm system that activates the occupant notification signal utilizing an emergency voice/alarm communication system meeting the requirements of Section 907.5.2.2 and installed in accordance with Section 907.6 shall be installed in Group E occupancies. When automatic sprinkler systems or smoke detectors are installed, such systems or detectors shall be connected to the building fire alarm system.</a:t>
            </a:r>
          </a:p>
          <a:p>
            <a:pPr fontAlgn="base"/>
            <a:endParaRPr lang="en-US" sz="1800" b="0" dirty="0">
              <a:solidFill>
                <a:prstClr val="black"/>
              </a:solidFill>
              <a:latin typeface="Arial"/>
            </a:endParaRPr>
          </a:p>
        </p:txBody>
      </p:sp>
    </p:spTree>
    <p:extLst>
      <p:ext uri="{BB962C8B-B14F-4D97-AF65-F5344CB8AC3E}">
        <p14:creationId xmlns:p14="http://schemas.microsoft.com/office/powerpoint/2010/main" val="47911175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16863-908F-537C-8737-89E46A72F5A5}"/>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C24BD6AB-3EE1-16A1-4257-41D62BB139F7}"/>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22</a:t>
            </a:fld>
            <a:endParaRPr/>
          </a:p>
        </p:txBody>
      </p:sp>
      <p:sp>
        <p:nvSpPr>
          <p:cNvPr id="260" name="Subtitle.">
            <a:extLst>
              <a:ext uri="{FF2B5EF4-FFF2-40B4-BE49-F238E27FC236}">
                <a16:creationId xmlns:a16="http://schemas.microsoft.com/office/drawing/2014/main" id="{BC8B8A69-DADE-BF6C-47B7-2157ADE8C3FA}"/>
              </a:ext>
            </a:extLst>
          </p:cNvPr>
          <p:cNvSpPr txBox="1">
            <a:spLocks noGrp="1"/>
          </p:cNvSpPr>
          <p:nvPr>
            <p:ph type="title" idx="4294967295"/>
          </p:nvPr>
        </p:nvSpPr>
        <p:spPr>
          <a:xfrm>
            <a:off x="607480" y="404829"/>
            <a:ext cx="7284663" cy="540747"/>
          </a:xfrm>
          <a:prstGeom prst="rect">
            <a:avLst/>
          </a:prstGeom>
        </p:spPr>
        <p:txBody>
          <a:bodyPr>
            <a:normAutofit fontScale="90000"/>
          </a:bodyPr>
          <a:lstStyle/>
          <a:p>
            <a:pPr defTabSz="905174">
              <a:defRPr sz="3564" spc="-198"/>
            </a:pPr>
            <a:r>
              <a:rPr lang="en-US" dirty="0">
                <a:solidFill>
                  <a:schemeClr val="accent1"/>
                </a:solidFill>
              </a:rPr>
              <a:t>Key Changes to 2018 Edition of  IFC/IBC</a:t>
            </a:r>
            <a:endParaRPr dirty="0">
              <a:solidFill>
                <a:schemeClr val="accent1"/>
              </a:solidFill>
            </a:endParaRPr>
          </a:p>
        </p:txBody>
      </p:sp>
      <p:sp>
        <p:nvSpPr>
          <p:cNvPr id="2" name="Text Placeholder 3">
            <a:extLst>
              <a:ext uri="{FF2B5EF4-FFF2-40B4-BE49-F238E27FC236}">
                <a16:creationId xmlns:a16="http://schemas.microsoft.com/office/drawing/2014/main" id="{01279BC8-95C4-B23C-6C75-1155AE907DA5}"/>
              </a:ext>
            </a:extLst>
          </p:cNvPr>
          <p:cNvSpPr txBox="1">
            <a:spLocks/>
          </p:cNvSpPr>
          <p:nvPr/>
        </p:nvSpPr>
        <p:spPr>
          <a:xfrm>
            <a:off x="628814" y="1365646"/>
            <a:ext cx="653026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Emergency Voice Alarm Communication (EVAC) </a:t>
            </a:r>
          </a:p>
          <a:p>
            <a:pPr fontAlgn="base"/>
            <a:endParaRPr lang="en-US" sz="2000" dirty="0">
              <a:solidFill>
                <a:prstClr val="black"/>
              </a:solidFill>
              <a:latin typeface="Arial"/>
            </a:endParaRPr>
          </a:p>
          <a:p>
            <a:pPr fontAlgn="base"/>
            <a:r>
              <a:rPr lang="en-US" sz="2000" dirty="0">
                <a:solidFill>
                  <a:prstClr val="black"/>
                </a:solidFill>
                <a:latin typeface="Arial"/>
              </a:rPr>
              <a:t>907.2.12.3</a:t>
            </a:r>
            <a:r>
              <a:rPr lang="en-US" sz="2000" b="0" dirty="0">
                <a:solidFill>
                  <a:prstClr val="black"/>
                </a:solidFill>
                <a:latin typeface="Arial"/>
              </a:rPr>
              <a:t> Multiple-channel voice evacuation. In buildings with an occupied floor more than 120 feet (36 576 mm) above the lowest level of fire department vehicle access, voice evacuation systems for high-rise buildings shall be multiple-channel systems.</a:t>
            </a:r>
          </a:p>
          <a:p>
            <a:pPr fontAlgn="base"/>
            <a:endParaRPr lang="en-US" sz="1800" b="0" dirty="0">
              <a:solidFill>
                <a:prstClr val="black"/>
              </a:solidFill>
              <a:latin typeface="Arial"/>
            </a:endParaRPr>
          </a:p>
        </p:txBody>
      </p:sp>
      <p:pic>
        <p:nvPicPr>
          <p:cNvPr id="3" name="Picture 6" descr="2015 International Fire CodeÂ®  (Cover Image)">
            <a:extLst>
              <a:ext uri="{FF2B5EF4-FFF2-40B4-BE49-F238E27FC236}">
                <a16:creationId xmlns:a16="http://schemas.microsoft.com/office/drawing/2014/main" id="{4B3B1D8B-20E4-2834-AF39-8BE44ADC7D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7780" y="1691640"/>
            <a:ext cx="2579276" cy="25792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2018 International Building CodeÂ® (Cover Image)">
            <a:extLst>
              <a:ext uri="{FF2B5EF4-FFF2-40B4-BE49-F238E27FC236}">
                <a16:creationId xmlns:a16="http://schemas.microsoft.com/office/drawing/2014/main" id="{4109DF5B-1E89-993A-B666-0B4FA870D7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1932" y="2432737"/>
            <a:ext cx="257175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09374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EA06D-DE88-0463-1E8E-60E1486A7C17}"/>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8AE4C2E9-CEA0-A763-FBD2-7276770FF6CB}"/>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23</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60" name="Subtitle.">
            <a:extLst>
              <a:ext uri="{FF2B5EF4-FFF2-40B4-BE49-F238E27FC236}">
                <a16:creationId xmlns:a16="http://schemas.microsoft.com/office/drawing/2014/main" id="{2A293A06-74A8-1F18-BA72-2C670B15FFC2}"/>
              </a:ext>
            </a:extLst>
          </p:cNvPr>
          <p:cNvSpPr txBox="1">
            <a:spLocks noGrp="1"/>
          </p:cNvSpPr>
          <p:nvPr>
            <p:ph type="title" idx="4294967295"/>
          </p:nvPr>
        </p:nvSpPr>
        <p:spPr>
          <a:xfrm>
            <a:off x="607480" y="404829"/>
            <a:ext cx="7284663" cy="540747"/>
          </a:xfrm>
          <a:prstGeom prst="rect">
            <a:avLst/>
          </a:prstGeom>
        </p:spPr>
        <p:txBody>
          <a:bodyPr>
            <a:normAutofit fontScale="90000"/>
          </a:bodyPr>
          <a:lstStyle/>
          <a:p>
            <a:pPr defTabSz="905174">
              <a:defRPr sz="3564" spc="-198"/>
            </a:pPr>
            <a:r>
              <a:rPr lang="en-US" dirty="0">
                <a:solidFill>
                  <a:schemeClr val="accent1"/>
                </a:solidFill>
              </a:rPr>
              <a:t>Key Changes to 2018 Edition of  IFC/IBC</a:t>
            </a:r>
            <a:endParaRPr dirty="0">
              <a:solidFill>
                <a:schemeClr val="accent1"/>
              </a:solidFill>
            </a:endParaRPr>
          </a:p>
        </p:txBody>
      </p:sp>
      <p:pic>
        <p:nvPicPr>
          <p:cNvPr id="3" name="Picture 6" descr="2015 International Fire CodeÂ®  (Cover Image)">
            <a:extLst>
              <a:ext uri="{FF2B5EF4-FFF2-40B4-BE49-F238E27FC236}">
                <a16:creationId xmlns:a16="http://schemas.microsoft.com/office/drawing/2014/main" id="{192BC05C-65A2-87EE-044B-D5869C0115F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7780" y="1691640"/>
            <a:ext cx="2579276" cy="25792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2018 International Building CodeÂ® (Cover Image)">
            <a:extLst>
              <a:ext uri="{FF2B5EF4-FFF2-40B4-BE49-F238E27FC236}">
                <a16:creationId xmlns:a16="http://schemas.microsoft.com/office/drawing/2014/main" id="{BFD79CC7-5257-BC88-C016-9130B9B9C8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1932" y="2432737"/>
            <a:ext cx="2571750" cy="257175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2DD5B379-516F-B686-2073-1F6AB10D6C71}"/>
              </a:ext>
            </a:extLst>
          </p:cNvPr>
          <p:cNvSpPr txBox="1">
            <a:spLocks/>
          </p:cNvSpPr>
          <p:nvPr/>
        </p:nvSpPr>
        <p:spPr>
          <a:xfrm>
            <a:off x="628814" y="1365646"/>
            <a:ext cx="653026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Risk Analysis for Mass Notification Systems</a:t>
            </a:r>
          </a:p>
          <a:p>
            <a:pPr fontAlgn="base"/>
            <a:endParaRPr lang="en-US" sz="2000" u="sng" dirty="0">
              <a:solidFill>
                <a:srgbClr val="0070C0"/>
              </a:solidFill>
              <a:latin typeface="Arial"/>
            </a:endParaRPr>
          </a:p>
          <a:p>
            <a:pPr algn="ctr" fontAlgn="base"/>
            <a:r>
              <a:rPr lang="en-US" sz="2000" dirty="0">
                <a:solidFill>
                  <a:prstClr val="black"/>
                </a:solidFill>
                <a:latin typeface="Arial"/>
              </a:rPr>
              <a:t>SECTION 917 MASS NOTIFICATION SYSTEMS</a:t>
            </a:r>
          </a:p>
          <a:p>
            <a:pPr fontAlgn="base"/>
            <a:endParaRPr lang="en-US" sz="2000" dirty="0">
              <a:solidFill>
                <a:prstClr val="black"/>
              </a:solidFill>
              <a:latin typeface="Arial"/>
            </a:endParaRPr>
          </a:p>
          <a:p>
            <a:pPr fontAlgn="base"/>
            <a:r>
              <a:rPr lang="en-US" sz="2000" dirty="0">
                <a:solidFill>
                  <a:prstClr val="black"/>
                </a:solidFill>
                <a:latin typeface="Arial"/>
              </a:rPr>
              <a:t>917.1 </a:t>
            </a:r>
            <a:r>
              <a:rPr lang="en-US" sz="2000" b="0" dirty="0">
                <a:solidFill>
                  <a:prstClr val="black"/>
                </a:solidFill>
                <a:latin typeface="Arial"/>
              </a:rPr>
              <a:t>College and university campuses. Prior to construction of a new building requiring a fire alarm system on a multiple-building college or university campus having a cumulative building occupant load of 1,000 or more, a mass notification risk analysis shall be conducted in accordance with NFPA 72. Where the risk analysis determines a need for mass notification, an approved mass notification system shall be provided in accordance with the findings of the risk analysis.</a:t>
            </a:r>
          </a:p>
          <a:p>
            <a:pPr fontAlgn="base"/>
            <a:endParaRPr lang="en-US" sz="2000" b="0" dirty="0">
              <a:solidFill>
                <a:prstClr val="black"/>
              </a:solidFill>
              <a:latin typeface="Arial"/>
            </a:endParaRPr>
          </a:p>
        </p:txBody>
      </p:sp>
    </p:spTree>
    <p:extLst>
      <p:ext uri="{BB962C8B-B14F-4D97-AF65-F5344CB8AC3E}">
        <p14:creationId xmlns:p14="http://schemas.microsoft.com/office/powerpoint/2010/main" val="297178857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D83DC-83A3-F79F-3BE8-CC7B66D6AD7D}"/>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DA8361F8-C2E8-4CB0-038D-D3198E6CFDD1}"/>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24</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60" name="Subtitle.">
            <a:extLst>
              <a:ext uri="{FF2B5EF4-FFF2-40B4-BE49-F238E27FC236}">
                <a16:creationId xmlns:a16="http://schemas.microsoft.com/office/drawing/2014/main" id="{87B87447-7F25-2821-92AC-9424423F3F6D}"/>
              </a:ext>
            </a:extLst>
          </p:cNvPr>
          <p:cNvSpPr txBox="1">
            <a:spLocks noGrp="1"/>
          </p:cNvSpPr>
          <p:nvPr>
            <p:ph type="title" idx="4294967295"/>
          </p:nvPr>
        </p:nvSpPr>
        <p:spPr>
          <a:xfrm>
            <a:off x="607480" y="404829"/>
            <a:ext cx="7284663" cy="540747"/>
          </a:xfrm>
          <a:prstGeom prst="rect">
            <a:avLst/>
          </a:prstGeom>
        </p:spPr>
        <p:txBody>
          <a:bodyPr>
            <a:normAutofit fontScale="90000"/>
          </a:bodyPr>
          <a:lstStyle/>
          <a:p>
            <a:pPr defTabSz="905174">
              <a:defRPr sz="3564" spc="-198"/>
            </a:pPr>
            <a:r>
              <a:rPr lang="en-US" dirty="0">
                <a:solidFill>
                  <a:schemeClr val="accent1"/>
                </a:solidFill>
              </a:rPr>
              <a:t>Key Changes to 2024 Edition of  IFC/IBC</a:t>
            </a:r>
            <a:endParaRPr dirty="0">
              <a:solidFill>
                <a:schemeClr val="accent1"/>
              </a:solidFill>
            </a:endParaRPr>
          </a:p>
        </p:txBody>
      </p:sp>
      <p:sp>
        <p:nvSpPr>
          <p:cNvPr id="2" name="Content Placeholder 5">
            <a:extLst>
              <a:ext uri="{FF2B5EF4-FFF2-40B4-BE49-F238E27FC236}">
                <a16:creationId xmlns:a16="http://schemas.microsoft.com/office/drawing/2014/main" id="{1CEB8DD3-A8A4-B30B-5A32-7D76FC0BB724}"/>
              </a:ext>
            </a:extLst>
          </p:cNvPr>
          <p:cNvSpPr txBox="1">
            <a:spLocks/>
          </p:cNvSpPr>
          <p:nvPr/>
        </p:nvSpPr>
        <p:spPr>
          <a:xfrm>
            <a:off x="495300" y="1264737"/>
            <a:ext cx="7284664" cy="48907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eaLnBrk="0" fontAlgn="base" hangingPunct="0">
              <a:spcAft>
                <a:spcPts val="1200"/>
              </a:spcAft>
              <a:buClr>
                <a:srgbClr val="C00000"/>
              </a:buClr>
            </a:pPr>
            <a:r>
              <a:rPr lang="en-US" sz="2000" b="0" dirty="0">
                <a:solidFill>
                  <a:srgbClr val="A50021"/>
                </a:solidFill>
                <a:latin typeface="Arial" pitchFamily="34" charset="0"/>
                <a:cs typeface="Arial" pitchFamily="34" charset="0"/>
              </a:rPr>
              <a:t>Mass Notification Risk Analysis  </a:t>
            </a:r>
          </a:p>
          <a:p>
            <a:endParaRPr lang="en-US" sz="2000" u="sng" dirty="0">
              <a:solidFill>
                <a:srgbClr val="0070C0"/>
              </a:solidFill>
              <a:latin typeface="Calibri" panose="020F0502020204030204" pitchFamily="34" charset="0"/>
              <a:cs typeface="Calibri" panose="020F0502020204030204" pitchFamily="34" charset="0"/>
            </a:endParaRPr>
          </a:p>
          <a:p>
            <a:r>
              <a:rPr lang="en-US" sz="2000" dirty="0">
                <a:solidFill>
                  <a:prstClr val="black"/>
                </a:solidFill>
                <a:latin typeface="Arial"/>
              </a:rPr>
              <a:t>917.2 Group E Occupancies</a:t>
            </a:r>
            <a:r>
              <a:rPr lang="en-US" sz="2000" b="0" dirty="0">
                <a:solidFill>
                  <a:prstClr val="black"/>
                </a:solidFill>
                <a:latin typeface="Arial"/>
              </a:rPr>
              <a:t>. Prior to construction of a new building containing a Group E occupancy requiring a fire alarm system having an occupant load of 500 or more, a mass notification risk analysis shall be conducted in accordance with NFPA 72. Where the risk analysis determines a need for mass notification, an approved mass notification system shall be provided in accordance with the findings of the risk analysis.</a:t>
            </a:r>
          </a:p>
          <a:p>
            <a:endParaRPr lang="en-US" sz="2000" b="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International Fire Code (IFC)">
            <a:extLst>
              <a:ext uri="{FF2B5EF4-FFF2-40B4-BE49-F238E27FC236}">
                <a16:creationId xmlns:a16="http://schemas.microsoft.com/office/drawing/2014/main" id="{1F647118-83DC-650C-0B02-8F28D054C3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2735" y="1473654"/>
            <a:ext cx="1926073" cy="24887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ternational Building Code (IBC)">
            <a:extLst>
              <a:ext uri="{FF2B5EF4-FFF2-40B4-BE49-F238E27FC236}">
                <a16:creationId xmlns:a16="http://schemas.microsoft.com/office/drawing/2014/main" id="{4501FB57-E690-3072-2D3C-28E393548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8808" y="2333624"/>
            <a:ext cx="2111828" cy="2728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40508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C09F8-90F2-A350-28AA-98053449FAB3}"/>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9BB55E24-3251-34B0-9AEE-357E270AE12C}"/>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25</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60" name="Subtitle.">
            <a:extLst>
              <a:ext uri="{FF2B5EF4-FFF2-40B4-BE49-F238E27FC236}">
                <a16:creationId xmlns:a16="http://schemas.microsoft.com/office/drawing/2014/main" id="{5A24CE12-71AE-F97A-3C51-FF369FF46955}"/>
              </a:ext>
            </a:extLst>
          </p:cNvPr>
          <p:cNvSpPr txBox="1">
            <a:spLocks noGrp="1"/>
          </p:cNvSpPr>
          <p:nvPr>
            <p:ph type="title" idx="4294967295"/>
          </p:nvPr>
        </p:nvSpPr>
        <p:spPr>
          <a:xfrm>
            <a:off x="607480" y="404829"/>
            <a:ext cx="7687434" cy="540747"/>
          </a:xfrm>
          <a:prstGeom prst="rect">
            <a:avLst/>
          </a:prstGeom>
        </p:spPr>
        <p:txBody>
          <a:bodyPr>
            <a:normAutofit fontScale="90000"/>
          </a:bodyPr>
          <a:lstStyle/>
          <a:p>
            <a:pPr defTabSz="905174">
              <a:defRPr sz="3564" spc="-198"/>
            </a:pPr>
            <a:r>
              <a:rPr lang="en-US" dirty="0">
                <a:solidFill>
                  <a:schemeClr val="accent1"/>
                </a:solidFill>
              </a:rPr>
              <a:t>Key Changes to 2018 Edition of  NFPA 101</a:t>
            </a:r>
            <a:endParaRPr dirty="0">
              <a:solidFill>
                <a:schemeClr val="accent1"/>
              </a:solidFill>
            </a:endParaRPr>
          </a:p>
        </p:txBody>
      </p:sp>
      <p:sp>
        <p:nvSpPr>
          <p:cNvPr id="4" name="Text Placeholder 3">
            <a:extLst>
              <a:ext uri="{FF2B5EF4-FFF2-40B4-BE49-F238E27FC236}">
                <a16:creationId xmlns:a16="http://schemas.microsoft.com/office/drawing/2014/main" id="{E3D6523B-5423-749F-8533-90EB3F843BAF}"/>
              </a:ext>
            </a:extLst>
          </p:cNvPr>
          <p:cNvSpPr txBox="1">
            <a:spLocks/>
          </p:cNvSpPr>
          <p:nvPr/>
        </p:nvSpPr>
        <p:spPr>
          <a:xfrm>
            <a:off x="628814" y="1365646"/>
            <a:ext cx="7840272"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Risk Analysis for Mass Notification Systems</a:t>
            </a:r>
          </a:p>
          <a:p>
            <a:pPr fontAlgn="base"/>
            <a:endParaRPr lang="en-US" sz="800" u="sng" dirty="0">
              <a:solidFill>
                <a:srgbClr val="0070C0"/>
              </a:solidFill>
              <a:latin typeface="Arial"/>
            </a:endParaRPr>
          </a:p>
          <a:p>
            <a:pPr fontAlgn="base"/>
            <a:r>
              <a:rPr lang="en-US" sz="2000" dirty="0">
                <a:solidFill>
                  <a:prstClr val="black"/>
                </a:solidFill>
                <a:latin typeface="Arial"/>
              </a:rPr>
              <a:t>9.14.1.1 </a:t>
            </a:r>
            <a:r>
              <a:rPr lang="en-US" sz="2000" b="0" dirty="0">
                <a:solidFill>
                  <a:prstClr val="black"/>
                </a:solidFill>
                <a:latin typeface="Arial"/>
              </a:rPr>
              <a:t>Where required by Chapters 11 through 43, a risk analysis for mass notification systems shall be provided in accordance with the requirements of Chapter 24 of NFPA 72 and the provisions of 9.14.2 through 9.14.4.</a:t>
            </a:r>
          </a:p>
          <a:p>
            <a:pPr fontAlgn="base"/>
            <a:endParaRPr lang="en-US" sz="2000" dirty="0">
              <a:solidFill>
                <a:prstClr val="black"/>
              </a:solidFill>
              <a:latin typeface="Arial"/>
            </a:endParaRPr>
          </a:p>
          <a:p>
            <a:pPr fontAlgn="base"/>
            <a:r>
              <a:rPr lang="en-US" sz="2000" dirty="0">
                <a:solidFill>
                  <a:prstClr val="black"/>
                </a:solidFill>
                <a:latin typeface="Arial"/>
              </a:rPr>
              <a:t>9.14.1.2 </a:t>
            </a:r>
            <a:r>
              <a:rPr lang="en-US" sz="2000" b="0" dirty="0">
                <a:solidFill>
                  <a:prstClr val="black"/>
                </a:solidFill>
                <a:latin typeface="Arial"/>
              </a:rPr>
              <a:t>Where a mass notification system is required by the risk analysis in 9.14.1.1, the system shall be in accordance with the requirements of Chapter 24 of NFPA 72.</a:t>
            </a:r>
          </a:p>
          <a:p>
            <a:pPr fontAlgn="base"/>
            <a:endParaRPr lang="en-US" sz="2000" dirty="0">
              <a:solidFill>
                <a:prstClr val="black"/>
              </a:solidFill>
              <a:latin typeface="Arial"/>
            </a:endParaRPr>
          </a:p>
          <a:p>
            <a:pPr fontAlgn="base"/>
            <a:r>
              <a:rPr lang="en-US" sz="2000" dirty="0">
                <a:solidFill>
                  <a:prstClr val="black"/>
                </a:solidFill>
                <a:latin typeface="Arial"/>
              </a:rPr>
              <a:t>9.14.3.1 </a:t>
            </a:r>
            <a:r>
              <a:rPr lang="en-US" sz="2000" b="0" dirty="0">
                <a:solidFill>
                  <a:prstClr val="black"/>
                </a:solidFill>
                <a:latin typeface="Arial"/>
              </a:rPr>
              <a:t>The emergency action plan, risk assessment report, and accompanying documentation shall be submitted to the authority having jurisdiction by the registered design professional (RDP). The format and content of the documentation shall be acceptable to the authority having jurisdiction.</a:t>
            </a:r>
          </a:p>
          <a:p>
            <a:pPr fontAlgn="base"/>
            <a:endParaRPr lang="en-US" sz="1800" b="0" dirty="0">
              <a:solidFill>
                <a:prstClr val="black"/>
              </a:solidFill>
              <a:latin typeface="Arial"/>
            </a:endParaRPr>
          </a:p>
        </p:txBody>
      </p:sp>
      <p:pic>
        <p:nvPicPr>
          <p:cNvPr id="11266" name="Picture 2" descr="2018 NFPA 101 Code Book Print">
            <a:extLst>
              <a:ext uri="{FF2B5EF4-FFF2-40B4-BE49-F238E27FC236}">
                <a16:creationId xmlns:a16="http://schemas.microsoft.com/office/drawing/2014/main" id="{40CC8EE4-3D92-A17D-4A4E-9702438C0FB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0521" y="1510612"/>
            <a:ext cx="3588143" cy="4182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21128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98328-F5F4-2A6D-1ECC-2587E50363D8}"/>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5D36B71E-8CB5-A6FC-51C2-F0D0AC58FF2B}"/>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26</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60" name="Subtitle.">
            <a:extLst>
              <a:ext uri="{FF2B5EF4-FFF2-40B4-BE49-F238E27FC236}">
                <a16:creationId xmlns:a16="http://schemas.microsoft.com/office/drawing/2014/main" id="{23B37D03-B2A4-A43B-D4ED-4EBEF47A0413}"/>
              </a:ext>
            </a:extLst>
          </p:cNvPr>
          <p:cNvSpPr txBox="1">
            <a:spLocks noGrp="1"/>
          </p:cNvSpPr>
          <p:nvPr>
            <p:ph type="title" idx="4294967295"/>
          </p:nvPr>
        </p:nvSpPr>
        <p:spPr>
          <a:xfrm>
            <a:off x="607480" y="404829"/>
            <a:ext cx="7687434" cy="540747"/>
          </a:xfrm>
          <a:prstGeom prst="rect">
            <a:avLst/>
          </a:prstGeom>
        </p:spPr>
        <p:txBody>
          <a:bodyPr>
            <a:normAutofit fontScale="90000"/>
          </a:bodyPr>
          <a:lstStyle/>
          <a:p>
            <a:pPr defTabSz="905174">
              <a:defRPr sz="3564" spc="-198"/>
            </a:pPr>
            <a:r>
              <a:rPr lang="en-US" dirty="0">
                <a:solidFill>
                  <a:schemeClr val="accent1"/>
                </a:solidFill>
              </a:rPr>
              <a:t>Key Changes to 2018 Edition of  NFPA 101</a:t>
            </a:r>
            <a:endParaRPr dirty="0">
              <a:solidFill>
                <a:schemeClr val="accent1"/>
              </a:solidFill>
            </a:endParaRPr>
          </a:p>
        </p:txBody>
      </p:sp>
      <p:sp>
        <p:nvSpPr>
          <p:cNvPr id="2" name="Text Placeholder 3">
            <a:extLst>
              <a:ext uri="{FF2B5EF4-FFF2-40B4-BE49-F238E27FC236}">
                <a16:creationId xmlns:a16="http://schemas.microsoft.com/office/drawing/2014/main" id="{BA160634-26C1-FFFF-2574-299B4B1003A8}"/>
              </a:ext>
            </a:extLst>
          </p:cNvPr>
          <p:cNvSpPr txBox="1">
            <a:spLocks/>
          </p:cNvSpPr>
          <p:nvPr/>
        </p:nvSpPr>
        <p:spPr>
          <a:xfrm>
            <a:off x="781214" y="1518046"/>
            <a:ext cx="726624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Risk Analysis for Mass Notification Systems, continued </a:t>
            </a:r>
          </a:p>
          <a:p>
            <a:pPr fontAlgn="base"/>
            <a:endParaRPr lang="en-US" sz="2000" b="0" dirty="0">
              <a:solidFill>
                <a:srgbClr val="A50021"/>
              </a:solidFill>
              <a:latin typeface="Arial"/>
            </a:endParaRPr>
          </a:p>
          <a:p>
            <a:pPr fontAlgn="base"/>
            <a:r>
              <a:rPr lang="en-US" sz="2000" b="0" dirty="0">
                <a:solidFill>
                  <a:srgbClr val="A50021"/>
                </a:solidFill>
                <a:latin typeface="Arial"/>
              </a:rPr>
              <a:t>High-Rise Buildings </a:t>
            </a:r>
          </a:p>
          <a:p>
            <a:pPr fontAlgn="base"/>
            <a:r>
              <a:rPr lang="en-US" sz="1800" dirty="0">
                <a:solidFill>
                  <a:prstClr val="black"/>
                </a:solidFill>
                <a:latin typeface="Arial"/>
              </a:rPr>
              <a:t>11.8.4.3 </a:t>
            </a:r>
            <a:r>
              <a:rPr lang="en-US" sz="1800" b="0" dirty="0">
                <a:solidFill>
                  <a:prstClr val="black"/>
                </a:solidFill>
                <a:latin typeface="Arial"/>
              </a:rPr>
              <a:t>Risk Analysis for Mass Notification Systems. For high-rise buildings with a total occupant load of 5000 or more persons, or where the floor of an occupiable story is greater than 420 </a:t>
            </a:r>
            <a:r>
              <a:rPr lang="en-US" sz="1800" b="0" dirty="0" err="1">
                <a:solidFill>
                  <a:prstClr val="black"/>
                </a:solidFill>
                <a:latin typeface="Arial"/>
              </a:rPr>
              <a:t>ft</a:t>
            </a:r>
            <a:r>
              <a:rPr lang="en-US" sz="1800" b="0" dirty="0">
                <a:solidFill>
                  <a:prstClr val="black"/>
                </a:solidFill>
                <a:latin typeface="Arial"/>
              </a:rPr>
              <a:t> (128 m) above the lowest level of fire department vehicle access, a risk analysis in accordance with Section 9.14 shall be performed to determine whether a mass notification system is required.</a:t>
            </a:r>
          </a:p>
          <a:p>
            <a:pPr fontAlgn="base"/>
            <a:endParaRPr lang="en-US" sz="1800" b="0" dirty="0">
              <a:solidFill>
                <a:prstClr val="black"/>
              </a:solidFill>
              <a:latin typeface="Arial"/>
            </a:endParaRPr>
          </a:p>
        </p:txBody>
      </p:sp>
      <p:pic>
        <p:nvPicPr>
          <p:cNvPr id="3" name="Picture 2" descr="2018 NFPA 101 Code Book Print">
            <a:extLst>
              <a:ext uri="{FF2B5EF4-FFF2-40B4-BE49-F238E27FC236}">
                <a16:creationId xmlns:a16="http://schemas.microsoft.com/office/drawing/2014/main" id="{08F65F58-BA47-D721-308A-214423B1CA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0521" y="1510612"/>
            <a:ext cx="3588143" cy="4182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17000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9D60C-4737-68B7-552E-5307C9C408B2}"/>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B61E8975-D441-BD0F-9CA8-41822E16CE3D}"/>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27</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60" name="Subtitle.">
            <a:extLst>
              <a:ext uri="{FF2B5EF4-FFF2-40B4-BE49-F238E27FC236}">
                <a16:creationId xmlns:a16="http://schemas.microsoft.com/office/drawing/2014/main" id="{1697E3DE-8060-0C66-5B24-2CE57F8618E2}"/>
              </a:ext>
            </a:extLst>
          </p:cNvPr>
          <p:cNvSpPr txBox="1">
            <a:spLocks noGrp="1"/>
          </p:cNvSpPr>
          <p:nvPr>
            <p:ph type="title" idx="4294967295"/>
          </p:nvPr>
        </p:nvSpPr>
        <p:spPr>
          <a:xfrm>
            <a:off x="607480" y="404829"/>
            <a:ext cx="7687434" cy="540747"/>
          </a:xfrm>
          <a:prstGeom prst="rect">
            <a:avLst/>
          </a:prstGeom>
        </p:spPr>
        <p:txBody>
          <a:bodyPr>
            <a:normAutofit fontScale="90000"/>
          </a:bodyPr>
          <a:lstStyle/>
          <a:p>
            <a:pPr defTabSz="905174">
              <a:defRPr sz="3564" spc="-198"/>
            </a:pPr>
            <a:r>
              <a:rPr lang="en-US" dirty="0">
                <a:solidFill>
                  <a:schemeClr val="accent1"/>
                </a:solidFill>
              </a:rPr>
              <a:t>Key Changes to 2018 Edition of  NFPA 101</a:t>
            </a:r>
            <a:endParaRPr dirty="0">
              <a:solidFill>
                <a:schemeClr val="accent1"/>
              </a:solidFill>
            </a:endParaRPr>
          </a:p>
        </p:txBody>
      </p:sp>
      <p:sp>
        <p:nvSpPr>
          <p:cNvPr id="2" name="Text Placeholder 3">
            <a:extLst>
              <a:ext uri="{FF2B5EF4-FFF2-40B4-BE49-F238E27FC236}">
                <a16:creationId xmlns:a16="http://schemas.microsoft.com/office/drawing/2014/main" id="{6A4D1359-208B-6603-D7BD-0D99B6E3E072}"/>
              </a:ext>
            </a:extLst>
          </p:cNvPr>
          <p:cNvSpPr txBox="1">
            <a:spLocks/>
          </p:cNvSpPr>
          <p:nvPr/>
        </p:nvSpPr>
        <p:spPr>
          <a:xfrm>
            <a:off x="781214" y="1518046"/>
            <a:ext cx="726624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Risk Analysis for Mass Notification Systems, continued </a:t>
            </a:r>
          </a:p>
          <a:p>
            <a:pPr fontAlgn="base"/>
            <a:endParaRPr lang="en-US" sz="2000" b="0" dirty="0">
              <a:solidFill>
                <a:srgbClr val="A50021"/>
              </a:solidFill>
              <a:latin typeface="Arial"/>
            </a:endParaRPr>
          </a:p>
          <a:p>
            <a:pPr fontAlgn="base"/>
            <a:r>
              <a:rPr lang="en-US" sz="2000" b="0" dirty="0">
                <a:solidFill>
                  <a:srgbClr val="A50021"/>
                </a:solidFill>
                <a:latin typeface="Arial"/>
              </a:rPr>
              <a:t>New Assembly Occupancies</a:t>
            </a:r>
          </a:p>
          <a:p>
            <a:pPr fontAlgn="base"/>
            <a:r>
              <a:rPr lang="en-US" sz="2000" dirty="0">
                <a:solidFill>
                  <a:prstClr val="black"/>
                </a:solidFill>
                <a:latin typeface="Arial"/>
              </a:rPr>
              <a:t>12.3.4.5 </a:t>
            </a:r>
            <a:r>
              <a:rPr lang="en-US" sz="2000" b="0" dirty="0">
                <a:solidFill>
                  <a:prstClr val="black"/>
                </a:solidFill>
                <a:latin typeface="Arial"/>
              </a:rPr>
              <a:t>Risk Analysis for Mass Notification Systems. A risk analysis in accordance with Section 9.14 shall be performed for new assembly occupancies with an occupant load of 500 or more to determine whether a mass notification system is required.</a:t>
            </a:r>
          </a:p>
          <a:p>
            <a:pPr fontAlgn="base"/>
            <a:endParaRPr lang="en-US" sz="2000" dirty="0">
              <a:solidFill>
                <a:prstClr val="black"/>
              </a:solidFill>
              <a:latin typeface="Arial"/>
            </a:endParaRPr>
          </a:p>
          <a:p>
            <a:pPr fontAlgn="base"/>
            <a:r>
              <a:rPr lang="en-US" sz="2000" b="0" dirty="0">
                <a:solidFill>
                  <a:srgbClr val="A50021"/>
                </a:solidFill>
                <a:latin typeface="Arial"/>
              </a:rPr>
              <a:t>New Educational Occupancies</a:t>
            </a:r>
          </a:p>
          <a:p>
            <a:pPr fontAlgn="base"/>
            <a:r>
              <a:rPr lang="en-US" sz="2000" dirty="0">
                <a:solidFill>
                  <a:prstClr val="black"/>
                </a:solidFill>
                <a:latin typeface="Arial"/>
              </a:rPr>
              <a:t>14.3.4.5 </a:t>
            </a:r>
            <a:r>
              <a:rPr lang="en-US" sz="2000" b="0" dirty="0">
                <a:solidFill>
                  <a:prstClr val="black"/>
                </a:solidFill>
                <a:latin typeface="Arial"/>
              </a:rPr>
              <a:t>Risk Analysis for Mass Notification Systems. A risk analysis in accordance with Section 9.14 shall be performed to determine if a mass notification system is required.</a:t>
            </a:r>
          </a:p>
        </p:txBody>
      </p:sp>
      <p:pic>
        <p:nvPicPr>
          <p:cNvPr id="3" name="Picture 2" descr="2018 NFPA 101 Code Book Print">
            <a:extLst>
              <a:ext uri="{FF2B5EF4-FFF2-40B4-BE49-F238E27FC236}">
                <a16:creationId xmlns:a16="http://schemas.microsoft.com/office/drawing/2014/main" id="{73F4504E-BCB4-33D9-B011-EA617C46CED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0521" y="1510612"/>
            <a:ext cx="3588143" cy="4182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27069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05AEE-D57E-0E61-18D0-F3DC0A7D664E}"/>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736BA830-55C6-97D0-136F-19B8D7FB0F69}"/>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28</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60" name="Subtitle.">
            <a:extLst>
              <a:ext uri="{FF2B5EF4-FFF2-40B4-BE49-F238E27FC236}">
                <a16:creationId xmlns:a16="http://schemas.microsoft.com/office/drawing/2014/main" id="{8C708FE0-9ECC-3063-D605-F88BC967CFBD}"/>
              </a:ext>
            </a:extLst>
          </p:cNvPr>
          <p:cNvSpPr txBox="1">
            <a:spLocks noGrp="1"/>
          </p:cNvSpPr>
          <p:nvPr>
            <p:ph type="title" idx="4294967295"/>
          </p:nvPr>
        </p:nvSpPr>
        <p:spPr>
          <a:xfrm>
            <a:off x="607480" y="404829"/>
            <a:ext cx="7687434" cy="540747"/>
          </a:xfrm>
          <a:prstGeom prst="rect">
            <a:avLst/>
          </a:prstGeom>
        </p:spPr>
        <p:txBody>
          <a:bodyPr>
            <a:normAutofit fontScale="90000"/>
          </a:bodyPr>
          <a:lstStyle/>
          <a:p>
            <a:pPr defTabSz="905174">
              <a:defRPr sz="3564" spc="-198"/>
            </a:pPr>
            <a:r>
              <a:rPr lang="en-US" dirty="0">
                <a:solidFill>
                  <a:schemeClr val="accent1"/>
                </a:solidFill>
              </a:rPr>
              <a:t>Key Changes to 2018 Edition of  NFPA 101</a:t>
            </a:r>
            <a:endParaRPr dirty="0">
              <a:solidFill>
                <a:schemeClr val="accent1"/>
              </a:solidFill>
            </a:endParaRPr>
          </a:p>
        </p:txBody>
      </p:sp>
      <p:sp>
        <p:nvSpPr>
          <p:cNvPr id="2" name="Text Placeholder 3">
            <a:extLst>
              <a:ext uri="{FF2B5EF4-FFF2-40B4-BE49-F238E27FC236}">
                <a16:creationId xmlns:a16="http://schemas.microsoft.com/office/drawing/2014/main" id="{68F81685-C9B5-EE62-6AA6-4079FFBAED57}"/>
              </a:ext>
            </a:extLst>
          </p:cNvPr>
          <p:cNvSpPr txBox="1">
            <a:spLocks/>
          </p:cNvSpPr>
          <p:nvPr/>
        </p:nvSpPr>
        <p:spPr>
          <a:xfrm>
            <a:off x="781214" y="1518046"/>
            <a:ext cx="726624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Risk Analysis for Mass Notification Systems, continued </a:t>
            </a:r>
          </a:p>
          <a:p>
            <a:pPr fontAlgn="base"/>
            <a:endParaRPr lang="en-US" sz="2000" b="0" dirty="0">
              <a:solidFill>
                <a:srgbClr val="A50021"/>
              </a:solidFill>
              <a:latin typeface="Arial"/>
            </a:endParaRPr>
          </a:p>
          <a:p>
            <a:pPr fontAlgn="base"/>
            <a:r>
              <a:rPr lang="en-US" sz="2000" b="0" dirty="0">
                <a:solidFill>
                  <a:srgbClr val="A50021"/>
                </a:solidFill>
                <a:latin typeface="Arial"/>
              </a:rPr>
              <a:t>Dormitories</a:t>
            </a:r>
          </a:p>
          <a:p>
            <a:pPr fontAlgn="base"/>
            <a:r>
              <a:rPr lang="en-US" sz="2000" dirty="0">
                <a:solidFill>
                  <a:prstClr val="black"/>
                </a:solidFill>
                <a:latin typeface="Arial"/>
              </a:rPr>
              <a:t>28.3.4.4.1 </a:t>
            </a:r>
            <a:r>
              <a:rPr lang="en-US" sz="2000" b="0" dirty="0">
                <a:solidFill>
                  <a:prstClr val="black"/>
                </a:solidFill>
                <a:latin typeface="Arial"/>
              </a:rPr>
              <a:t>A risk analysis in accordance with Section 9.14 shall be performed for grades K through 12, college, or university dormitories with an occupant load greater than 100 to determine whether a mass notification is required.</a:t>
            </a:r>
          </a:p>
          <a:p>
            <a:pPr fontAlgn="base"/>
            <a:endParaRPr lang="en-US" sz="2000" dirty="0">
              <a:solidFill>
                <a:prstClr val="black"/>
              </a:solidFill>
              <a:latin typeface="Arial"/>
            </a:endParaRPr>
          </a:p>
          <a:p>
            <a:pPr fontAlgn="base"/>
            <a:r>
              <a:rPr lang="en-US" sz="2000" dirty="0">
                <a:solidFill>
                  <a:prstClr val="black"/>
                </a:solidFill>
                <a:latin typeface="Arial"/>
              </a:rPr>
              <a:t>28.3.4.4.2 </a:t>
            </a:r>
            <a:r>
              <a:rPr lang="en-US" sz="2000" b="0" dirty="0">
                <a:solidFill>
                  <a:prstClr val="black"/>
                </a:solidFill>
                <a:latin typeface="Arial"/>
              </a:rPr>
              <a:t>Applicable portions of an existing risk analysis shall be permitted  to be used when a new building is added to the campus.</a:t>
            </a:r>
          </a:p>
          <a:p>
            <a:pPr fontAlgn="base"/>
            <a:endParaRPr lang="en-US" sz="2000" b="0" dirty="0">
              <a:solidFill>
                <a:prstClr val="black"/>
              </a:solidFill>
              <a:latin typeface="Arial"/>
            </a:endParaRPr>
          </a:p>
        </p:txBody>
      </p:sp>
      <p:pic>
        <p:nvPicPr>
          <p:cNvPr id="3" name="Picture 2" descr="2018 NFPA 101 Code Book Print">
            <a:extLst>
              <a:ext uri="{FF2B5EF4-FFF2-40B4-BE49-F238E27FC236}">
                <a16:creationId xmlns:a16="http://schemas.microsoft.com/office/drawing/2014/main" id="{F1F3E84F-CC10-50B4-695B-AB7CBD858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0521" y="1510612"/>
            <a:ext cx="3588143" cy="4182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84704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D392E-CA6A-1B32-178E-4B80AECCAB58}"/>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5FB8AF4F-D61A-A242-8919-3EC186BB1822}"/>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29</a:t>
            </a:fld>
            <a:endParaRPr/>
          </a:p>
        </p:txBody>
      </p:sp>
      <p:sp>
        <p:nvSpPr>
          <p:cNvPr id="2" name="Text Placeholder 3">
            <a:extLst>
              <a:ext uri="{FF2B5EF4-FFF2-40B4-BE49-F238E27FC236}">
                <a16:creationId xmlns:a16="http://schemas.microsoft.com/office/drawing/2014/main" id="{BD1EFA44-80C1-08A6-9B1E-D588FE2F0DF3}"/>
              </a:ext>
            </a:extLst>
          </p:cNvPr>
          <p:cNvSpPr txBox="1">
            <a:spLocks/>
          </p:cNvSpPr>
          <p:nvPr/>
        </p:nvSpPr>
        <p:spPr>
          <a:xfrm>
            <a:off x="781214" y="1518046"/>
            <a:ext cx="726624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0" dirty="0">
                <a:solidFill>
                  <a:srgbClr val="A50021"/>
                </a:solidFill>
                <a:latin typeface="Arial"/>
              </a:rPr>
              <a:t>Risk Analysis for Mass Notification Systems, continued </a:t>
            </a:r>
          </a:p>
          <a:p>
            <a:pPr fontAlgn="base"/>
            <a:endParaRPr lang="en-US" sz="2000" b="0" dirty="0">
              <a:solidFill>
                <a:srgbClr val="A50021"/>
              </a:solidFill>
              <a:latin typeface="Arial"/>
            </a:endParaRPr>
          </a:p>
          <a:p>
            <a:pPr fontAlgn="base"/>
            <a:r>
              <a:rPr lang="en-US" sz="2000" b="0" dirty="0">
                <a:solidFill>
                  <a:srgbClr val="A50021"/>
                </a:solidFill>
                <a:latin typeface="Arial"/>
              </a:rPr>
              <a:t>New Mercantile Occupancies</a:t>
            </a:r>
          </a:p>
          <a:p>
            <a:pPr fontAlgn="base"/>
            <a:r>
              <a:rPr lang="en-US" sz="2000" dirty="0">
                <a:solidFill>
                  <a:prstClr val="black"/>
                </a:solidFill>
                <a:latin typeface="Arial"/>
              </a:rPr>
              <a:t>36.4.4.7.5 </a:t>
            </a:r>
            <a:r>
              <a:rPr lang="en-US" sz="2000" b="0" dirty="0">
                <a:solidFill>
                  <a:prstClr val="black"/>
                </a:solidFill>
                <a:latin typeface="Arial"/>
              </a:rPr>
              <a:t>Risk Analysis for Mass Notification. A risk analysis in accordance with Section 9.14 shall be performed for new mall structures to determine whether a mass notification system is required.</a:t>
            </a:r>
          </a:p>
          <a:p>
            <a:pPr fontAlgn="base"/>
            <a:endParaRPr lang="en-US" sz="2000" b="0" u="sng" dirty="0">
              <a:solidFill>
                <a:srgbClr val="00518E"/>
              </a:solidFill>
              <a:latin typeface="Arial"/>
            </a:endParaRPr>
          </a:p>
          <a:p>
            <a:pPr fontAlgn="base"/>
            <a:r>
              <a:rPr lang="en-US" sz="2000" b="0" dirty="0">
                <a:solidFill>
                  <a:srgbClr val="A50021"/>
                </a:solidFill>
                <a:latin typeface="Arial"/>
              </a:rPr>
              <a:t>College and University Occupancies with Classrooms</a:t>
            </a:r>
          </a:p>
          <a:p>
            <a:pPr fontAlgn="base"/>
            <a:r>
              <a:rPr lang="en-US" sz="2000" dirty="0">
                <a:solidFill>
                  <a:prstClr val="black"/>
                </a:solidFill>
                <a:latin typeface="Arial"/>
              </a:rPr>
              <a:t>38.3.4.5* </a:t>
            </a:r>
            <a:r>
              <a:rPr lang="en-US" sz="2000" b="0" dirty="0">
                <a:solidFill>
                  <a:prstClr val="black"/>
                </a:solidFill>
                <a:latin typeface="Arial"/>
              </a:rPr>
              <a:t>Risk Analysis for Mass Notification. A risk analysis in accordance with Section 9.14 shall be performed for business occupancies containing a classroom where the building is owned, rented, leased, or operated by a college or university to determine whether a mass notification system is required.</a:t>
            </a:r>
          </a:p>
          <a:p>
            <a:pPr fontAlgn="base"/>
            <a:endParaRPr lang="en-US" sz="2000" b="0" dirty="0">
              <a:solidFill>
                <a:prstClr val="black"/>
              </a:solidFill>
              <a:latin typeface="Arial"/>
            </a:endParaRPr>
          </a:p>
        </p:txBody>
      </p:sp>
      <p:pic>
        <p:nvPicPr>
          <p:cNvPr id="3" name="Picture 2" descr="2018 NFPA 101 Code Book Print">
            <a:extLst>
              <a:ext uri="{FF2B5EF4-FFF2-40B4-BE49-F238E27FC236}">
                <a16:creationId xmlns:a16="http://schemas.microsoft.com/office/drawing/2014/main" id="{5FB68EC7-92D1-A81B-DBE7-F5BA9B8756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0521" y="1510612"/>
            <a:ext cx="3588143" cy="4182617"/>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a:extLst>
              <a:ext uri="{FF2B5EF4-FFF2-40B4-BE49-F238E27FC236}">
                <a16:creationId xmlns:a16="http://schemas.microsoft.com/office/drawing/2014/main" id="{509F6645-6681-9A93-A752-928D322523A4}"/>
              </a:ext>
            </a:extLst>
          </p:cNvPr>
          <p:cNvSpPr txBox="1">
            <a:spLocks/>
          </p:cNvSpPr>
          <p:nvPr/>
        </p:nvSpPr>
        <p:spPr>
          <a:xfrm>
            <a:off x="607480" y="404829"/>
            <a:ext cx="7687434" cy="5407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fontScale="90000"/>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defTabSz="905174" hangingPunct="1">
              <a:defRPr sz="3564" spc="-198"/>
            </a:pPr>
            <a:r>
              <a:rPr lang="en-US" sz="3564" spc="-198">
                <a:solidFill>
                  <a:schemeClr val="accent1"/>
                </a:solidFill>
              </a:rPr>
              <a:t>Key Changes to 2018 Edition of  NFPA 101</a:t>
            </a:r>
            <a:endParaRPr lang="en-US" sz="3564" spc="-198" dirty="0">
              <a:solidFill>
                <a:schemeClr val="accent1"/>
              </a:solidFill>
            </a:endParaRPr>
          </a:p>
        </p:txBody>
      </p:sp>
    </p:spTree>
    <p:extLst>
      <p:ext uri="{BB962C8B-B14F-4D97-AF65-F5344CB8AC3E}">
        <p14:creationId xmlns:p14="http://schemas.microsoft.com/office/powerpoint/2010/main" val="254428779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A3EEF-35AC-8EB7-E6D0-80CF59156EF1}"/>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3526CF8B-5CD5-7040-2A26-FDDAB257666F}"/>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30</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2" name="Text Placeholder 3">
            <a:extLst>
              <a:ext uri="{FF2B5EF4-FFF2-40B4-BE49-F238E27FC236}">
                <a16:creationId xmlns:a16="http://schemas.microsoft.com/office/drawing/2014/main" id="{9A751AF2-76C0-363D-E6CF-FC9144715674}"/>
              </a:ext>
            </a:extLst>
          </p:cNvPr>
          <p:cNvSpPr txBox="1">
            <a:spLocks/>
          </p:cNvSpPr>
          <p:nvPr/>
        </p:nvSpPr>
        <p:spPr>
          <a:xfrm>
            <a:off x="781214" y="1518046"/>
            <a:ext cx="726624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A50021"/>
                </a:solidFill>
                <a:effectLst/>
                <a:uLnTx/>
                <a:uFillTx/>
                <a:latin typeface="Arial"/>
                <a:ea typeface="Calibri"/>
                <a:cs typeface="Calibri"/>
                <a:sym typeface="Helvetica"/>
              </a:rPr>
              <a:t>Risk Analysis for Mass Notification Systems, continued </a:t>
            </a:r>
          </a:p>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A50021"/>
              </a:solidFill>
              <a:effectLst/>
              <a:uLnTx/>
              <a:uFillTx/>
              <a:latin typeface="Arial"/>
              <a:ea typeface="Calibri"/>
              <a:cs typeface="Calibri"/>
              <a:sym typeface="Helvetica"/>
            </a:endParaRPr>
          </a:p>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A50021"/>
                </a:solidFill>
                <a:effectLst/>
                <a:uLnTx/>
                <a:uFillTx/>
                <a:latin typeface="Arial"/>
                <a:ea typeface="Calibri"/>
                <a:cs typeface="Calibri"/>
                <a:sym typeface="Helvetica"/>
              </a:rPr>
              <a:t>New Mercantile Occupancies</a:t>
            </a:r>
          </a:p>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Arial"/>
                <a:ea typeface="Calibri"/>
                <a:cs typeface="Calibri"/>
                <a:sym typeface="Helvetica"/>
              </a:rPr>
              <a:t>36.4.4.7.5 </a:t>
            </a:r>
            <a:r>
              <a:rPr kumimoji="0" lang="en-US" sz="2000" b="0" i="0" u="none" strike="noStrike" kern="1200" cap="none" spc="0" normalizeH="0" baseline="0" noProof="0" dirty="0">
                <a:ln>
                  <a:noFill/>
                </a:ln>
                <a:solidFill>
                  <a:prstClr val="black"/>
                </a:solidFill>
                <a:effectLst/>
                <a:uLnTx/>
                <a:uFillTx/>
                <a:latin typeface="Arial"/>
                <a:ea typeface="Calibri"/>
                <a:cs typeface="Calibri"/>
                <a:sym typeface="Helvetica"/>
              </a:rPr>
              <a:t>Risk Analysis for Mass Notification. A risk analysis in accordance with Section 9.14 shall be performed for new mall structures to determine whether a mass notification system is required.</a:t>
            </a:r>
          </a:p>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sng" strike="noStrike" kern="1200" cap="none" spc="0" normalizeH="0" baseline="0" noProof="0" dirty="0">
              <a:ln>
                <a:noFill/>
              </a:ln>
              <a:solidFill>
                <a:srgbClr val="00518E"/>
              </a:solidFill>
              <a:effectLst/>
              <a:uLnTx/>
              <a:uFillTx/>
              <a:latin typeface="Arial"/>
              <a:ea typeface="Calibri"/>
              <a:cs typeface="Calibri"/>
              <a:sym typeface="Helvetica"/>
            </a:endParaRPr>
          </a:p>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A50021"/>
                </a:solidFill>
                <a:effectLst/>
                <a:uLnTx/>
                <a:uFillTx/>
                <a:latin typeface="Arial"/>
                <a:ea typeface="Calibri"/>
                <a:cs typeface="Calibri"/>
                <a:sym typeface="Helvetica"/>
              </a:rPr>
              <a:t>College and University Occupancies with Classrooms</a:t>
            </a:r>
          </a:p>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Arial"/>
                <a:ea typeface="Calibri"/>
                <a:cs typeface="Calibri"/>
                <a:sym typeface="Helvetica"/>
              </a:rPr>
              <a:t>38.3.4.5* </a:t>
            </a:r>
            <a:r>
              <a:rPr kumimoji="0" lang="en-US" sz="2000" b="0" i="0" u="none" strike="noStrike" kern="1200" cap="none" spc="0" normalizeH="0" baseline="0" noProof="0" dirty="0">
                <a:ln>
                  <a:noFill/>
                </a:ln>
                <a:solidFill>
                  <a:prstClr val="black"/>
                </a:solidFill>
                <a:effectLst/>
                <a:uLnTx/>
                <a:uFillTx/>
                <a:latin typeface="Arial"/>
                <a:ea typeface="Calibri"/>
                <a:cs typeface="Calibri"/>
                <a:sym typeface="Helvetica"/>
              </a:rPr>
              <a:t>Risk Analysis for Mass Notification. A risk analysis in accordance with Section 9.14 shall be performed for business occupancies containing a classroom where the building is owned, rented, leased, or operated by a college or university to determine whether a mass notification system is required.</a:t>
            </a:r>
          </a:p>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a:ea typeface="Calibri"/>
              <a:cs typeface="Calibri"/>
              <a:sym typeface="Helvetica"/>
            </a:endParaRPr>
          </a:p>
        </p:txBody>
      </p:sp>
      <p:pic>
        <p:nvPicPr>
          <p:cNvPr id="3" name="Picture 2" descr="2018 NFPA 101 Code Book Print">
            <a:extLst>
              <a:ext uri="{FF2B5EF4-FFF2-40B4-BE49-F238E27FC236}">
                <a16:creationId xmlns:a16="http://schemas.microsoft.com/office/drawing/2014/main" id="{534024D5-E5BA-A708-565A-518A131DF7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0521" y="1510612"/>
            <a:ext cx="3588143" cy="4182617"/>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a:extLst>
              <a:ext uri="{FF2B5EF4-FFF2-40B4-BE49-F238E27FC236}">
                <a16:creationId xmlns:a16="http://schemas.microsoft.com/office/drawing/2014/main" id="{571ACA87-2F1D-B971-A271-06D3BC9C909C}"/>
              </a:ext>
            </a:extLst>
          </p:cNvPr>
          <p:cNvSpPr txBox="1">
            <a:spLocks/>
          </p:cNvSpPr>
          <p:nvPr/>
        </p:nvSpPr>
        <p:spPr>
          <a:xfrm>
            <a:off x="607480" y="404829"/>
            <a:ext cx="7687434" cy="5407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fontScale="90000"/>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defTabSz="905174" hangingPunct="1">
              <a:defRPr sz="3564" spc="-198"/>
            </a:pPr>
            <a:r>
              <a:rPr lang="en-US" sz="3564" spc="-198">
                <a:solidFill>
                  <a:schemeClr val="accent1"/>
                </a:solidFill>
              </a:rPr>
              <a:t>Key Changes to 2018 Edition of  NFPA 101</a:t>
            </a:r>
            <a:endParaRPr lang="en-US" sz="3564" spc="-198" dirty="0">
              <a:solidFill>
                <a:schemeClr val="accent1"/>
              </a:solidFill>
            </a:endParaRPr>
          </a:p>
        </p:txBody>
      </p:sp>
    </p:spTree>
    <p:extLst>
      <p:ext uri="{BB962C8B-B14F-4D97-AF65-F5344CB8AC3E}">
        <p14:creationId xmlns:p14="http://schemas.microsoft.com/office/powerpoint/2010/main" val="187609055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62EF-0421-6DDB-FDB9-4BD0CF3A2182}"/>
            </a:ext>
          </a:extLst>
        </p:cNvPr>
        <p:cNvGrpSpPr/>
        <p:nvPr/>
      </p:nvGrpSpPr>
      <p:grpSpPr>
        <a:xfrm>
          <a:off x="0" y="0"/>
          <a:ext cx="0" cy="0"/>
          <a:chOff x="0" y="0"/>
          <a:chExt cx="0" cy="0"/>
        </a:xfrm>
      </p:grpSpPr>
      <p:sp>
        <p:nvSpPr>
          <p:cNvPr id="259" name="Número de diapositiva">
            <a:extLst>
              <a:ext uri="{FF2B5EF4-FFF2-40B4-BE49-F238E27FC236}">
                <a16:creationId xmlns:a16="http://schemas.microsoft.com/office/drawing/2014/main" id="{A574A814-13E1-12FA-33DD-9B9DD689EE6D}"/>
              </a:ext>
            </a:extLst>
          </p:cNvPr>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330" rtl="0" eaLnBrk="1" fontAlgn="auto" latinLnBrk="0" hangingPunct="0">
              <a:lnSpc>
                <a:spcPct val="100000"/>
              </a:lnSpc>
              <a:spcBef>
                <a:spcPts val="0"/>
              </a:spcBef>
              <a:spcAft>
                <a:spcPts val="0"/>
              </a:spcAft>
              <a:buClrTx/>
              <a:buSzTx/>
              <a:buFontTx/>
              <a:buNone/>
              <a:tabLst/>
              <a:defRPr/>
            </a:pPr>
            <a:fld id="{86CB4B4D-7CA3-9044-876B-883B54F8677D}" type="slidenum">
              <a:rPr kumimoji="0" sz="1000" b="0" i="0" u="none" strike="noStrike" kern="0" cap="none" spc="0" normalizeH="0" baseline="0" noProof="0">
                <a:ln>
                  <a:noFill/>
                </a:ln>
                <a:solidFill>
                  <a:srgbClr val="1F1F1F">
                    <a:alpha val="70000"/>
                  </a:srgbClr>
                </a:solidFill>
                <a:effectLst/>
                <a:uLnTx/>
                <a:uFillTx/>
                <a:latin typeface="Montserrat-Medium"/>
                <a:sym typeface="Montserrat-Medium"/>
              </a:rPr>
              <a:pPr marL="0" marR="0" lvl="0" indent="0" algn="ctr" defTabSz="914330" rtl="0" eaLnBrk="1" fontAlgn="auto" latinLnBrk="0" hangingPunct="0">
                <a:lnSpc>
                  <a:spcPct val="100000"/>
                </a:lnSpc>
                <a:spcBef>
                  <a:spcPts val="0"/>
                </a:spcBef>
                <a:spcAft>
                  <a:spcPts val="0"/>
                </a:spcAft>
                <a:buClrTx/>
                <a:buSzTx/>
                <a:buFontTx/>
                <a:buNone/>
                <a:tabLst/>
                <a:defRPr/>
              </a:pPr>
              <a:t>31</a:t>
            </a:fld>
            <a:endParaRPr kumimoji="0" sz="1000" b="0" i="0" u="none" strike="noStrike" kern="0" cap="none" spc="0" normalizeH="0" baseline="0" noProof="0">
              <a:ln>
                <a:noFill/>
              </a:ln>
              <a:solidFill>
                <a:srgbClr val="1F1F1F">
                  <a:alpha val="70000"/>
                </a:srgbClr>
              </a:solidFill>
              <a:effectLst/>
              <a:uLnTx/>
              <a:uFillTx/>
              <a:latin typeface="Montserrat-Medium"/>
              <a:sym typeface="Montserrat-Medium"/>
            </a:endParaRPr>
          </a:p>
        </p:txBody>
      </p:sp>
      <p:sp>
        <p:nvSpPr>
          <p:cNvPr id="4" name="Subtitle.">
            <a:extLst>
              <a:ext uri="{FF2B5EF4-FFF2-40B4-BE49-F238E27FC236}">
                <a16:creationId xmlns:a16="http://schemas.microsoft.com/office/drawing/2014/main" id="{BB1492BB-0DEF-4CF1-BFCD-12F5DD4CB3DE}"/>
              </a:ext>
            </a:extLst>
          </p:cNvPr>
          <p:cNvSpPr txBox="1">
            <a:spLocks/>
          </p:cNvSpPr>
          <p:nvPr/>
        </p:nvSpPr>
        <p:spPr>
          <a:xfrm>
            <a:off x="607480" y="404829"/>
            <a:ext cx="7687434" cy="5407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fontScale="97500"/>
          </a:bodyPr>
          <a:lstStyle>
            <a:lvl1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4400" b="0" i="0" u="none" strike="noStrike" cap="none" spc="-151" baseline="0">
                <a:solidFill>
                  <a:srgbClr val="1F1F1F"/>
                </a:solidFill>
                <a:uFillTx/>
                <a:latin typeface="Montserrat Bold"/>
                <a:ea typeface="Montserrat Bold"/>
                <a:cs typeface="Montserrat Bold"/>
                <a:sym typeface="Montserrat Bold"/>
              </a:defRPr>
            </a:lvl9pPr>
          </a:lstStyle>
          <a:p>
            <a:pPr defTabSz="905174" hangingPunct="1">
              <a:defRPr sz="3564" spc="-198"/>
            </a:pPr>
            <a:r>
              <a:rPr lang="en-US" sz="3564" spc="-198" dirty="0">
                <a:solidFill>
                  <a:schemeClr val="accent1"/>
                </a:solidFill>
              </a:rPr>
              <a:t>Resources</a:t>
            </a:r>
          </a:p>
        </p:txBody>
      </p:sp>
      <p:sp>
        <p:nvSpPr>
          <p:cNvPr id="5" name="Text Placeholder 3">
            <a:extLst>
              <a:ext uri="{FF2B5EF4-FFF2-40B4-BE49-F238E27FC236}">
                <a16:creationId xmlns:a16="http://schemas.microsoft.com/office/drawing/2014/main" id="{9D9A738C-4904-1805-FC3B-86C1BAFE49BD}"/>
              </a:ext>
            </a:extLst>
          </p:cNvPr>
          <p:cNvSpPr txBox="1">
            <a:spLocks/>
          </p:cNvSpPr>
          <p:nvPr/>
        </p:nvSpPr>
        <p:spPr>
          <a:xfrm>
            <a:off x="781214" y="1518046"/>
            <a:ext cx="7266249" cy="5347388"/>
          </a:xfrm>
          <a:prstGeom prst="rect">
            <a:avLst/>
          </a:prstGeom>
        </p:spPr>
        <p:txBody>
          <a:bodyPr>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Honeywell Sans" panose="02010503040101060203" pitchFamily="50" charset="0"/>
              <a:buChar char="•"/>
              <a:defRPr sz="2000" kern="1200">
                <a:solidFill>
                  <a:schemeClr val="tx1"/>
                </a:solidFill>
                <a:latin typeface="+mn-lt"/>
                <a:ea typeface="+mn-ea"/>
                <a:cs typeface="+mn-cs"/>
              </a:defRPr>
            </a:lvl3pPr>
            <a:lvl4pPr marL="460375"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800"/>
              </a:spcBef>
              <a:spcAft>
                <a:spcPts val="1000"/>
              </a:spcAft>
              <a:buFont typeface="Arial" panose="020B0604020202020204" pitchFamily="34" charset="0"/>
              <a:buNone/>
              <a:defRPr sz="2400" b="1" kern="120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dirty="0">
                <a:solidFill>
                  <a:srgbClr val="3333FF"/>
                </a:solidFill>
                <a:latin typeface="Arial"/>
                <a:hlinkClick r:id="rId2"/>
              </a:rPr>
              <a:t>System Sensor Application Guide</a:t>
            </a:r>
            <a:r>
              <a:rPr lang="en-US" sz="2000" dirty="0">
                <a:solidFill>
                  <a:prstClr val="black"/>
                </a:solidFill>
                <a:latin typeface="Arial"/>
              </a:rPr>
              <a:t>: </a:t>
            </a:r>
            <a:r>
              <a:rPr lang="en-US" sz="2000" b="0" dirty="0">
                <a:solidFill>
                  <a:prstClr val="black"/>
                </a:solidFill>
                <a:latin typeface="Arial"/>
              </a:rPr>
              <a:t>Voice Evacuation Systems</a:t>
            </a:r>
          </a:p>
          <a:p>
            <a:pPr fontAlgn="base"/>
            <a:endParaRPr lang="en-US" sz="2000" dirty="0">
              <a:solidFill>
                <a:prstClr val="black"/>
              </a:solidFill>
              <a:latin typeface="Arial"/>
            </a:endParaRPr>
          </a:p>
          <a:p>
            <a:pPr fontAlgn="base"/>
            <a:r>
              <a:rPr lang="en-US" sz="2000" dirty="0">
                <a:solidFill>
                  <a:prstClr val="black"/>
                </a:solidFill>
                <a:latin typeface="Arial"/>
              </a:rPr>
              <a:t>NFPA: </a:t>
            </a:r>
            <a:r>
              <a:rPr lang="en-US" sz="2000" b="0" dirty="0">
                <a:solidFill>
                  <a:prstClr val="black"/>
                </a:solidFill>
                <a:latin typeface="Arial"/>
              </a:rPr>
              <a:t>Designing Mass Notification Systems</a:t>
            </a:r>
          </a:p>
          <a:p>
            <a:pPr fontAlgn="base"/>
            <a:endParaRPr lang="en-US" sz="2000" dirty="0">
              <a:solidFill>
                <a:prstClr val="black"/>
              </a:solidFill>
              <a:latin typeface="Arial"/>
            </a:endParaRPr>
          </a:p>
          <a:p>
            <a:pPr fontAlgn="base"/>
            <a:r>
              <a:rPr lang="en-US" sz="2000" dirty="0">
                <a:solidFill>
                  <a:prstClr val="black"/>
                </a:solidFill>
                <a:latin typeface="Arial"/>
              </a:rPr>
              <a:t>NFPA 72: </a:t>
            </a:r>
            <a:r>
              <a:rPr lang="en-US" sz="2000" b="0" dirty="0">
                <a:solidFill>
                  <a:prstClr val="black"/>
                </a:solidFill>
                <a:latin typeface="Arial"/>
              </a:rPr>
              <a:t>Annex D </a:t>
            </a:r>
          </a:p>
          <a:p>
            <a:pPr fontAlgn="base"/>
            <a:endParaRPr lang="en-US" sz="2000" dirty="0">
              <a:solidFill>
                <a:prstClr val="black"/>
              </a:solidFill>
              <a:latin typeface="Arial"/>
            </a:endParaRPr>
          </a:p>
          <a:p>
            <a:pPr fontAlgn="base"/>
            <a:r>
              <a:rPr lang="en-US" sz="2000" dirty="0">
                <a:solidFill>
                  <a:srgbClr val="0070C0"/>
                </a:solidFill>
                <a:latin typeface="Arial"/>
                <a:hlinkClick r:id="rId3"/>
              </a:rPr>
              <a:t>NEMA Standards </a:t>
            </a:r>
            <a:r>
              <a:rPr lang="en-US" sz="2000" b="0" dirty="0">
                <a:solidFill>
                  <a:prstClr val="black"/>
                </a:solidFill>
                <a:latin typeface="Arial"/>
              </a:rPr>
              <a:t>Publication SB 50-2014: Emergency Communications Audio Intelligibility Applications Guide</a:t>
            </a:r>
            <a:endParaRPr lang="en-US" sz="2000" b="0" u="sng" dirty="0">
              <a:solidFill>
                <a:srgbClr val="00518E"/>
              </a:solidFill>
              <a:latin typeface="Arial"/>
            </a:endParaRPr>
          </a:p>
          <a:p>
            <a:pPr fontAlgn="base"/>
            <a:endParaRPr lang="en-US" sz="2000" b="0" dirty="0">
              <a:solidFill>
                <a:srgbClr val="A50021"/>
              </a:solidFill>
              <a:latin typeface="Arial"/>
            </a:endParaRPr>
          </a:p>
        </p:txBody>
      </p:sp>
    </p:spTree>
    <p:extLst>
      <p:ext uri="{BB962C8B-B14F-4D97-AF65-F5344CB8AC3E}">
        <p14:creationId xmlns:p14="http://schemas.microsoft.com/office/powerpoint/2010/main" val="336656939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hlinkClick r:id="rId2"/>
            <a:extLst>
              <a:ext uri="{FF2B5EF4-FFF2-40B4-BE49-F238E27FC236}">
                <a16:creationId xmlns:a16="http://schemas.microsoft.com/office/drawing/2014/main" id="{A19A1889-CE48-7C10-3BB1-290177D64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277" y="857264"/>
            <a:ext cx="5446541" cy="5480581"/>
          </a:xfrm>
          <a:prstGeom prst="rect">
            <a:avLst/>
          </a:prstGeom>
        </p:spPr>
      </p:pic>
      <p:sp>
        <p:nvSpPr>
          <p:cNvPr id="4" name="CuadroTexto 3">
            <a:extLst>
              <a:ext uri="{FF2B5EF4-FFF2-40B4-BE49-F238E27FC236}">
                <a16:creationId xmlns:a16="http://schemas.microsoft.com/office/drawing/2014/main" id="{E9E8A247-ED2D-A62C-9A22-BF9ADA598B79}"/>
              </a:ext>
            </a:extLst>
          </p:cNvPr>
          <p:cNvSpPr txBox="1"/>
          <p:nvPr/>
        </p:nvSpPr>
        <p:spPr>
          <a:xfrm>
            <a:off x="2771768" y="416999"/>
            <a:ext cx="138755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s-US" dirty="0" err="1"/>
              <a:t>Presentation</a:t>
            </a:r>
            <a:endParaRPr kumimoji="0" lang="es-US" sz="1800" b="0" i="0" u="none" strike="noStrike" cap="none" spc="0" normalizeH="0" baseline="0" dirty="0">
              <a:ln>
                <a:noFill/>
              </a:ln>
              <a:solidFill>
                <a:srgbClr val="1F1F1F"/>
              </a:solidFill>
              <a:effectLst/>
              <a:uFillTx/>
              <a:latin typeface="+mj-lt"/>
              <a:ea typeface="+mj-ea"/>
              <a:cs typeface="+mj-cs"/>
              <a:sym typeface="Helvetica"/>
            </a:endParaRPr>
          </a:p>
        </p:txBody>
      </p:sp>
      <p:pic>
        <p:nvPicPr>
          <p:cNvPr id="9" name="Imagen 8">
            <a:hlinkClick r:id="rId4"/>
            <a:extLst>
              <a:ext uri="{FF2B5EF4-FFF2-40B4-BE49-F238E27FC236}">
                <a16:creationId xmlns:a16="http://schemas.microsoft.com/office/drawing/2014/main" id="{F0B61A7E-892C-0439-D568-244DC92717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87359" y="1605798"/>
            <a:ext cx="4792747" cy="4761473"/>
          </a:xfrm>
          <a:prstGeom prst="rect">
            <a:avLst/>
          </a:prstGeom>
        </p:spPr>
      </p:pic>
      <p:sp>
        <p:nvSpPr>
          <p:cNvPr id="15" name="Rectángulo 14">
            <a:extLst>
              <a:ext uri="{FF2B5EF4-FFF2-40B4-BE49-F238E27FC236}">
                <a16:creationId xmlns:a16="http://schemas.microsoft.com/office/drawing/2014/main" id="{FD3E7485-E784-A047-5DD8-8D87E1615446}"/>
              </a:ext>
            </a:extLst>
          </p:cNvPr>
          <p:cNvSpPr/>
          <p:nvPr/>
        </p:nvSpPr>
        <p:spPr>
          <a:xfrm>
            <a:off x="6972151" y="0"/>
            <a:ext cx="5219849" cy="1421133"/>
          </a:xfrm>
          <a:prstGeom prst="rect">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s-US" sz="1800" b="0" i="0" u="none" strike="noStrike" cap="none" spc="0" normalizeH="0" baseline="0">
              <a:ln>
                <a:noFill/>
              </a:ln>
              <a:solidFill>
                <a:srgbClr val="1F1F1F"/>
              </a:solidFill>
              <a:effectLst/>
              <a:uFillTx/>
              <a:latin typeface="+mj-lt"/>
              <a:ea typeface="+mj-ea"/>
              <a:cs typeface="+mj-cs"/>
              <a:sym typeface="Helvetica"/>
            </a:endParaRPr>
          </a:p>
        </p:txBody>
      </p:sp>
      <p:sp>
        <p:nvSpPr>
          <p:cNvPr id="5" name="CuadroTexto 4">
            <a:extLst>
              <a:ext uri="{FF2B5EF4-FFF2-40B4-BE49-F238E27FC236}">
                <a16:creationId xmlns:a16="http://schemas.microsoft.com/office/drawing/2014/main" id="{40B9AC8B-8AF1-0F58-DFC9-B401660CDA9A}"/>
              </a:ext>
            </a:extLst>
          </p:cNvPr>
          <p:cNvSpPr txBox="1"/>
          <p:nvPr/>
        </p:nvSpPr>
        <p:spPr>
          <a:xfrm>
            <a:off x="8405441" y="1236468"/>
            <a:ext cx="192616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s-US" dirty="0"/>
              <a:t>NEMA </a:t>
            </a:r>
            <a:r>
              <a:rPr lang="es-US" dirty="0" err="1"/>
              <a:t>Resources</a:t>
            </a:r>
            <a:endParaRPr kumimoji="0" lang="es-US" sz="1800" b="0" i="0" u="none" strike="noStrike" cap="none" spc="0" normalizeH="0" baseline="0" dirty="0">
              <a:ln>
                <a:noFill/>
              </a:ln>
              <a:solidFill>
                <a:srgbClr val="1F1F1F"/>
              </a:solidFill>
              <a:effectLst/>
              <a:uFillTx/>
              <a:latin typeface="+mj-lt"/>
              <a:ea typeface="+mj-ea"/>
              <a:cs typeface="+mj-cs"/>
              <a:sym typeface="Helvetica"/>
            </a:endParaRPr>
          </a:p>
        </p:txBody>
      </p:sp>
      <p:pic>
        <p:nvPicPr>
          <p:cNvPr id="12" name="Imagen 11">
            <a:extLst>
              <a:ext uri="{FF2B5EF4-FFF2-40B4-BE49-F238E27FC236}">
                <a16:creationId xmlns:a16="http://schemas.microsoft.com/office/drawing/2014/main" id="{1FCAB156-00CB-84AD-F84E-0931F45D28B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17743" y="108902"/>
            <a:ext cx="4331980" cy="1203328"/>
          </a:xfrm>
          <a:prstGeom prst="rect">
            <a:avLst/>
          </a:prstGeom>
        </p:spPr>
      </p:pic>
    </p:spTree>
    <p:extLst>
      <p:ext uri="{BB962C8B-B14F-4D97-AF65-F5344CB8AC3E}">
        <p14:creationId xmlns:p14="http://schemas.microsoft.com/office/powerpoint/2010/main" val="40446522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ontact —— ."/>
          <p:cNvSpPr txBox="1"/>
          <p:nvPr/>
        </p:nvSpPr>
        <p:spPr>
          <a:xfrm>
            <a:off x="1866898" y="645017"/>
            <a:ext cx="8176388" cy="495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914318">
              <a:lnSpc>
                <a:spcPct val="80000"/>
              </a:lnSpc>
              <a:defRPr sz="3200">
                <a:latin typeface="Montserrat Bold"/>
                <a:ea typeface="Montserrat Bold"/>
                <a:cs typeface="Montserrat Bold"/>
                <a:sym typeface="Montserrat Bold"/>
              </a:defRPr>
            </a:pPr>
            <a:r>
              <a:rPr dirty="0"/>
              <a:t>Contact </a:t>
            </a:r>
            <a:r>
              <a:rPr dirty="0">
                <a:solidFill>
                  <a:schemeClr val="accent1"/>
                </a:solidFill>
              </a:rPr>
              <a:t>—— </a:t>
            </a:r>
            <a:r>
              <a:rPr dirty="0"/>
              <a:t>.</a:t>
            </a:r>
          </a:p>
        </p:txBody>
      </p:sp>
      <p:sp>
        <p:nvSpPr>
          <p:cNvPr id="278" name="Name Firstname."/>
          <p:cNvSpPr txBox="1"/>
          <p:nvPr/>
        </p:nvSpPr>
        <p:spPr>
          <a:xfrm>
            <a:off x="6284816" y="1958909"/>
            <a:ext cx="4339879" cy="10129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70000"/>
              </a:lnSpc>
              <a:defRPr sz="4600">
                <a:latin typeface="Montserrat Bold"/>
                <a:ea typeface="Montserrat Bold"/>
                <a:cs typeface="Montserrat Bold"/>
                <a:sym typeface="Montserrat Bold"/>
              </a:defRPr>
            </a:pPr>
            <a:r>
              <a:rPr lang="en-US" dirty="0"/>
              <a:t>Richard Roberts</a:t>
            </a:r>
          </a:p>
        </p:txBody>
      </p:sp>
      <p:sp>
        <p:nvSpPr>
          <p:cNvPr id="279" name="TITLE"/>
          <p:cNvSpPr txBox="1"/>
          <p:nvPr/>
        </p:nvSpPr>
        <p:spPr>
          <a:xfrm>
            <a:off x="6284815" y="3004698"/>
            <a:ext cx="4339880" cy="10165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3100">
                <a:solidFill>
                  <a:srgbClr val="8F8F8F"/>
                </a:solidFill>
                <a:latin typeface="Montserrat-Regular"/>
                <a:ea typeface="Montserrat-Regular"/>
                <a:cs typeface="Montserrat-Regular"/>
                <a:sym typeface="Montserrat-Regular"/>
              </a:defRPr>
            </a:lvl1pPr>
          </a:lstStyle>
          <a:p>
            <a:r>
              <a:rPr lang="en-US" dirty="0"/>
              <a:t>Honeywell </a:t>
            </a:r>
            <a:br>
              <a:rPr lang="en-US" dirty="0"/>
            </a:br>
            <a:r>
              <a:rPr lang="en-US" dirty="0"/>
              <a:t>Industry Affairs Manager</a:t>
            </a:r>
            <a:endParaRPr dirty="0"/>
          </a:p>
        </p:txBody>
      </p:sp>
      <p:pic>
        <p:nvPicPr>
          <p:cNvPr id="280" name="Imagen"/>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10802" y="0"/>
                </a:moveTo>
                <a:cubicBezTo>
                  <a:pt x="4837" y="0"/>
                  <a:pt x="0" y="4837"/>
                  <a:pt x="0" y="10802"/>
                </a:cubicBezTo>
                <a:cubicBezTo>
                  <a:pt x="0" y="16766"/>
                  <a:pt x="4837" y="21600"/>
                  <a:pt x="10802" y="21600"/>
                </a:cubicBezTo>
                <a:cubicBezTo>
                  <a:pt x="16766" y="21600"/>
                  <a:pt x="21600" y="16766"/>
                  <a:pt x="21600" y="10802"/>
                </a:cubicBezTo>
                <a:cubicBezTo>
                  <a:pt x="21600" y="4837"/>
                  <a:pt x="16766" y="0"/>
                  <a:pt x="10802" y="0"/>
                </a:cubicBezTo>
                <a:close/>
              </a:path>
            </a:pathLst>
          </a:custGeom>
        </p:spPr>
      </p:pic>
      <p:sp>
        <p:nvSpPr>
          <p:cNvPr id="281" name="Número de diapositiva"/>
          <p:cNvSpPr txBox="1">
            <a:spLocks noGrp="1"/>
          </p:cNvSpPr>
          <p:nvPr>
            <p:ph type="sldNum" sz="quarter" idx="2"/>
          </p:nvPr>
        </p:nvSpPr>
        <p:spPr>
          <a:xfrm>
            <a:off x="429240" y="6449909"/>
            <a:ext cx="127001" cy="1651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33</a:t>
            </a:fld>
            <a:endParaRPr/>
          </a:p>
        </p:txBody>
      </p:sp>
      <p:sp>
        <p:nvSpPr>
          <p:cNvPr id="282" name="Email:"/>
          <p:cNvSpPr txBox="1"/>
          <p:nvPr/>
        </p:nvSpPr>
        <p:spPr>
          <a:xfrm>
            <a:off x="6306585" y="4054142"/>
            <a:ext cx="6070469" cy="2639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Email:</a:t>
            </a:r>
            <a:r>
              <a:rPr lang="en-US" dirty="0"/>
              <a:t> richard.roberts@systemsensor.com</a:t>
            </a:r>
            <a:endParaRPr dirty="0"/>
          </a:p>
        </p:txBody>
      </p:sp>
      <p:sp>
        <p:nvSpPr>
          <p:cNvPr id="283" name="Phone:"/>
          <p:cNvSpPr txBox="1"/>
          <p:nvPr/>
        </p:nvSpPr>
        <p:spPr>
          <a:xfrm>
            <a:off x="6306585" y="4624223"/>
            <a:ext cx="4339880" cy="2639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70000"/>
              </a:lnSpc>
              <a:defRPr sz="2400">
                <a:solidFill>
                  <a:srgbClr val="000000"/>
                </a:solidFill>
                <a:latin typeface="Montserrat-Regular"/>
                <a:ea typeface="Montserrat-Regular"/>
                <a:cs typeface="Montserrat-Regular"/>
                <a:sym typeface="Montserrat-Regular"/>
              </a:defRPr>
            </a:lvl1pPr>
          </a:lstStyle>
          <a:p>
            <a:r>
              <a:rPr dirty="0"/>
              <a:t>Phone:</a:t>
            </a:r>
            <a:r>
              <a:rPr lang="en-US" dirty="0"/>
              <a:t> 630-338-7025</a:t>
            </a:r>
            <a:endParaRPr dirty="0"/>
          </a:p>
        </p:txBody>
      </p:sp>
    </p:spTree>
  </p:cSld>
  <p:clrMapOvr>
    <a:masterClrMapping/>
  </p:clrMapOvr>
  <p:transition spd="med"/>
</p:sld>
</file>

<file path=ppt/theme/theme1.xml><?xml version="1.0" encoding="utf-8"?>
<a:theme xmlns:a="http://schemas.openxmlformats.org/drawingml/2006/main" name="B&amp;D-Powerpoint Template_16x9">
  <a:themeElements>
    <a:clrScheme name="B&amp;D-Powerpoint Template_16x9">
      <a:dk1>
        <a:srgbClr val="1F1F1F"/>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B&amp;D-Powerpoint Template_16x9">
      <a:majorFont>
        <a:latin typeface="Helvetica"/>
        <a:ea typeface="Helvetica"/>
        <a:cs typeface="Helvetica"/>
      </a:majorFont>
      <a:minorFont>
        <a:latin typeface="Calibri"/>
        <a:ea typeface="Calibri"/>
        <a:cs typeface="Calibri"/>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F1F1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d546e5e1-5d42-4630-bacd-c69bfdcbd5e8}" enabled="1" method="Standard" siteId="{96ece526-9c7d-48b0-8daf-8b93c90a5d18}" removed="0"/>
</clbl:labelList>
</file>

<file path=docProps/app.xml><?xml version="1.0" encoding="utf-8"?>
<Properties xmlns="http://schemas.openxmlformats.org/officeDocument/2006/extended-properties" xmlns:vt="http://schemas.openxmlformats.org/officeDocument/2006/docPropsVTypes">
  <TotalTime>236</TotalTime>
  <Words>2733</Words>
  <Application>Microsoft Office PowerPoint</Application>
  <PresentationFormat>Widescreen</PresentationFormat>
  <Paragraphs>286</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Helvetica</vt:lpstr>
      <vt:lpstr>Honeywell Sans</vt:lpstr>
      <vt:lpstr>Montserrat Bold</vt:lpstr>
      <vt:lpstr>Montserrat-Medium</vt:lpstr>
      <vt:lpstr>B&amp;D-Powerpoint Template_16x9</vt:lpstr>
      <vt:lpstr>An Introduction to Emergency Communication and Mass Notification Systems</vt:lpstr>
      <vt:lpstr>Learning Objectives</vt:lpstr>
      <vt:lpstr>Defining Mass Notification</vt:lpstr>
      <vt:lpstr>Origin of ECS and MNS</vt:lpstr>
      <vt:lpstr>History of ECS and MNS in NFPA 72</vt:lpstr>
      <vt:lpstr>History of ECS and MNS in NFPA 72</vt:lpstr>
      <vt:lpstr>Distinction Between ECS and MNS</vt:lpstr>
      <vt:lpstr>PowerPoint Presentation</vt:lpstr>
      <vt:lpstr>One-Way ECS</vt:lpstr>
      <vt:lpstr>Two-Way ECS</vt:lpstr>
      <vt:lpstr>Disclaimer</vt:lpstr>
      <vt:lpstr>NFPA 72 – Intelligible Voice Messages</vt:lpstr>
      <vt:lpstr>NFPA 72 – Intelligible Voice Messages</vt:lpstr>
      <vt:lpstr>NFPA 72 – Intelligibility Measured</vt:lpstr>
      <vt:lpstr>NFPA 72 – Risk Analysis</vt:lpstr>
      <vt:lpstr>NFPA 72 – Risk Analysis</vt:lpstr>
      <vt:lpstr>NFPA 72 – Risk Analysis</vt:lpstr>
      <vt:lpstr>NFPA 72 – Risk Analysis</vt:lpstr>
      <vt:lpstr>NFPA 72 – Voice Message Priority</vt:lpstr>
      <vt:lpstr>UL – Control Units for Mass Notification </vt:lpstr>
      <vt:lpstr>Key Changes to 2015 Edition of  IFC/IBC</vt:lpstr>
      <vt:lpstr>Key Changes to 2018 Edition of  IFC/IBC</vt:lpstr>
      <vt:lpstr>Key Changes to 2018 Edition of  IFC/IBC</vt:lpstr>
      <vt:lpstr>Key Changes to 2024 Edition of  IFC/IBC</vt:lpstr>
      <vt:lpstr>Key Changes to 2018 Edition of  NFPA 101</vt:lpstr>
      <vt:lpstr>Key Changes to 2018 Edition of  NFPA 101</vt:lpstr>
      <vt:lpstr>Key Changes to 2018 Edition of  NFPA 101</vt:lpstr>
      <vt:lpstr>Key Changes to 2018 Edition of  NFPA 101</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Roberts, Richard (IL14)</dc:creator>
  <cp:lastModifiedBy>Roberts, Richard (IL14)</cp:lastModifiedBy>
  <cp:revision>5</cp:revision>
  <cp:lastPrinted>2025-10-10T15:44:44Z</cp:lastPrinted>
  <dcterms:modified xsi:type="dcterms:W3CDTF">2025-10-23T22:19:15Z</dcterms:modified>
</cp:coreProperties>
</file>