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8" r:id="rId2"/>
  </p:sldMasterIdLst>
  <p:notesMasterIdLst>
    <p:notesMasterId r:id="rId47"/>
  </p:notesMasterIdLst>
  <p:sldIdLst>
    <p:sldId id="256" r:id="rId3"/>
    <p:sldId id="1221" r:id="rId4"/>
    <p:sldId id="2147472305" r:id="rId5"/>
    <p:sldId id="1222" r:id="rId6"/>
    <p:sldId id="263" r:id="rId7"/>
    <p:sldId id="264" r:id="rId8"/>
    <p:sldId id="1203" r:id="rId9"/>
    <p:sldId id="292" r:id="rId10"/>
    <p:sldId id="353" r:id="rId11"/>
    <p:sldId id="349" r:id="rId12"/>
    <p:sldId id="350" r:id="rId13"/>
    <p:sldId id="351" r:id="rId14"/>
    <p:sldId id="352" r:id="rId15"/>
    <p:sldId id="356" r:id="rId16"/>
    <p:sldId id="269" r:id="rId17"/>
    <p:sldId id="270" r:id="rId18"/>
    <p:sldId id="272" r:id="rId19"/>
    <p:sldId id="273" r:id="rId20"/>
    <p:sldId id="1204" r:id="rId21"/>
    <p:sldId id="275" r:id="rId22"/>
    <p:sldId id="276" r:id="rId23"/>
    <p:sldId id="277" r:id="rId24"/>
    <p:sldId id="278" r:id="rId25"/>
    <p:sldId id="280" r:id="rId26"/>
    <p:sldId id="281" r:id="rId27"/>
    <p:sldId id="285" r:id="rId28"/>
    <p:sldId id="288" r:id="rId29"/>
    <p:sldId id="354" r:id="rId30"/>
    <p:sldId id="357" r:id="rId31"/>
    <p:sldId id="359" r:id="rId32"/>
    <p:sldId id="360" r:id="rId33"/>
    <p:sldId id="361" r:id="rId34"/>
    <p:sldId id="363" r:id="rId35"/>
    <p:sldId id="366" r:id="rId36"/>
    <p:sldId id="368" r:id="rId37"/>
    <p:sldId id="411" r:id="rId38"/>
    <p:sldId id="369" r:id="rId39"/>
    <p:sldId id="371" r:id="rId40"/>
    <p:sldId id="373" r:id="rId41"/>
    <p:sldId id="375" r:id="rId42"/>
    <p:sldId id="377" r:id="rId43"/>
    <p:sldId id="380" r:id="rId44"/>
    <p:sldId id="381" r:id="rId45"/>
    <p:sldId id="260" r:id="rId46"/>
  </p:sldIdLst>
  <p:sldSz cx="12192000" cy="6858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33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1F1F1F"/>
        </a:solidFill>
        <a:effectLst/>
        <a:uFillTx/>
        <a:latin typeface="+mj-lt"/>
        <a:ea typeface="+mj-ea"/>
        <a:cs typeface="+mj-cs"/>
        <a:sym typeface="Helvetica"/>
      </a:defRPr>
    </a:lvl1pPr>
    <a:lvl2pPr marL="0" marR="0" indent="457165" algn="l" defTabSz="91433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1F1F1F"/>
        </a:solidFill>
        <a:effectLst/>
        <a:uFillTx/>
        <a:latin typeface="+mj-lt"/>
        <a:ea typeface="+mj-ea"/>
        <a:cs typeface="+mj-cs"/>
        <a:sym typeface="Helvetica"/>
      </a:defRPr>
    </a:lvl2pPr>
    <a:lvl3pPr marL="0" marR="0" indent="914330" algn="l" defTabSz="91433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1F1F1F"/>
        </a:solidFill>
        <a:effectLst/>
        <a:uFillTx/>
        <a:latin typeface="+mj-lt"/>
        <a:ea typeface="+mj-ea"/>
        <a:cs typeface="+mj-cs"/>
        <a:sym typeface="Helvetica"/>
      </a:defRPr>
    </a:lvl3pPr>
    <a:lvl4pPr marL="0" marR="0" indent="1371494" algn="l" defTabSz="91433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1F1F1F"/>
        </a:solidFill>
        <a:effectLst/>
        <a:uFillTx/>
        <a:latin typeface="+mj-lt"/>
        <a:ea typeface="+mj-ea"/>
        <a:cs typeface="+mj-cs"/>
        <a:sym typeface="Helvetica"/>
      </a:defRPr>
    </a:lvl4pPr>
    <a:lvl5pPr marL="0" marR="0" indent="1828660" algn="l" defTabSz="91433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1F1F1F"/>
        </a:solidFill>
        <a:effectLst/>
        <a:uFillTx/>
        <a:latin typeface="+mj-lt"/>
        <a:ea typeface="+mj-ea"/>
        <a:cs typeface="+mj-cs"/>
        <a:sym typeface="Helvetica"/>
      </a:defRPr>
    </a:lvl5pPr>
    <a:lvl6pPr marL="0" marR="0" indent="2285825" algn="l" defTabSz="91433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1F1F1F"/>
        </a:solidFill>
        <a:effectLst/>
        <a:uFillTx/>
        <a:latin typeface="+mj-lt"/>
        <a:ea typeface="+mj-ea"/>
        <a:cs typeface="+mj-cs"/>
        <a:sym typeface="Helvetica"/>
      </a:defRPr>
    </a:lvl6pPr>
    <a:lvl7pPr marL="0" marR="0" indent="2742989" algn="l" defTabSz="91433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1F1F1F"/>
        </a:solidFill>
        <a:effectLst/>
        <a:uFillTx/>
        <a:latin typeface="+mj-lt"/>
        <a:ea typeface="+mj-ea"/>
        <a:cs typeface="+mj-cs"/>
        <a:sym typeface="Helvetica"/>
      </a:defRPr>
    </a:lvl7pPr>
    <a:lvl8pPr marL="0" marR="0" indent="3200155" algn="l" defTabSz="91433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1F1F1F"/>
        </a:solidFill>
        <a:effectLst/>
        <a:uFillTx/>
        <a:latin typeface="+mj-lt"/>
        <a:ea typeface="+mj-ea"/>
        <a:cs typeface="+mj-cs"/>
        <a:sym typeface="Helvetica"/>
      </a:defRPr>
    </a:lvl8pPr>
    <a:lvl9pPr marL="0" marR="0" indent="3657320" algn="l" defTabSz="91433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1F1F1F"/>
        </a:solidFill>
        <a:effectLst/>
        <a:uFillTx/>
        <a:latin typeface="+mj-lt"/>
        <a:ea typeface="+mj-ea"/>
        <a:cs typeface="+mj-cs"/>
        <a:sym typeface="Helvetica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ajor">
          <a:srgbClr val="1F1F1F"/>
        </a:fontRef>
        <a:srgbClr val="1F1F1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BCBCB"/>
          </a:solidFill>
        </a:fill>
      </a:tcStyle>
    </a:wholeTbl>
    <a:band2H>
      <a:tcTxStyle/>
      <a:tcStyle>
        <a:tcBdr/>
        <a:fill>
          <a:solidFill>
            <a:srgbClr val="E7E7E7"/>
          </a:solidFill>
        </a:fill>
      </a:tcStyle>
    </a:band2H>
    <a:firstCol>
      <a:tcTxStyle b="on" i="off">
        <a:font>
          <a:latin typeface="Open Sans Bold"/>
          <a:ea typeface="Open Sans Bold"/>
          <a:cs typeface="Open Sans Bold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1F1F1F"/>
          </a:solidFill>
        </a:fill>
      </a:tcStyle>
    </a:firstCol>
    <a:lastRow>
      <a:tcTxStyle b="on" i="off">
        <a:font>
          <a:latin typeface="Open Sans Bold"/>
          <a:ea typeface="Open Sans Bold"/>
          <a:cs typeface="Open Sans Bold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1F1F1F"/>
          </a:solidFill>
        </a:fill>
      </a:tcStyle>
    </a:lastRow>
    <a:firstRow>
      <a:tcTxStyle b="on" i="off">
        <a:font>
          <a:latin typeface="Open Sans Bold"/>
          <a:ea typeface="Open Sans Bold"/>
          <a:cs typeface="Open Sans Bold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1F1F1F"/>
          </a:solidFill>
        </a:fill>
      </a:tcStyle>
    </a:firstRow>
  </a:tblStyle>
  <a:tblStyle styleId="{C7B018BB-80A7-4F77-B60F-C8B233D01FF8}" styleName="">
    <a:tblBg/>
    <a:wholeTbl>
      <a:tcTxStyle b="off" i="off">
        <a:fontRef idx="major">
          <a:srgbClr val="1F1F1F"/>
        </a:fontRef>
        <a:srgbClr val="1F1F1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ff" i="off">
        <a:fontRef idx="major">
          <a:srgbClr val="1F1F1F"/>
        </a:fontRef>
        <a:srgbClr val="1F1F1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Col>
    <a:lastRow>
      <a:tcTxStyle b="off" i="off">
        <a:fontRef idx="major">
          <a:srgbClr val="1F1F1F"/>
        </a:fontRef>
        <a:srgbClr val="1F1F1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ff" i="off">
        <a:fontRef idx="major">
          <a:srgbClr val="1F1F1F"/>
        </a:fontRef>
        <a:srgbClr val="1F1F1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Row>
  </a:tblStyle>
  <a:tblStyle styleId="{EEE7283C-3CF3-47DC-8721-378D4A62B228}" styleName="">
    <a:tblBg/>
    <a:wholeTbl>
      <a:tcTxStyle b="off" i="off">
        <a:fontRef idx="major">
          <a:srgbClr val="1F1F1F"/>
        </a:fontRef>
        <a:srgbClr val="1F1F1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FFCBCB"/>
          </a:solidFill>
        </a:fill>
      </a:tcStyle>
    </a:wholeTbl>
    <a:band2H>
      <a:tcTxStyle/>
      <a:tcStyle>
        <a:tcBdr/>
        <a:fill>
          <a:solidFill>
            <a:srgbClr val="FFE7E7"/>
          </a:solidFill>
        </a:fill>
      </a:tcStyle>
    </a:band2H>
    <a:firstCol>
      <a:tcTxStyle b="on" i="off">
        <a:font>
          <a:latin typeface="Open Sans Bold"/>
          <a:ea typeface="Open Sans Bold"/>
          <a:cs typeface="Open Sans Bold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>
          <a:latin typeface="Open Sans Bold"/>
          <a:ea typeface="Open Sans Bold"/>
          <a:cs typeface="Open Sans Bold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>
          <a:latin typeface="Open Sans Bold"/>
          <a:ea typeface="Open Sans Bold"/>
          <a:cs typeface="Open Sans Bold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F821DB8-F4EB-4A41-A1BA-3FCAFE7338EE}" styleName="">
    <a:tblBg/>
    <a:wholeTbl>
      <a:tcTxStyle b="off" i="off">
        <a:fontRef idx="major">
          <a:srgbClr val="1F1F1F"/>
        </a:fontRef>
        <a:srgbClr val="1F1F1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EBEEFE"/>
          </a:solidFill>
        </a:fill>
      </a:tcStyle>
    </a:wholeTbl>
    <a:band2H>
      <a:tcTxStyle/>
      <a:tcStyle>
        <a:tcBdr/>
        <a:fill>
          <a:solidFill>
            <a:srgbClr val="F5F7FF"/>
          </a:solidFill>
        </a:fill>
      </a:tcStyle>
    </a:band2H>
    <a:firstCol>
      <a:tcTxStyle b="on" i="off">
        <a:font>
          <a:latin typeface="Open Sans Bold"/>
          <a:ea typeface="Open Sans Bold"/>
          <a:cs typeface="Open Sans Bold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>
          <a:latin typeface="Open Sans Bold"/>
          <a:ea typeface="Open Sans Bold"/>
          <a:cs typeface="Open Sans Bold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>
          <a:latin typeface="Open Sans Bold"/>
          <a:ea typeface="Open Sans Bold"/>
          <a:cs typeface="Open Sans Bold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33BA23B1-9221-436E-865A-0063620EA4FD}" styleName="">
    <a:tblBg/>
    <a:wholeTbl>
      <a:tcTxStyle b="off" i="off">
        <a:fontRef idx="major">
          <a:srgbClr val="1F1F1F"/>
        </a:fontRef>
        <a:srgbClr val="1F1F1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D4"/>
          </a:solidFill>
        </a:fill>
      </a:tcStyle>
    </a:wholeTbl>
    <a:band2H>
      <a:tcTxStyle/>
      <a:tcStyle>
        <a:tcBdr/>
        <a:fill>
          <a:solidFill>
            <a:srgbClr val="E6E7EB"/>
          </a:solidFill>
        </a:fill>
      </a:tcStyle>
    </a:band2H>
    <a:firstCol>
      <a:tcTxStyle b="on" i="off">
        <a:font>
          <a:latin typeface="Open Sans Bold"/>
          <a:ea typeface="Open Sans Bold"/>
          <a:cs typeface="Open Sans Bold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>
          <a:latin typeface="Open Sans Bold"/>
          <a:ea typeface="Open Sans Bold"/>
          <a:cs typeface="Open Sans Bold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>
          <a:latin typeface="Open Sans Bold"/>
          <a:ea typeface="Open Sans Bold"/>
          <a:cs typeface="Open Sans Bold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2708684C-4D16-4618-839F-0558EEFCDFE6}" styleName="">
    <a:tblBg/>
    <a:wholeTbl>
      <a:tcTxStyle b="off" i="off">
        <a:fontRef idx="major">
          <a:srgbClr val="1F1F1F"/>
        </a:fontRef>
        <a:srgbClr val="1F1F1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7E7E7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>
          <a:latin typeface="Open Sans Bold"/>
          <a:ea typeface="Open Sans Bold"/>
          <a:cs typeface="Open Sans Bold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>
          <a:latin typeface="Open Sans Bold"/>
          <a:ea typeface="Open Sans Bold"/>
          <a:cs typeface="Open Sans Bold"/>
        </a:font>
        <a:srgbClr val="1F1F1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1F1F1F"/>
              </a:solidFill>
              <a:prstDash val="solid"/>
              <a:round/>
            </a:ln>
          </a:top>
          <a:bottom>
            <a:ln w="25400" cap="flat">
              <a:solidFill>
                <a:srgbClr val="1F1F1F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Open Sans Bold"/>
          <a:ea typeface="Open Sans Bold"/>
          <a:cs typeface="Open Sans Bold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1F1F1F"/>
              </a:solidFill>
              <a:prstDash val="solid"/>
              <a:round/>
            </a:ln>
          </a:top>
          <a:bottom>
            <a:ln w="25400" cap="flat">
              <a:solidFill>
                <a:srgbClr val="1F1F1F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04"/>
    <p:restoredTop sz="93750"/>
  </p:normalViewPr>
  <p:slideViewPr>
    <p:cSldViewPr snapToGrid="0">
      <p:cViewPr varScale="1">
        <p:scale>
          <a:sx n="60" d="100"/>
          <a:sy n="60" d="100"/>
        </p:scale>
        <p:origin x="884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notesMaster" Target="notesMasters/notesMaster1.xml"/><Relationship Id="rId50" Type="http://schemas.openxmlformats.org/officeDocument/2006/relationships/theme" Target="theme/theme1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presProps" Target="presProps.xml"/><Relationship Id="rId8" Type="http://schemas.openxmlformats.org/officeDocument/2006/relationships/slide" Target="slides/slide6.xml"/><Relationship Id="rId51" Type="http://schemas.openxmlformats.org/officeDocument/2006/relationships/tableStyles" Target="tableStyles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542EAD7-EF0E-4CE4-AC2E-1B3C20EEADAA}" type="doc">
      <dgm:prSet loTypeId="urn:microsoft.com/office/officeart/2017/3/layout/HorizontalLabelsTimeline" loCatId="process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3E5D00E2-F3CF-48D3-9393-F7F99126A2F7}">
      <dgm:prSet/>
      <dgm:spPr/>
      <dgm:t>
        <a:bodyPr/>
        <a:lstStyle/>
        <a:p>
          <a:pPr>
            <a:defRPr b="1"/>
          </a:pPr>
          <a:r>
            <a:rPr lang="en-US"/>
            <a:t>15 Nov. 2010</a:t>
          </a:r>
        </a:p>
      </dgm:t>
    </dgm:pt>
    <dgm:pt modelId="{CAF70D01-A6F2-4C9F-8073-FA6D6623D685}" type="parTrans" cxnId="{D159D9E6-8D65-4BD3-8F66-CD453B94CA4D}">
      <dgm:prSet/>
      <dgm:spPr/>
      <dgm:t>
        <a:bodyPr/>
        <a:lstStyle/>
        <a:p>
          <a:endParaRPr lang="en-US"/>
        </a:p>
      </dgm:t>
    </dgm:pt>
    <dgm:pt modelId="{2EC6601A-104A-40AA-927D-C6AE8CBD7D43}" type="sibTrans" cxnId="{D159D9E6-8D65-4BD3-8F66-CD453B94CA4D}">
      <dgm:prSet/>
      <dgm:spPr/>
      <dgm:t>
        <a:bodyPr/>
        <a:lstStyle/>
        <a:p>
          <a:endParaRPr lang="en-US"/>
        </a:p>
      </dgm:t>
    </dgm:pt>
    <dgm:pt modelId="{5B57A81B-755A-4D5C-86A7-088DFEB6E82B}">
      <dgm:prSet/>
      <dgm:spPr/>
      <dgm:t>
        <a:bodyPr/>
        <a:lstStyle/>
        <a:p>
          <a:r>
            <a:rPr lang="en-US"/>
            <a:t>SHANGHAI APARTMENT TOWER FIRE, SHANGHAI, CHINA</a:t>
          </a:r>
        </a:p>
      </dgm:t>
    </dgm:pt>
    <dgm:pt modelId="{8DE6BCAD-0A6D-42C4-843B-E2D23E1A1F6A}" type="parTrans" cxnId="{63C9CF58-C5A0-4382-9C63-4023D652B69D}">
      <dgm:prSet/>
      <dgm:spPr/>
      <dgm:t>
        <a:bodyPr/>
        <a:lstStyle/>
        <a:p>
          <a:endParaRPr lang="en-US"/>
        </a:p>
      </dgm:t>
    </dgm:pt>
    <dgm:pt modelId="{3FCE5DAC-087A-40C8-BE96-C5FA91A764CF}" type="sibTrans" cxnId="{63C9CF58-C5A0-4382-9C63-4023D652B69D}">
      <dgm:prSet/>
      <dgm:spPr/>
      <dgm:t>
        <a:bodyPr/>
        <a:lstStyle/>
        <a:p>
          <a:endParaRPr lang="en-US"/>
        </a:p>
      </dgm:t>
    </dgm:pt>
    <dgm:pt modelId="{9D2A08D6-8838-4E10-A9C0-9C595DCCD1EB}">
      <dgm:prSet/>
      <dgm:spPr/>
      <dgm:t>
        <a:bodyPr/>
        <a:lstStyle/>
        <a:p>
          <a:pPr>
            <a:defRPr b="1"/>
          </a:pPr>
          <a:r>
            <a:rPr lang="en-US"/>
            <a:t>25 Nov. 2014</a:t>
          </a:r>
        </a:p>
      </dgm:t>
    </dgm:pt>
    <dgm:pt modelId="{0F07800A-226A-4B79-BC53-379D76ACB4B6}" type="parTrans" cxnId="{7F32EF07-F19D-4153-B522-3685C8938F35}">
      <dgm:prSet/>
      <dgm:spPr/>
      <dgm:t>
        <a:bodyPr/>
        <a:lstStyle/>
        <a:p>
          <a:endParaRPr lang="en-US"/>
        </a:p>
      </dgm:t>
    </dgm:pt>
    <dgm:pt modelId="{70167DA9-C2E0-436A-9A1F-E5D0D05D4D42}" type="sibTrans" cxnId="{7F32EF07-F19D-4153-B522-3685C8938F35}">
      <dgm:prSet/>
      <dgm:spPr/>
      <dgm:t>
        <a:bodyPr/>
        <a:lstStyle/>
        <a:p>
          <a:endParaRPr lang="en-US"/>
        </a:p>
      </dgm:t>
    </dgm:pt>
    <dgm:pt modelId="{A52551C4-700C-4873-AB77-315E1DA801D4}">
      <dgm:prSet/>
      <dgm:spPr/>
      <dgm:t>
        <a:bodyPr/>
        <a:lstStyle/>
        <a:p>
          <a:r>
            <a:rPr lang="en-US"/>
            <a:t>LACROSSE FIRE, MELBOURNE, AUSTRALIA</a:t>
          </a:r>
        </a:p>
      </dgm:t>
    </dgm:pt>
    <dgm:pt modelId="{408A8E02-37C0-4592-8395-75B148666E8E}" type="parTrans" cxnId="{9E31E894-9C08-43FE-ABA0-B4710C08BC0B}">
      <dgm:prSet/>
      <dgm:spPr/>
      <dgm:t>
        <a:bodyPr/>
        <a:lstStyle/>
        <a:p>
          <a:endParaRPr lang="en-US"/>
        </a:p>
      </dgm:t>
    </dgm:pt>
    <dgm:pt modelId="{4724AADE-A5B3-4C63-8DC6-32D5718396DA}" type="sibTrans" cxnId="{9E31E894-9C08-43FE-ABA0-B4710C08BC0B}">
      <dgm:prSet/>
      <dgm:spPr/>
      <dgm:t>
        <a:bodyPr/>
        <a:lstStyle/>
        <a:p>
          <a:endParaRPr lang="en-US"/>
        </a:p>
      </dgm:t>
    </dgm:pt>
    <dgm:pt modelId="{424F02B3-68C7-4688-AEFC-3D80BA32B2F8}">
      <dgm:prSet/>
      <dgm:spPr/>
      <dgm:t>
        <a:bodyPr/>
        <a:lstStyle/>
        <a:p>
          <a:pPr>
            <a:defRPr b="1"/>
          </a:pPr>
          <a:r>
            <a:rPr lang="en-US"/>
            <a:t>31 Dec. 2015</a:t>
          </a:r>
        </a:p>
      </dgm:t>
    </dgm:pt>
    <dgm:pt modelId="{CF2EBD16-1398-4A4D-AECD-58E2C968FCA0}" type="parTrans" cxnId="{FC385C5C-996A-449F-8850-CE6B0DA78729}">
      <dgm:prSet/>
      <dgm:spPr/>
      <dgm:t>
        <a:bodyPr/>
        <a:lstStyle/>
        <a:p>
          <a:endParaRPr lang="en-US"/>
        </a:p>
      </dgm:t>
    </dgm:pt>
    <dgm:pt modelId="{EF3BD93F-B0FD-4A1D-848B-29593DF174CE}" type="sibTrans" cxnId="{FC385C5C-996A-449F-8850-CE6B0DA78729}">
      <dgm:prSet/>
      <dgm:spPr/>
      <dgm:t>
        <a:bodyPr/>
        <a:lstStyle/>
        <a:p>
          <a:endParaRPr lang="en-US"/>
        </a:p>
      </dgm:t>
    </dgm:pt>
    <dgm:pt modelId="{BFCC9518-48E6-4167-9030-0475833D2109}">
      <dgm:prSet/>
      <dgm:spPr/>
      <dgm:t>
        <a:bodyPr/>
        <a:lstStyle/>
        <a:p>
          <a:r>
            <a:rPr lang="en-US"/>
            <a:t>THE ADDRESS DOWNTOWN HOTEL FIRE, DUBAI, UAE</a:t>
          </a:r>
        </a:p>
      </dgm:t>
    </dgm:pt>
    <dgm:pt modelId="{62DB5575-83D0-4585-8AC5-0A1635007BA5}" type="parTrans" cxnId="{43899E0A-6561-4014-A099-80203CA83412}">
      <dgm:prSet/>
      <dgm:spPr/>
      <dgm:t>
        <a:bodyPr/>
        <a:lstStyle/>
        <a:p>
          <a:endParaRPr lang="en-US"/>
        </a:p>
      </dgm:t>
    </dgm:pt>
    <dgm:pt modelId="{72FB1510-8D39-4E70-A626-B27A86BB808C}" type="sibTrans" cxnId="{43899E0A-6561-4014-A099-80203CA83412}">
      <dgm:prSet/>
      <dgm:spPr/>
      <dgm:t>
        <a:bodyPr/>
        <a:lstStyle/>
        <a:p>
          <a:endParaRPr lang="en-US"/>
        </a:p>
      </dgm:t>
    </dgm:pt>
    <dgm:pt modelId="{E3103725-23F7-4A25-9C19-9F5C721B23BC}">
      <dgm:prSet/>
      <dgm:spPr/>
      <dgm:t>
        <a:bodyPr/>
        <a:lstStyle/>
        <a:p>
          <a:pPr>
            <a:defRPr b="1"/>
          </a:pPr>
          <a:r>
            <a:rPr lang="en-US"/>
            <a:t>21 Feb. 2015</a:t>
          </a:r>
        </a:p>
      </dgm:t>
    </dgm:pt>
    <dgm:pt modelId="{F1C3DD29-7136-49D0-A302-2DC2B601D7E2}" type="parTrans" cxnId="{86CA8FA9-94A4-480C-ACA1-8D0326DE51B2}">
      <dgm:prSet/>
      <dgm:spPr/>
      <dgm:t>
        <a:bodyPr/>
        <a:lstStyle/>
        <a:p>
          <a:endParaRPr lang="en-US"/>
        </a:p>
      </dgm:t>
    </dgm:pt>
    <dgm:pt modelId="{FD168D42-B332-4DEA-A3AE-E5E55D936096}" type="sibTrans" cxnId="{86CA8FA9-94A4-480C-ACA1-8D0326DE51B2}">
      <dgm:prSet/>
      <dgm:spPr/>
      <dgm:t>
        <a:bodyPr/>
        <a:lstStyle/>
        <a:p>
          <a:endParaRPr lang="en-US"/>
        </a:p>
      </dgm:t>
    </dgm:pt>
    <dgm:pt modelId="{5443F25D-6E11-4514-8568-C17B8C5EDBE7}">
      <dgm:prSet/>
      <dgm:spPr/>
      <dgm:t>
        <a:bodyPr/>
        <a:lstStyle/>
        <a:p>
          <a:r>
            <a:rPr lang="en-US"/>
            <a:t>TORCH TOWER FIRE, DUBAI, UAE</a:t>
          </a:r>
        </a:p>
      </dgm:t>
    </dgm:pt>
    <dgm:pt modelId="{EF2B8F1D-8FFD-40D0-8028-6CE5DD5C3B28}" type="parTrans" cxnId="{5DFD8806-3943-400B-9D9C-A4C158A72A04}">
      <dgm:prSet/>
      <dgm:spPr/>
      <dgm:t>
        <a:bodyPr/>
        <a:lstStyle/>
        <a:p>
          <a:endParaRPr lang="en-US"/>
        </a:p>
      </dgm:t>
    </dgm:pt>
    <dgm:pt modelId="{5CCD3E8D-9EB6-41A9-9056-5403F266964C}" type="sibTrans" cxnId="{5DFD8806-3943-400B-9D9C-A4C158A72A04}">
      <dgm:prSet/>
      <dgm:spPr/>
      <dgm:t>
        <a:bodyPr/>
        <a:lstStyle/>
        <a:p>
          <a:endParaRPr lang="en-US"/>
        </a:p>
      </dgm:t>
    </dgm:pt>
    <dgm:pt modelId="{C1192D9E-DAEC-4A9E-A3E3-6A49CF348D12}">
      <dgm:prSet/>
      <dgm:spPr/>
      <dgm:t>
        <a:bodyPr/>
        <a:lstStyle/>
        <a:p>
          <a:pPr>
            <a:defRPr b="1"/>
          </a:pPr>
          <a:r>
            <a:rPr lang="en-US"/>
            <a:t>14 June 2017</a:t>
          </a:r>
        </a:p>
      </dgm:t>
    </dgm:pt>
    <dgm:pt modelId="{9C646585-2E3F-4ABC-A837-298550CAD8B3}" type="parTrans" cxnId="{5C0E83A3-A9E9-4793-B0F1-4B8E074C6A82}">
      <dgm:prSet/>
      <dgm:spPr/>
      <dgm:t>
        <a:bodyPr/>
        <a:lstStyle/>
        <a:p>
          <a:endParaRPr lang="en-US"/>
        </a:p>
      </dgm:t>
    </dgm:pt>
    <dgm:pt modelId="{8C61CFA0-90E6-4BC9-A11E-F6D2487D03BC}" type="sibTrans" cxnId="{5C0E83A3-A9E9-4793-B0F1-4B8E074C6A82}">
      <dgm:prSet/>
      <dgm:spPr/>
      <dgm:t>
        <a:bodyPr/>
        <a:lstStyle/>
        <a:p>
          <a:endParaRPr lang="en-US"/>
        </a:p>
      </dgm:t>
    </dgm:pt>
    <dgm:pt modelId="{2CE6A897-1306-4C07-B780-00A004881446}">
      <dgm:prSet/>
      <dgm:spPr/>
      <dgm:t>
        <a:bodyPr/>
        <a:lstStyle/>
        <a:p>
          <a:r>
            <a:rPr lang="en-US"/>
            <a:t>GRENFELL TOWER FIRE, LONDON, ENGLAND</a:t>
          </a:r>
        </a:p>
      </dgm:t>
    </dgm:pt>
    <dgm:pt modelId="{27522F83-531A-483B-8F9C-0C9B1B75617C}" type="parTrans" cxnId="{A0936806-16AB-4FF2-BCC4-CBF8BEB63B8B}">
      <dgm:prSet/>
      <dgm:spPr/>
      <dgm:t>
        <a:bodyPr/>
        <a:lstStyle/>
        <a:p>
          <a:endParaRPr lang="en-US"/>
        </a:p>
      </dgm:t>
    </dgm:pt>
    <dgm:pt modelId="{08BC1F17-0BC6-49B7-A26A-D75CCB11FA39}" type="sibTrans" cxnId="{A0936806-16AB-4FF2-BCC4-CBF8BEB63B8B}">
      <dgm:prSet/>
      <dgm:spPr/>
      <dgm:t>
        <a:bodyPr/>
        <a:lstStyle/>
        <a:p>
          <a:endParaRPr lang="en-US"/>
        </a:p>
      </dgm:t>
    </dgm:pt>
    <dgm:pt modelId="{166998C2-2221-465E-B912-E0D2F398BC70}" type="pres">
      <dgm:prSet presAssocID="{7542EAD7-EF0E-4CE4-AC2E-1B3C20EEADAA}" presName="root" presStyleCnt="0">
        <dgm:presLayoutVars>
          <dgm:chMax/>
          <dgm:chPref/>
          <dgm:animLvl val="lvl"/>
        </dgm:presLayoutVars>
      </dgm:prSet>
      <dgm:spPr/>
    </dgm:pt>
    <dgm:pt modelId="{53322883-8AED-4E62-B2A5-C49363D9D265}" type="pres">
      <dgm:prSet presAssocID="{7542EAD7-EF0E-4CE4-AC2E-1B3C20EEADAA}" presName="divider" presStyleLbl="fgAcc1" presStyleIdx="0" presStyleCnt="1"/>
      <dgm:spPr/>
    </dgm:pt>
    <dgm:pt modelId="{FCFBCBC9-99F6-433B-A531-ACB03396766F}" type="pres">
      <dgm:prSet presAssocID="{7542EAD7-EF0E-4CE4-AC2E-1B3C20EEADAA}" presName="nodes" presStyleCnt="0">
        <dgm:presLayoutVars>
          <dgm:chMax/>
          <dgm:chPref/>
          <dgm:animLvl val="lvl"/>
        </dgm:presLayoutVars>
      </dgm:prSet>
      <dgm:spPr/>
    </dgm:pt>
    <dgm:pt modelId="{686631B9-645D-4E29-A102-4C04EA32B67B}" type="pres">
      <dgm:prSet presAssocID="{3E5D00E2-F3CF-48D3-9393-F7F99126A2F7}" presName="composite" presStyleCnt="0"/>
      <dgm:spPr/>
    </dgm:pt>
    <dgm:pt modelId="{D7B886DC-DCEB-40B1-9D1F-AC488530F274}" type="pres">
      <dgm:prSet presAssocID="{3E5D00E2-F3CF-48D3-9393-F7F99126A2F7}" presName="L1TextContainer" presStyleLbl="alignNode1" presStyleIdx="0" presStyleCnt="5">
        <dgm:presLayoutVars>
          <dgm:chMax val="1"/>
          <dgm:chPref val="1"/>
          <dgm:bulletEnabled val="1"/>
        </dgm:presLayoutVars>
      </dgm:prSet>
      <dgm:spPr/>
    </dgm:pt>
    <dgm:pt modelId="{F3F9330F-9E91-4B3E-AECB-4A7D02ECEFF2}" type="pres">
      <dgm:prSet presAssocID="{3E5D00E2-F3CF-48D3-9393-F7F99126A2F7}" presName="L2TextContainerWrapper" presStyleCnt="0">
        <dgm:presLayoutVars>
          <dgm:bulletEnabled val="1"/>
        </dgm:presLayoutVars>
      </dgm:prSet>
      <dgm:spPr/>
    </dgm:pt>
    <dgm:pt modelId="{CDE16D9F-F70F-4277-85A0-BED6F6CC522A}" type="pres">
      <dgm:prSet presAssocID="{3E5D00E2-F3CF-48D3-9393-F7F99126A2F7}" presName="L2TextContainer" presStyleLbl="bgAccFollowNode1" presStyleIdx="0" presStyleCnt="5"/>
      <dgm:spPr/>
    </dgm:pt>
    <dgm:pt modelId="{4210E2AD-4140-4671-9A97-13FDB07A6C2B}" type="pres">
      <dgm:prSet presAssocID="{3E5D00E2-F3CF-48D3-9393-F7F99126A2F7}" presName="FlexibleEmptyPlaceHolder" presStyleCnt="0"/>
      <dgm:spPr/>
    </dgm:pt>
    <dgm:pt modelId="{828F4354-1862-4BD3-89F5-F83FFA338AFA}" type="pres">
      <dgm:prSet presAssocID="{3E5D00E2-F3CF-48D3-9393-F7F99126A2F7}" presName="ConnectLine" presStyleLbl="sibTrans1D1" presStyleIdx="0" presStyleCnt="5"/>
      <dgm:spPr/>
    </dgm:pt>
    <dgm:pt modelId="{966C30C8-189B-46E5-B23F-71349AA2AE7A}" type="pres">
      <dgm:prSet presAssocID="{3E5D00E2-F3CF-48D3-9393-F7F99126A2F7}" presName="ConnectorPoint" presStyleLbl="node1" presStyleIdx="0" presStyleCnt="5"/>
      <dgm:spPr>
        <a:solidFill>
          <a:schemeClr val="accent2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gm:spPr>
    </dgm:pt>
    <dgm:pt modelId="{FF8C9637-3031-45B9-86B8-61BF070E01D3}" type="pres">
      <dgm:prSet presAssocID="{3E5D00E2-F3CF-48D3-9393-F7F99126A2F7}" presName="EmptyPlaceHolder" presStyleCnt="0"/>
      <dgm:spPr/>
    </dgm:pt>
    <dgm:pt modelId="{4C6794F5-A84A-4DF6-A512-D41B031C977B}" type="pres">
      <dgm:prSet presAssocID="{2EC6601A-104A-40AA-927D-C6AE8CBD7D43}" presName="spaceBetweenRectangles" presStyleCnt="0"/>
      <dgm:spPr/>
    </dgm:pt>
    <dgm:pt modelId="{442D7AF5-6E02-48C0-95AA-0B1DD83C54F8}" type="pres">
      <dgm:prSet presAssocID="{9D2A08D6-8838-4E10-A9C0-9C595DCCD1EB}" presName="composite" presStyleCnt="0"/>
      <dgm:spPr/>
    </dgm:pt>
    <dgm:pt modelId="{53D68285-4F8B-4D0A-B4BC-897E12BF3315}" type="pres">
      <dgm:prSet presAssocID="{9D2A08D6-8838-4E10-A9C0-9C595DCCD1EB}" presName="L1TextContainer" presStyleLbl="alignNode1" presStyleIdx="1" presStyleCnt="5">
        <dgm:presLayoutVars>
          <dgm:chMax val="1"/>
          <dgm:chPref val="1"/>
          <dgm:bulletEnabled val="1"/>
        </dgm:presLayoutVars>
      </dgm:prSet>
      <dgm:spPr/>
    </dgm:pt>
    <dgm:pt modelId="{4A902775-AFDA-47DF-8882-CC9DE98C54C4}" type="pres">
      <dgm:prSet presAssocID="{9D2A08D6-8838-4E10-A9C0-9C595DCCD1EB}" presName="L2TextContainerWrapper" presStyleCnt="0">
        <dgm:presLayoutVars>
          <dgm:bulletEnabled val="1"/>
        </dgm:presLayoutVars>
      </dgm:prSet>
      <dgm:spPr/>
    </dgm:pt>
    <dgm:pt modelId="{F77543FA-1BCE-4AF4-B488-4858CDB87816}" type="pres">
      <dgm:prSet presAssocID="{9D2A08D6-8838-4E10-A9C0-9C595DCCD1EB}" presName="L2TextContainer" presStyleLbl="bgAccFollowNode1" presStyleIdx="1" presStyleCnt="5"/>
      <dgm:spPr/>
    </dgm:pt>
    <dgm:pt modelId="{9C635D76-3364-41CF-B15A-E87E01533089}" type="pres">
      <dgm:prSet presAssocID="{9D2A08D6-8838-4E10-A9C0-9C595DCCD1EB}" presName="FlexibleEmptyPlaceHolder" presStyleCnt="0"/>
      <dgm:spPr/>
    </dgm:pt>
    <dgm:pt modelId="{C391EE9E-4014-4740-A675-3FB3C5BC4441}" type="pres">
      <dgm:prSet presAssocID="{9D2A08D6-8838-4E10-A9C0-9C595DCCD1EB}" presName="ConnectLine" presStyleLbl="sibTrans1D1" presStyleIdx="1" presStyleCnt="5"/>
      <dgm:spPr/>
    </dgm:pt>
    <dgm:pt modelId="{F28B0BE0-6F95-4DED-A109-C4859504898A}" type="pres">
      <dgm:prSet presAssocID="{9D2A08D6-8838-4E10-A9C0-9C595DCCD1EB}" presName="ConnectorPoint" presStyleLbl="node1" presStyleIdx="1" presStyleCnt="5"/>
      <dgm:spPr>
        <a:solidFill>
          <a:schemeClr val="accent3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gm:spPr>
    </dgm:pt>
    <dgm:pt modelId="{543E0028-423B-4F66-A459-6989A1B12C89}" type="pres">
      <dgm:prSet presAssocID="{9D2A08D6-8838-4E10-A9C0-9C595DCCD1EB}" presName="EmptyPlaceHolder" presStyleCnt="0"/>
      <dgm:spPr/>
    </dgm:pt>
    <dgm:pt modelId="{36B0F4E3-0B51-4FA6-98D0-FE3E8B1CC02A}" type="pres">
      <dgm:prSet presAssocID="{70167DA9-C2E0-436A-9A1F-E5D0D05D4D42}" presName="spaceBetweenRectangles" presStyleCnt="0"/>
      <dgm:spPr/>
    </dgm:pt>
    <dgm:pt modelId="{B3CADC03-3A9D-480D-81F7-18267B149CD9}" type="pres">
      <dgm:prSet presAssocID="{424F02B3-68C7-4688-AEFC-3D80BA32B2F8}" presName="composite" presStyleCnt="0"/>
      <dgm:spPr/>
    </dgm:pt>
    <dgm:pt modelId="{DA603B67-65CE-4304-8E1E-58F3D63A4103}" type="pres">
      <dgm:prSet presAssocID="{424F02B3-68C7-4688-AEFC-3D80BA32B2F8}" presName="L1TextContainer" presStyleLbl="alignNode1" presStyleIdx="2" presStyleCnt="5">
        <dgm:presLayoutVars>
          <dgm:chMax val="1"/>
          <dgm:chPref val="1"/>
          <dgm:bulletEnabled val="1"/>
        </dgm:presLayoutVars>
      </dgm:prSet>
      <dgm:spPr/>
    </dgm:pt>
    <dgm:pt modelId="{06AB99EF-4189-4EC9-BA36-41B8756A30C6}" type="pres">
      <dgm:prSet presAssocID="{424F02B3-68C7-4688-AEFC-3D80BA32B2F8}" presName="L2TextContainerWrapper" presStyleCnt="0">
        <dgm:presLayoutVars>
          <dgm:bulletEnabled val="1"/>
        </dgm:presLayoutVars>
      </dgm:prSet>
      <dgm:spPr/>
    </dgm:pt>
    <dgm:pt modelId="{B1581687-6F06-445A-A501-E345292F114C}" type="pres">
      <dgm:prSet presAssocID="{424F02B3-68C7-4688-AEFC-3D80BA32B2F8}" presName="L2TextContainer" presStyleLbl="bgAccFollowNode1" presStyleIdx="2" presStyleCnt="5"/>
      <dgm:spPr/>
    </dgm:pt>
    <dgm:pt modelId="{72D24B87-9394-4EEB-AFBE-84CD59C4CD0B}" type="pres">
      <dgm:prSet presAssocID="{424F02B3-68C7-4688-AEFC-3D80BA32B2F8}" presName="FlexibleEmptyPlaceHolder" presStyleCnt="0"/>
      <dgm:spPr/>
    </dgm:pt>
    <dgm:pt modelId="{B22A49BE-0A62-4794-BC91-C85C0DC918B2}" type="pres">
      <dgm:prSet presAssocID="{424F02B3-68C7-4688-AEFC-3D80BA32B2F8}" presName="ConnectLine" presStyleLbl="sibTrans1D1" presStyleIdx="2" presStyleCnt="5"/>
      <dgm:spPr/>
    </dgm:pt>
    <dgm:pt modelId="{656A4DE5-1AFB-4E07-B1B3-9243FE447164}" type="pres">
      <dgm:prSet presAssocID="{424F02B3-68C7-4688-AEFC-3D80BA32B2F8}" presName="ConnectorPoint" presStyleLbl="node1" presStyleIdx="2" presStyleCnt="5"/>
      <dgm:spPr>
        <a:solidFill>
          <a:schemeClr val="accent4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gm:spPr>
    </dgm:pt>
    <dgm:pt modelId="{5EEDBC5A-36F2-4672-A4ED-A971E29786F6}" type="pres">
      <dgm:prSet presAssocID="{424F02B3-68C7-4688-AEFC-3D80BA32B2F8}" presName="EmptyPlaceHolder" presStyleCnt="0"/>
      <dgm:spPr/>
    </dgm:pt>
    <dgm:pt modelId="{A560A893-A080-452A-BBE6-53ED77D281DF}" type="pres">
      <dgm:prSet presAssocID="{EF3BD93F-B0FD-4A1D-848B-29593DF174CE}" presName="spaceBetweenRectangles" presStyleCnt="0"/>
      <dgm:spPr/>
    </dgm:pt>
    <dgm:pt modelId="{FB32F088-39E0-4B2B-8D68-56802CE6F0B6}" type="pres">
      <dgm:prSet presAssocID="{E3103725-23F7-4A25-9C19-9F5C721B23BC}" presName="composite" presStyleCnt="0"/>
      <dgm:spPr/>
    </dgm:pt>
    <dgm:pt modelId="{B643459F-77C6-4EB1-B4B6-3EAB6626C44A}" type="pres">
      <dgm:prSet presAssocID="{E3103725-23F7-4A25-9C19-9F5C721B23BC}" presName="L1TextContainer" presStyleLbl="alignNode1" presStyleIdx="3" presStyleCnt="5">
        <dgm:presLayoutVars>
          <dgm:chMax val="1"/>
          <dgm:chPref val="1"/>
          <dgm:bulletEnabled val="1"/>
        </dgm:presLayoutVars>
      </dgm:prSet>
      <dgm:spPr/>
    </dgm:pt>
    <dgm:pt modelId="{FCB5DCB8-234B-465D-9711-4142CCA1CA73}" type="pres">
      <dgm:prSet presAssocID="{E3103725-23F7-4A25-9C19-9F5C721B23BC}" presName="L2TextContainerWrapper" presStyleCnt="0">
        <dgm:presLayoutVars>
          <dgm:bulletEnabled val="1"/>
        </dgm:presLayoutVars>
      </dgm:prSet>
      <dgm:spPr/>
    </dgm:pt>
    <dgm:pt modelId="{C829BB40-A031-4824-B2B7-8EB090DA2FEF}" type="pres">
      <dgm:prSet presAssocID="{E3103725-23F7-4A25-9C19-9F5C721B23BC}" presName="L2TextContainer" presStyleLbl="bgAccFollowNode1" presStyleIdx="3" presStyleCnt="5"/>
      <dgm:spPr/>
    </dgm:pt>
    <dgm:pt modelId="{C7BC5F61-E45A-41BA-B1C9-F652CCF9E346}" type="pres">
      <dgm:prSet presAssocID="{E3103725-23F7-4A25-9C19-9F5C721B23BC}" presName="FlexibleEmptyPlaceHolder" presStyleCnt="0"/>
      <dgm:spPr/>
    </dgm:pt>
    <dgm:pt modelId="{19F6E358-695F-456C-920E-2F06574EDB30}" type="pres">
      <dgm:prSet presAssocID="{E3103725-23F7-4A25-9C19-9F5C721B23BC}" presName="ConnectLine" presStyleLbl="sibTrans1D1" presStyleIdx="3" presStyleCnt="5"/>
      <dgm:spPr/>
    </dgm:pt>
    <dgm:pt modelId="{B6DEFF45-9FF3-4086-8B9C-2BAE2F234B94}" type="pres">
      <dgm:prSet presAssocID="{E3103725-23F7-4A25-9C19-9F5C721B23BC}" presName="ConnectorPoint" presStyleLbl="node1" presStyleIdx="3" presStyleCnt="5"/>
      <dgm:spPr>
        <a:solidFill>
          <a:schemeClr val="accent5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gm:spPr>
    </dgm:pt>
    <dgm:pt modelId="{D7CE25BF-AB0A-44D3-BAD8-CB0751545576}" type="pres">
      <dgm:prSet presAssocID="{E3103725-23F7-4A25-9C19-9F5C721B23BC}" presName="EmptyPlaceHolder" presStyleCnt="0"/>
      <dgm:spPr/>
    </dgm:pt>
    <dgm:pt modelId="{463093C5-8AA4-4D52-8D92-279F507833E0}" type="pres">
      <dgm:prSet presAssocID="{FD168D42-B332-4DEA-A3AE-E5E55D936096}" presName="spaceBetweenRectangles" presStyleCnt="0"/>
      <dgm:spPr/>
    </dgm:pt>
    <dgm:pt modelId="{358C2A31-30D0-41C6-956F-CB933E9FBBE9}" type="pres">
      <dgm:prSet presAssocID="{C1192D9E-DAEC-4A9E-A3E3-6A49CF348D12}" presName="composite" presStyleCnt="0"/>
      <dgm:spPr/>
    </dgm:pt>
    <dgm:pt modelId="{174513AD-08AA-4C10-9FCF-D9735813C315}" type="pres">
      <dgm:prSet presAssocID="{C1192D9E-DAEC-4A9E-A3E3-6A49CF348D12}" presName="L1TextContainer" presStyleLbl="alignNode1" presStyleIdx="4" presStyleCnt="5">
        <dgm:presLayoutVars>
          <dgm:chMax val="1"/>
          <dgm:chPref val="1"/>
          <dgm:bulletEnabled val="1"/>
        </dgm:presLayoutVars>
      </dgm:prSet>
      <dgm:spPr/>
    </dgm:pt>
    <dgm:pt modelId="{0F7D144C-75E6-43D0-AF45-6A88753D1700}" type="pres">
      <dgm:prSet presAssocID="{C1192D9E-DAEC-4A9E-A3E3-6A49CF348D12}" presName="L2TextContainerWrapper" presStyleCnt="0">
        <dgm:presLayoutVars>
          <dgm:bulletEnabled val="1"/>
        </dgm:presLayoutVars>
      </dgm:prSet>
      <dgm:spPr/>
    </dgm:pt>
    <dgm:pt modelId="{D6CCC046-9274-4FCE-BBEA-2801BD15FB09}" type="pres">
      <dgm:prSet presAssocID="{C1192D9E-DAEC-4A9E-A3E3-6A49CF348D12}" presName="L2TextContainer" presStyleLbl="bgAccFollowNode1" presStyleIdx="4" presStyleCnt="5"/>
      <dgm:spPr/>
    </dgm:pt>
    <dgm:pt modelId="{DB72FD41-A284-4922-ABB3-2684D00FD4B4}" type="pres">
      <dgm:prSet presAssocID="{C1192D9E-DAEC-4A9E-A3E3-6A49CF348D12}" presName="FlexibleEmptyPlaceHolder" presStyleCnt="0"/>
      <dgm:spPr/>
    </dgm:pt>
    <dgm:pt modelId="{F5336383-A7DE-4C64-873C-BDE4D99FA234}" type="pres">
      <dgm:prSet presAssocID="{C1192D9E-DAEC-4A9E-A3E3-6A49CF348D12}" presName="ConnectLine" presStyleLbl="sibTrans1D1" presStyleIdx="4" presStyleCnt="5"/>
      <dgm:spPr/>
    </dgm:pt>
    <dgm:pt modelId="{E302A16F-C872-4634-AA9C-5B4C3E106D4A}" type="pres">
      <dgm:prSet presAssocID="{C1192D9E-DAEC-4A9E-A3E3-6A49CF348D12}" presName="ConnectorPoint" presStyleLbl="node1" presStyleIdx="4" presStyleCnt="5"/>
      <dgm:spPr>
        <a:solidFill>
          <a:schemeClr val="accent6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gm:spPr>
    </dgm:pt>
    <dgm:pt modelId="{06349BFB-06EC-4CFF-98AB-EC2A6C2F2A37}" type="pres">
      <dgm:prSet presAssocID="{C1192D9E-DAEC-4A9E-A3E3-6A49CF348D12}" presName="EmptyPlaceHolder" presStyleCnt="0"/>
      <dgm:spPr/>
    </dgm:pt>
  </dgm:ptLst>
  <dgm:cxnLst>
    <dgm:cxn modelId="{A0936806-16AB-4FF2-BCC4-CBF8BEB63B8B}" srcId="{C1192D9E-DAEC-4A9E-A3E3-6A49CF348D12}" destId="{2CE6A897-1306-4C07-B780-00A004881446}" srcOrd="0" destOrd="0" parTransId="{27522F83-531A-483B-8F9C-0C9B1B75617C}" sibTransId="{08BC1F17-0BC6-49B7-A26A-D75CCB11FA39}"/>
    <dgm:cxn modelId="{5DFD8806-3943-400B-9D9C-A4C158A72A04}" srcId="{E3103725-23F7-4A25-9C19-9F5C721B23BC}" destId="{5443F25D-6E11-4514-8568-C17B8C5EDBE7}" srcOrd="0" destOrd="0" parTransId="{EF2B8F1D-8FFD-40D0-8028-6CE5DD5C3B28}" sibTransId="{5CCD3E8D-9EB6-41A9-9056-5403F266964C}"/>
    <dgm:cxn modelId="{7F32EF07-F19D-4153-B522-3685C8938F35}" srcId="{7542EAD7-EF0E-4CE4-AC2E-1B3C20EEADAA}" destId="{9D2A08D6-8838-4E10-A9C0-9C595DCCD1EB}" srcOrd="1" destOrd="0" parTransId="{0F07800A-226A-4B79-BC53-379D76ACB4B6}" sibTransId="{70167DA9-C2E0-436A-9A1F-E5D0D05D4D42}"/>
    <dgm:cxn modelId="{43899E0A-6561-4014-A099-80203CA83412}" srcId="{424F02B3-68C7-4688-AEFC-3D80BA32B2F8}" destId="{BFCC9518-48E6-4167-9030-0475833D2109}" srcOrd="0" destOrd="0" parTransId="{62DB5575-83D0-4585-8AC5-0A1635007BA5}" sibTransId="{72FB1510-8D39-4E70-A626-B27A86BB808C}"/>
    <dgm:cxn modelId="{B781130F-E829-4389-B4F7-16B464FFAFB4}" type="presOf" srcId="{E3103725-23F7-4A25-9C19-9F5C721B23BC}" destId="{B643459F-77C6-4EB1-B4B6-3EAB6626C44A}" srcOrd="0" destOrd="0" presId="urn:microsoft.com/office/officeart/2017/3/layout/HorizontalLabelsTimeline"/>
    <dgm:cxn modelId="{D6773712-E51C-40DE-BE1D-F9F0680BEB8D}" type="presOf" srcId="{5B57A81B-755A-4D5C-86A7-088DFEB6E82B}" destId="{CDE16D9F-F70F-4277-85A0-BED6F6CC522A}" srcOrd="0" destOrd="0" presId="urn:microsoft.com/office/officeart/2017/3/layout/HorizontalLabelsTimeline"/>
    <dgm:cxn modelId="{176C191D-895D-4013-AA56-9CC832B4BBBF}" type="presOf" srcId="{7542EAD7-EF0E-4CE4-AC2E-1B3C20EEADAA}" destId="{166998C2-2221-465E-B912-E0D2F398BC70}" srcOrd="0" destOrd="0" presId="urn:microsoft.com/office/officeart/2017/3/layout/HorizontalLabelsTimeline"/>
    <dgm:cxn modelId="{AFC19B34-6524-4E4F-BD5D-144823904F8D}" type="presOf" srcId="{9D2A08D6-8838-4E10-A9C0-9C595DCCD1EB}" destId="{53D68285-4F8B-4D0A-B4BC-897E12BF3315}" srcOrd="0" destOrd="0" presId="urn:microsoft.com/office/officeart/2017/3/layout/HorizontalLabelsTimeline"/>
    <dgm:cxn modelId="{6A85D73C-8C12-437F-846D-58E7F5898320}" type="presOf" srcId="{3E5D00E2-F3CF-48D3-9393-F7F99126A2F7}" destId="{D7B886DC-DCEB-40B1-9D1F-AC488530F274}" srcOrd="0" destOrd="0" presId="urn:microsoft.com/office/officeart/2017/3/layout/HorizontalLabelsTimeline"/>
    <dgm:cxn modelId="{FC385C5C-996A-449F-8850-CE6B0DA78729}" srcId="{7542EAD7-EF0E-4CE4-AC2E-1B3C20EEADAA}" destId="{424F02B3-68C7-4688-AEFC-3D80BA32B2F8}" srcOrd="2" destOrd="0" parTransId="{CF2EBD16-1398-4A4D-AECD-58E2C968FCA0}" sibTransId="{EF3BD93F-B0FD-4A1D-848B-29593DF174CE}"/>
    <dgm:cxn modelId="{2744FC4B-FA4D-406A-8627-7898B7A70EEE}" type="presOf" srcId="{BFCC9518-48E6-4167-9030-0475833D2109}" destId="{B1581687-6F06-445A-A501-E345292F114C}" srcOrd="0" destOrd="0" presId="urn:microsoft.com/office/officeart/2017/3/layout/HorizontalLabelsTimeline"/>
    <dgm:cxn modelId="{C814E06F-98DE-4927-9C65-9266F33BB0B9}" type="presOf" srcId="{C1192D9E-DAEC-4A9E-A3E3-6A49CF348D12}" destId="{174513AD-08AA-4C10-9FCF-D9735813C315}" srcOrd="0" destOrd="0" presId="urn:microsoft.com/office/officeart/2017/3/layout/HorizontalLabelsTimeline"/>
    <dgm:cxn modelId="{66E48455-4B6A-4C66-9731-CA57E8D67E1A}" type="presOf" srcId="{424F02B3-68C7-4688-AEFC-3D80BA32B2F8}" destId="{DA603B67-65CE-4304-8E1E-58F3D63A4103}" srcOrd="0" destOrd="0" presId="urn:microsoft.com/office/officeart/2017/3/layout/HorizontalLabelsTimeline"/>
    <dgm:cxn modelId="{63C9CF58-C5A0-4382-9C63-4023D652B69D}" srcId="{3E5D00E2-F3CF-48D3-9393-F7F99126A2F7}" destId="{5B57A81B-755A-4D5C-86A7-088DFEB6E82B}" srcOrd="0" destOrd="0" parTransId="{8DE6BCAD-0A6D-42C4-843B-E2D23E1A1F6A}" sibTransId="{3FCE5DAC-087A-40C8-BE96-C5FA91A764CF}"/>
    <dgm:cxn modelId="{8BE99281-7E52-4400-A626-7733853CCCB6}" type="presOf" srcId="{A52551C4-700C-4873-AB77-315E1DA801D4}" destId="{F77543FA-1BCE-4AF4-B488-4858CDB87816}" srcOrd="0" destOrd="0" presId="urn:microsoft.com/office/officeart/2017/3/layout/HorizontalLabelsTimeline"/>
    <dgm:cxn modelId="{9E31E894-9C08-43FE-ABA0-B4710C08BC0B}" srcId="{9D2A08D6-8838-4E10-A9C0-9C595DCCD1EB}" destId="{A52551C4-700C-4873-AB77-315E1DA801D4}" srcOrd="0" destOrd="0" parTransId="{408A8E02-37C0-4592-8395-75B148666E8E}" sibTransId="{4724AADE-A5B3-4C63-8DC6-32D5718396DA}"/>
    <dgm:cxn modelId="{5C0E83A3-A9E9-4793-B0F1-4B8E074C6A82}" srcId="{7542EAD7-EF0E-4CE4-AC2E-1B3C20EEADAA}" destId="{C1192D9E-DAEC-4A9E-A3E3-6A49CF348D12}" srcOrd="4" destOrd="0" parTransId="{9C646585-2E3F-4ABC-A837-298550CAD8B3}" sibTransId="{8C61CFA0-90E6-4BC9-A11E-F6D2487D03BC}"/>
    <dgm:cxn modelId="{86CA8FA9-94A4-480C-ACA1-8D0326DE51B2}" srcId="{7542EAD7-EF0E-4CE4-AC2E-1B3C20EEADAA}" destId="{E3103725-23F7-4A25-9C19-9F5C721B23BC}" srcOrd="3" destOrd="0" parTransId="{F1C3DD29-7136-49D0-A302-2DC2B601D7E2}" sibTransId="{FD168D42-B332-4DEA-A3AE-E5E55D936096}"/>
    <dgm:cxn modelId="{D159D9E6-8D65-4BD3-8F66-CD453B94CA4D}" srcId="{7542EAD7-EF0E-4CE4-AC2E-1B3C20EEADAA}" destId="{3E5D00E2-F3CF-48D3-9393-F7F99126A2F7}" srcOrd="0" destOrd="0" parTransId="{CAF70D01-A6F2-4C9F-8073-FA6D6623D685}" sibTransId="{2EC6601A-104A-40AA-927D-C6AE8CBD7D43}"/>
    <dgm:cxn modelId="{F21B2DE9-8065-4D14-972E-B0A3C1F0011D}" type="presOf" srcId="{2CE6A897-1306-4C07-B780-00A004881446}" destId="{D6CCC046-9274-4FCE-BBEA-2801BD15FB09}" srcOrd="0" destOrd="0" presId="urn:microsoft.com/office/officeart/2017/3/layout/HorizontalLabelsTimeline"/>
    <dgm:cxn modelId="{EE3AF5F0-05E9-482B-A8FA-E5754FA8CAF5}" type="presOf" srcId="{5443F25D-6E11-4514-8568-C17B8C5EDBE7}" destId="{C829BB40-A031-4824-B2B7-8EB090DA2FEF}" srcOrd="0" destOrd="0" presId="urn:microsoft.com/office/officeart/2017/3/layout/HorizontalLabelsTimeline"/>
    <dgm:cxn modelId="{F3AD9FCB-24CA-44BE-8417-5C284A7BCE6A}" type="presParOf" srcId="{166998C2-2221-465E-B912-E0D2F398BC70}" destId="{53322883-8AED-4E62-B2A5-C49363D9D265}" srcOrd="0" destOrd="0" presId="urn:microsoft.com/office/officeart/2017/3/layout/HorizontalLabelsTimeline"/>
    <dgm:cxn modelId="{7421CECA-C971-406C-BE13-3B5FA6E0E631}" type="presParOf" srcId="{166998C2-2221-465E-B912-E0D2F398BC70}" destId="{FCFBCBC9-99F6-433B-A531-ACB03396766F}" srcOrd="1" destOrd="0" presId="urn:microsoft.com/office/officeart/2017/3/layout/HorizontalLabelsTimeline"/>
    <dgm:cxn modelId="{59BC5584-D4D5-4E0D-8635-D3E9AF659A33}" type="presParOf" srcId="{FCFBCBC9-99F6-433B-A531-ACB03396766F}" destId="{686631B9-645D-4E29-A102-4C04EA32B67B}" srcOrd="0" destOrd="0" presId="urn:microsoft.com/office/officeart/2017/3/layout/HorizontalLabelsTimeline"/>
    <dgm:cxn modelId="{1D8F6866-1158-43C1-8824-C5C30A54C439}" type="presParOf" srcId="{686631B9-645D-4E29-A102-4C04EA32B67B}" destId="{D7B886DC-DCEB-40B1-9D1F-AC488530F274}" srcOrd="0" destOrd="0" presId="urn:microsoft.com/office/officeart/2017/3/layout/HorizontalLabelsTimeline"/>
    <dgm:cxn modelId="{6799B890-611E-4099-B1E1-677205A23A61}" type="presParOf" srcId="{686631B9-645D-4E29-A102-4C04EA32B67B}" destId="{F3F9330F-9E91-4B3E-AECB-4A7D02ECEFF2}" srcOrd="1" destOrd="0" presId="urn:microsoft.com/office/officeart/2017/3/layout/HorizontalLabelsTimeline"/>
    <dgm:cxn modelId="{B09FF03F-B634-4287-9787-F07FC228C5C9}" type="presParOf" srcId="{F3F9330F-9E91-4B3E-AECB-4A7D02ECEFF2}" destId="{CDE16D9F-F70F-4277-85A0-BED6F6CC522A}" srcOrd="0" destOrd="0" presId="urn:microsoft.com/office/officeart/2017/3/layout/HorizontalLabelsTimeline"/>
    <dgm:cxn modelId="{236AC9DA-2473-4A59-AF29-DD91D73D6B06}" type="presParOf" srcId="{F3F9330F-9E91-4B3E-AECB-4A7D02ECEFF2}" destId="{4210E2AD-4140-4671-9A97-13FDB07A6C2B}" srcOrd="1" destOrd="0" presId="urn:microsoft.com/office/officeart/2017/3/layout/HorizontalLabelsTimeline"/>
    <dgm:cxn modelId="{376F8438-6AF1-447D-BE26-569ADFD982F6}" type="presParOf" srcId="{686631B9-645D-4E29-A102-4C04EA32B67B}" destId="{828F4354-1862-4BD3-89F5-F83FFA338AFA}" srcOrd="2" destOrd="0" presId="urn:microsoft.com/office/officeart/2017/3/layout/HorizontalLabelsTimeline"/>
    <dgm:cxn modelId="{C548F669-68C4-47D9-BE98-A46F9D0BBC2F}" type="presParOf" srcId="{686631B9-645D-4E29-A102-4C04EA32B67B}" destId="{966C30C8-189B-46E5-B23F-71349AA2AE7A}" srcOrd="3" destOrd="0" presId="urn:microsoft.com/office/officeart/2017/3/layout/HorizontalLabelsTimeline"/>
    <dgm:cxn modelId="{7467A28A-A9FB-49AE-BD55-CC6A7E205A18}" type="presParOf" srcId="{686631B9-645D-4E29-A102-4C04EA32B67B}" destId="{FF8C9637-3031-45B9-86B8-61BF070E01D3}" srcOrd="4" destOrd="0" presId="urn:microsoft.com/office/officeart/2017/3/layout/HorizontalLabelsTimeline"/>
    <dgm:cxn modelId="{FDDE0CBA-516C-4E04-9846-16B43288CD3C}" type="presParOf" srcId="{FCFBCBC9-99F6-433B-A531-ACB03396766F}" destId="{4C6794F5-A84A-4DF6-A512-D41B031C977B}" srcOrd="1" destOrd="0" presId="urn:microsoft.com/office/officeart/2017/3/layout/HorizontalLabelsTimeline"/>
    <dgm:cxn modelId="{2BE99C68-2D2A-421D-9549-6A281AE35B7B}" type="presParOf" srcId="{FCFBCBC9-99F6-433B-A531-ACB03396766F}" destId="{442D7AF5-6E02-48C0-95AA-0B1DD83C54F8}" srcOrd="2" destOrd="0" presId="urn:microsoft.com/office/officeart/2017/3/layout/HorizontalLabelsTimeline"/>
    <dgm:cxn modelId="{D508F354-085B-472A-877D-5E00BA67E3B9}" type="presParOf" srcId="{442D7AF5-6E02-48C0-95AA-0B1DD83C54F8}" destId="{53D68285-4F8B-4D0A-B4BC-897E12BF3315}" srcOrd="0" destOrd="0" presId="urn:microsoft.com/office/officeart/2017/3/layout/HorizontalLabelsTimeline"/>
    <dgm:cxn modelId="{A4BFB287-4368-4945-A958-2D982A72268C}" type="presParOf" srcId="{442D7AF5-6E02-48C0-95AA-0B1DD83C54F8}" destId="{4A902775-AFDA-47DF-8882-CC9DE98C54C4}" srcOrd="1" destOrd="0" presId="urn:microsoft.com/office/officeart/2017/3/layout/HorizontalLabelsTimeline"/>
    <dgm:cxn modelId="{01488D78-CD08-486F-A89B-D52ACA39D6A5}" type="presParOf" srcId="{4A902775-AFDA-47DF-8882-CC9DE98C54C4}" destId="{F77543FA-1BCE-4AF4-B488-4858CDB87816}" srcOrd="0" destOrd="0" presId="urn:microsoft.com/office/officeart/2017/3/layout/HorizontalLabelsTimeline"/>
    <dgm:cxn modelId="{EA53E048-7568-427E-BD46-351D7C7C66C6}" type="presParOf" srcId="{4A902775-AFDA-47DF-8882-CC9DE98C54C4}" destId="{9C635D76-3364-41CF-B15A-E87E01533089}" srcOrd="1" destOrd="0" presId="urn:microsoft.com/office/officeart/2017/3/layout/HorizontalLabelsTimeline"/>
    <dgm:cxn modelId="{839EAF14-2FE3-418A-8594-0D23CBA859D1}" type="presParOf" srcId="{442D7AF5-6E02-48C0-95AA-0B1DD83C54F8}" destId="{C391EE9E-4014-4740-A675-3FB3C5BC4441}" srcOrd="2" destOrd="0" presId="urn:microsoft.com/office/officeart/2017/3/layout/HorizontalLabelsTimeline"/>
    <dgm:cxn modelId="{89C8A8AE-EAB6-49D2-BD4D-B49DC55D15C4}" type="presParOf" srcId="{442D7AF5-6E02-48C0-95AA-0B1DD83C54F8}" destId="{F28B0BE0-6F95-4DED-A109-C4859504898A}" srcOrd="3" destOrd="0" presId="urn:microsoft.com/office/officeart/2017/3/layout/HorizontalLabelsTimeline"/>
    <dgm:cxn modelId="{0F96CCA7-C9FD-45D8-8F4A-20098CADE84B}" type="presParOf" srcId="{442D7AF5-6E02-48C0-95AA-0B1DD83C54F8}" destId="{543E0028-423B-4F66-A459-6989A1B12C89}" srcOrd="4" destOrd="0" presId="urn:microsoft.com/office/officeart/2017/3/layout/HorizontalLabelsTimeline"/>
    <dgm:cxn modelId="{F409DC92-FEC0-4D97-A360-CEED7F35C2E0}" type="presParOf" srcId="{FCFBCBC9-99F6-433B-A531-ACB03396766F}" destId="{36B0F4E3-0B51-4FA6-98D0-FE3E8B1CC02A}" srcOrd="3" destOrd="0" presId="urn:microsoft.com/office/officeart/2017/3/layout/HorizontalLabelsTimeline"/>
    <dgm:cxn modelId="{BD3704A4-085E-4357-85F4-C303BBECD1CC}" type="presParOf" srcId="{FCFBCBC9-99F6-433B-A531-ACB03396766F}" destId="{B3CADC03-3A9D-480D-81F7-18267B149CD9}" srcOrd="4" destOrd="0" presId="urn:microsoft.com/office/officeart/2017/3/layout/HorizontalLabelsTimeline"/>
    <dgm:cxn modelId="{7EF52AFC-3102-48B5-B380-EE92C0B93CED}" type="presParOf" srcId="{B3CADC03-3A9D-480D-81F7-18267B149CD9}" destId="{DA603B67-65CE-4304-8E1E-58F3D63A4103}" srcOrd="0" destOrd="0" presId="urn:microsoft.com/office/officeart/2017/3/layout/HorizontalLabelsTimeline"/>
    <dgm:cxn modelId="{A6D1AE66-1094-4AD0-B4DE-531EB8D4EA33}" type="presParOf" srcId="{B3CADC03-3A9D-480D-81F7-18267B149CD9}" destId="{06AB99EF-4189-4EC9-BA36-41B8756A30C6}" srcOrd="1" destOrd="0" presId="urn:microsoft.com/office/officeart/2017/3/layout/HorizontalLabelsTimeline"/>
    <dgm:cxn modelId="{C9E4F673-068B-4E76-890E-525BFB5FF582}" type="presParOf" srcId="{06AB99EF-4189-4EC9-BA36-41B8756A30C6}" destId="{B1581687-6F06-445A-A501-E345292F114C}" srcOrd="0" destOrd="0" presId="urn:microsoft.com/office/officeart/2017/3/layout/HorizontalLabelsTimeline"/>
    <dgm:cxn modelId="{F29541A9-2184-49A3-8745-1B46B53952DC}" type="presParOf" srcId="{06AB99EF-4189-4EC9-BA36-41B8756A30C6}" destId="{72D24B87-9394-4EEB-AFBE-84CD59C4CD0B}" srcOrd="1" destOrd="0" presId="urn:microsoft.com/office/officeart/2017/3/layout/HorizontalLabelsTimeline"/>
    <dgm:cxn modelId="{728D683A-8087-4668-A387-3D30CEE1DA34}" type="presParOf" srcId="{B3CADC03-3A9D-480D-81F7-18267B149CD9}" destId="{B22A49BE-0A62-4794-BC91-C85C0DC918B2}" srcOrd="2" destOrd="0" presId="urn:microsoft.com/office/officeart/2017/3/layout/HorizontalLabelsTimeline"/>
    <dgm:cxn modelId="{7F02889B-C4EB-49AF-9826-9A67C6158349}" type="presParOf" srcId="{B3CADC03-3A9D-480D-81F7-18267B149CD9}" destId="{656A4DE5-1AFB-4E07-B1B3-9243FE447164}" srcOrd="3" destOrd="0" presId="urn:microsoft.com/office/officeart/2017/3/layout/HorizontalLabelsTimeline"/>
    <dgm:cxn modelId="{291B8364-97A0-4DD9-84E6-37EB251375F5}" type="presParOf" srcId="{B3CADC03-3A9D-480D-81F7-18267B149CD9}" destId="{5EEDBC5A-36F2-4672-A4ED-A971E29786F6}" srcOrd="4" destOrd="0" presId="urn:microsoft.com/office/officeart/2017/3/layout/HorizontalLabelsTimeline"/>
    <dgm:cxn modelId="{51366163-D4BB-4873-9587-DB1CE84075FA}" type="presParOf" srcId="{FCFBCBC9-99F6-433B-A531-ACB03396766F}" destId="{A560A893-A080-452A-BBE6-53ED77D281DF}" srcOrd="5" destOrd="0" presId="urn:microsoft.com/office/officeart/2017/3/layout/HorizontalLabelsTimeline"/>
    <dgm:cxn modelId="{A82A2331-5032-49DD-8AFA-0ED43AB1C5E9}" type="presParOf" srcId="{FCFBCBC9-99F6-433B-A531-ACB03396766F}" destId="{FB32F088-39E0-4B2B-8D68-56802CE6F0B6}" srcOrd="6" destOrd="0" presId="urn:microsoft.com/office/officeart/2017/3/layout/HorizontalLabelsTimeline"/>
    <dgm:cxn modelId="{7AE6D733-B115-474E-B209-2C6D062CA64B}" type="presParOf" srcId="{FB32F088-39E0-4B2B-8D68-56802CE6F0B6}" destId="{B643459F-77C6-4EB1-B4B6-3EAB6626C44A}" srcOrd="0" destOrd="0" presId="urn:microsoft.com/office/officeart/2017/3/layout/HorizontalLabelsTimeline"/>
    <dgm:cxn modelId="{94B86FD1-8142-4A18-AED6-76631955F8F4}" type="presParOf" srcId="{FB32F088-39E0-4B2B-8D68-56802CE6F0B6}" destId="{FCB5DCB8-234B-465D-9711-4142CCA1CA73}" srcOrd="1" destOrd="0" presId="urn:microsoft.com/office/officeart/2017/3/layout/HorizontalLabelsTimeline"/>
    <dgm:cxn modelId="{14D5FE47-79BB-41D6-A943-39A8176DF635}" type="presParOf" srcId="{FCB5DCB8-234B-465D-9711-4142CCA1CA73}" destId="{C829BB40-A031-4824-B2B7-8EB090DA2FEF}" srcOrd="0" destOrd="0" presId="urn:microsoft.com/office/officeart/2017/3/layout/HorizontalLabelsTimeline"/>
    <dgm:cxn modelId="{0FC4971A-9284-4551-9B79-4AA27D1C9B7E}" type="presParOf" srcId="{FCB5DCB8-234B-465D-9711-4142CCA1CA73}" destId="{C7BC5F61-E45A-41BA-B1C9-F652CCF9E346}" srcOrd="1" destOrd="0" presId="urn:microsoft.com/office/officeart/2017/3/layout/HorizontalLabelsTimeline"/>
    <dgm:cxn modelId="{54D8C8F6-28AC-41C9-AD35-663929881F44}" type="presParOf" srcId="{FB32F088-39E0-4B2B-8D68-56802CE6F0B6}" destId="{19F6E358-695F-456C-920E-2F06574EDB30}" srcOrd="2" destOrd="0" presId="urn:microsoft.com/office/officeart/2017/3/layout/HorizontalLabelsTimeline"/>
    <dgm:cxn modelId="{446C2C4B-9519-4453-B49C-D40101946FFE}" type="presParOf" srcId="{FB32F088-39E0-4B2B-8D68-56802CE6F0B6}" destId="{B6DEFF45-9FF3-4086-8B9C-2BAE2F234B94}" srcOrd="3" destOrd="0" presId="urn:microsoft.com/office/officeart/2017/3/layout/HorizontalLabelsTimeline"/>
    <dgm:cxn modelId="{C7A321D6-0B0A-4EC5-A4E5-2FCC5FD06EB5}" type="presParOf" srcId="{FB32F088-39E0-4B2B-8D68-56802CE6F0B6}" destId="{D7CE25BF-AB0A-44D3-BAD8-CB0751545576}" srcOrd="4" destOrd="0" presId="urn:microsoft.com/office/officeart/2017/3/layout/HorizontalLabelsTimeline"/>
    <dgm:cxn modelId="{A8BBE446-FA28-49F8-8010-98FED31B3CD9}" type="presParOf" srcId="{FCFBCBC9-99F6-433B-A531-ACB03396766F}" destId="{463093C5-8AA4-4D52-8D92-279F507833E0}" srcOrd="7" destOrd="0" presId="urn:microsoft.com/office/officeart/2017/3/layout/HorizontalLabelsTimeline"/>
    <dgm:cxn modelId="{2A71F1B4-16F0-4FC0-974D-CF8A12D90ACF}" type="presParOf" srcId="{FCFBCBC9-99F6-433B-A531-ACB03396766F}" destId="{358C2A31-30D0-41C6-956F-CB933E9FBBE9}" srcOrd="8" destOrd="0" presId="urn:microsoft.com/office/officeart/2017/3/layout/HorizontalLabelsTimeline"/>
    <dgm:cxn modelId="{53CBC024-0EE4-4983-9C08-EA187162F140}" type="presParOf" srcId="{358C2A31-30D0-41C6-956F-CB933E9FBBE9}" destId="{174513AD-08AA-4C10-9FCF-D9735813C315}" srcOrd="0" destOrd="0" presId="urn:microsoft.com/office/officeart/2017/3/layout/HorizontalLabelsTimeline"/>
    <dgm:cxn modelId="{2A26FAAF-86F1-4172-816D-B393BB935A0D}" type="presParOf" srcId="{358C2A31-30D0-41C6-956F-CB933E9FBBE9}" destId="{0F7D144C-75E6-43D0-AF45-6A88753D1700}" srcOrd="1" destOrd="0" presId="urn:microsoft.com/office/officeart/2017/3/layout/HorizontalLabelsTimeline"/>
    <dgm:cxn modelId="{BB6C1917-F75E-42E6-A16E-1F03EEFB7C88}" type="presParOf" srcId="{0F7D144C-75E6-43D0-AF45-6A88753D1700}" destId="{D6CCC046-9274-4FCE-BBEA-2801BD15FB09}" srcOrd="0" destOrd="0" presId="urn:microsoft.com/office/officeart/2017/3/layout/HorizontalLabelsTimeline"/>
    <dgm:cxn modelId="{08AA5A3E-8613-4FD6-BC0B-DEC6E3D8E716}" type="presParOf" srcId="{0F7D144C-75E6-43D0-AF45-6A88753D1700}" destId="{DB72FD41-A284-4922-ABB3-2684D00FD4B4}" srcOrd="1" destOrd="0" presId="urn:microsoft.com/office/officeart/2017/3/layout/HorizontalLabelsTimeline"/>
    <dgm:cxn modelId="{99D93C0C-F69B-40EC-8D53-59AA035F4A64}" type="presParOf" srcId="{358C2A31-30D0-41C6-956F-CB933E9FBBE9}" destId="{F5336383-A7DE-4C64-873C-BDE4D99FA234}" srcOrd="2" destOrd="0" presId="urn:microsoft.com/office/officeart/2017/3/layout/HorizontalLabelsTimeline"/>
    <dgm:cxn modelId="{AF2F5ED1-A1A9-4F16-97DC-5EFF4570D1E8}" type="presParOf" srcId="{358C2A31-30D0-41C6-956F-CB933E9FBBE9}" destId="{E302A16F-C872-4634-AA9C-5B4C3E106D4A}" srcOrd="3" destOrd="0" presId="urn:microsoft.com/office/officeart/2017/3/layout/HorizontalLabelsTimeline"/>
    <dgm:cxn modelId="{5B77FBE0-D7ED-4C2A-9D06-A39B7E153FAE}" type="presParOf" srcId="{358C2A31-30D0-41C6-956F-CB933E9FBBE9}" destId="{06349BFB-06EC-4CFF-98AB-EC2A6C2F2A37}" srcOrd="4" destOrd="0" presId="urn:microsoft.com/office/officeart/2017/3/layout/HorizontalLabelsTimeline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3322883-8AED-4E62-B2A5-C49363D9D265}">
      <dsp:nvSpPr>
        <dsp:cNvPr id="0" name=""/>
        <dsp:cNvSpPr/>
      </dsp:nvSpPr>
      <dsp:spPr>
        <a:xfrm>
          <a:off x="0" y="1844702"/>
          <a:ext cx="10927829" cy="0"/>
        </a:xfrm>
        <a:prstGeom prst="line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7B886DC-DCEB-40B1-9D1F-AC488530F274}">
      <dsp:nvSpPr>
        <dsp:cNvPr id="0" name=""/>
        <dsp:cNvSpPr/>
      </dsp:nvSpPr>
      <dsp:spPr>
        <a:xfrm>
          <a:off x="223678" y="1143715"/>
          <a:ext cx="3202366" cy="442728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US" sz="1800" kern="1200"/>
            <a:t>15 Nov. 2010</a:t>
          </a:r>
        </a:p>
      </dsp:txBody>
      <dsp:txXfrm>
        <a:off x="223678" y="1143715"/>
        <a:ext cx="3202366" cy="442728"/>
      </dsp:txXfrm>
    </dsp:sp>
    <dsp:sp modelId="{CDE16D9F-F70F-4277-85A0-BED6F6CC522A}">
      <dsp:nvSpPr>
        <dsp:cNvPr id="0" name=""/>
        <dsp:cNvSpPr/>
      </dsp:nvSpPr>
      <dsp:spPr>
        <a:xfrm>
          <a:off x="223678" y="432824"/>
          <a:ext cx="3202366" cy="710890"/>
        </a:xfrm>
        <a:prstGeom prst="rect">
          <a:avLst/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875" tIns="142875" rIns="142875" bIns="142875" numCol="1" spcCol="1270" anchor="ctr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/>
            <a:t>SHANGHAI APARTMENT TOWER FIRE, SHANGHAI, CHINA</a:t>
          </a:r>
        </a:p>
      </dsp:txBody>
      <dsp:txXfrm>
        <a:off x="223678" y="432824"/>
        <a:ext cx="3202366" cy="710890"/>
      </dsp:txXfrm>
    </dsp:sp>
    <dsp:sp modelId="{828F4354-1862-4BD3-89F5-F83FFA338AFA}">
      <dsp:nvSpPr>
        <dsp:cNvPr id="0" name=""/>
        <dsp:cNvSpPr/>
      </dsp:nvSpPr>
      <dsp:spPr>
        <a:xfrm>
          <a:off x="1824862" y="1586444"/>
          <a:ext cx="0" cy="258258"/>
        </a:xfrm>
        <a:prstGeom prst="line">
          <a:avLst/>
        </a:pr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3D68285-4F8B-4D0A-B4BC-897E12BF3315}">
      <dsp:nvSpPr>
        <dsp:cNvPr id="0" name=""/>
        <dsp:cNvSpPr/>
      </dsp:nvSpPr>
      <dsp:spPr>
        <a:xfrm>
          <a:off x="2043205" y="2102960"/>
          <a:ext cx="3202366" cy="442728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US" sz="1800" kern="1200"/>
            <a:t>25 Nov. 2014</a:t>
          </a:r>
        </a:p>
      </dsp:txBody>
      <dsp:txXfrm>
        <a:off x="2043205" y="2102960"/>
        <a:ext cx="3202366" cy="442728"/>
      </dsp:txXfrm>
    </dsp:sp>
    <dsp:sp modelId="{F77543FA-1BCE-4AF4-B488-4858CDB87816}">
      <dsp:nvSpPr>
        <dsp:cNvPr id="0" name=""/>
        <dsp:cNvSpPr/>
      </dsp:nvSpPr>
      <dsp:spPr>
        <a:xfrm>
          <a:off x="2043205" y="2545689"/>
          <a:ext cx="3202366" cy="710890"/>
        </a:xfrm>
        <a:prstGeom prst="rect">
          <a:avLst/>
        </a:prstGeom>
        <a:solidFill>
          <a:schemeClr val="accent3">
            <a:tint val="40000"/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3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875" tIns="142875" rIns="142875" bIns="142875" numCol="1" spcCol="1270" anchor="ctr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/>
            <a:t>LACROSSE FIRE, MELBOURNE, AUSTRALIA</a:t>
          </a:r>
        </a:p>
      </dsp:txBody>
      <dsp:txXfrm>
        <a:off x="2043205" y="2545689"/>
        <a:ext cx="3202366" cy="710890"/>
      </dsp:txXfrm>
    </dsp:sp>
    <dsp:sp modelId="{C391EE9E-4014-4740-A675-3FB3C5BC4441}">
      <dsp:nvSpPr>
        <dsp:cNvPr id="0" name=""/>
        <dsp:cNvSpPr/>
      </dsp:nvSpPr>
      <dsp:spPr>
        <a:xfrm>
          <a:off x="3644388" y="1844702"/>
          <a:ext cx="0" cy="258258"/>
        </a:xfrm>
        <a:prstGeom prst="line">
          <a:avLst/>
        </a:prstGeom>
        <a:noFill/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66C30C8-189B-46E5-B23F-71349AA2AE7A}">
      <dsp:nvSpPr>
        <dsp:cNvPr id="0" name=""/>
        <dsp:cNvSpPr/>
      </dsp:nvSpPr>
      <dsp:spPr>
        <a:xfrm rot="2700000">
          <a:off x="1796165" y="1816005"/>
          <a:ext cx="57393" cy="57393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28B0BE0-6F95-4DED-A109-C4859504898A}">
      <dsp:nvSpPr>
        <dsp:cNvPr id="0" name=""/>
        <dsp:cNvSpPr/>
      </dsp:nvSpPr>
      <dsp:spPr>
        <a:xfrm rot="2700000">
          <a:off x="3615691" y="1816005"/>
          <a:ext cx="57393" cy="57393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A603B67-65CE-4304-8E1E-58F3D63A4103}">
      <dsp:nvSpPr>
        <dsp:cNvPr id="0" name=""/>
        <dsp:cNvSpPr/>
      </dsp:nvSpPr>
      <dsp:spPr>
        <a:xfrm>
          <a:off x="3862731" y="1143715"/>
          <a:ext cx="3202366" cy="442728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US" sz="1800" kern="1200"/>
            <a:t>31 Dec. 2015</a:t>
          </a:r>
        </a:p>
      </dsp:txBody>
      <dsp:txXfrm>
        <a:off x="3862731" y="1143715"/>
        <a:ext cx="3202366" cy="442728"/>
      </dsp:txXfrm>
    </dsp:sp>
    <dsp:sp modelId="{B1581687-6F06-445A-A501-E345292F114C}">
      <dsp:nvSpPr>
        <dsp:cNvPr id="0" name=""/>
        <dsp:cNvSpPr/>
      </dsp:nvSpPr>
      <dsp:spPr>
        <a:xfrm>
          <a:off x="3862731" y="432824"/>
          <a:ext cx="3202366" cy="710890"/>
        </a:xfrm>
        <a:prstGeom prst="rect">
          <a:avLst/>
        </a:prstGeom>
        <a:solidFill>
          <a:schemeClr val="accent4">
            <a:tint val="40000"/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4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875" tIns="142875" rIns="142875" bIns="142875" numCol="1" spcCol="1270" anchor="ctr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/>
            <a:t>THE ADDRESS DOWNTOWN HOTEL FIRE, DUBAI, UAE</a:t>
          </a:r>
        </a:p>
      </dsp:txBody>
      <dsp:txXfrm>
        <a:off x="3862731" y="432824"/>
        <a:ext cx="3202366" cy="710890"/>
      </dsp:txXfrm>
    </dsp:sp>
    <dsp:sp modelId="{B22A49BE-0A62-4794-BC91-C85C0DC918B2}">
      <dsp:nvSpPr>
        <dsp:cNvPr id="0" name=""/>
        <dsp:cNvSpPr/>
      </dsp:nvSpPr>
      <dsp:spPr>
        <a:xfrm>
          <a:off x="5463914" y="1586444"/>
          <a:ext cx="0" cy="258258"/>
        </a:xfrm>
        <a:prstGeom prst="line">
          <a:avLst/>
        </a:prstGeom>
        <a:noFill/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643459F-77C6-4EB1-B4B6-3EAB6626C44A}">
      <dsp:nvSpPr>
        <dsp:cNvPr id="0" name=""/>
        <dsp:cNvSpPr/>
      </dsp:nvSpPr>
      <dsp:spPr>
        <a:xfrm>
          <a:off x="5682257" y="2102960"/>
          <a:ext cx="3202366" cy="442728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US" sz="1800" kern="1200"/>
            <a:t>21 Feb. 2015</a:t>
          </a:r>
        </a:p>
      </dsp:txBody>
      <dsp:txXfrm>
        <a:off x="5682257" y="2102960"/>
        <a:ext cx="3202366" cy="442728"/>
      </dsp:txXfrm>
    </dsp:sp>
    <dsp:sp modelId="{C829BB40-A031-4824-B2B7-8EB090DA2FEF}">
      <dsp:nvSpPr>
        <dsp:cNvPr id="0" name=""/>
        <dsp:cNvSpPr/>
      </dsp:nvSpPr>
      <dsp:spPr>
        <a:xfrm>
          <a:off x="5682257" y="2545689"/>
          <a:ext cx="3202366" cy="501805"/>
        </a:xfrm>
        <a:prstGeom prst="rect">
          <a:avLst/>
        </a:prstGeom>
        <a:solidFill>
          <a:schemeClr val="accent5">
            <a:tint val="40000"/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5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875" tIns="142875" rIns="142875" bIns="142875" numCol="1" spcCol="1270" anchor="ctr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/>
            <a:t>TORCH TOWER FIRE, DUBAI, UAE</a:t>
          </a:r>
        </a:p>
      </dsp:txBody>
      <dsp:txXfrm>
        <a:off x="5682257" y="2545689"/>
        <a:ext cx="3202366" cy="501805"/>
      </dsp:txXfrm>
    </dsp:sp>
    <dsp:sp modelId="{19F6E358-695F-456C-920E-2F06574EDB30}">
      <dsp:nvSpPr>
        <dsp:cNvPr id="0" name=""/>
        <dsp:cNvSpPr/>
      </dsp:nvSpPr>
      <dsp:spPr>
        <a:xfrm>
          <a:off x="7283440" y="1844702"/>
          <a:ext cx="0" cy="258258"/>
        </a:xfrm>
        <a:prstGeom prst="line">
          <a:avLst/>
        </a:prstGeom>
        <a:noFill/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56A4DE5-1AFB-4E07-B1B3-9243FE447164}">
      <dsp:nvSpPr>
        <dsp:cNvPr id="0" name=""/>
        <dsp:cNvSpPr/>
      </dsp:nvSpPr>
      <dsp:spPr>
        <a:xfrm rot="2700000">
          <a:off x="5435217" y="1816005"/>
          <a:ext cx="57393" cy="57393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6DEFF45-9FF3-4086-8B9C-2BAE2F234B94}">
      <dsp:nvSpPr>
        <dsp:cNvPr id="0" name=""/>
        <dsp:cNvSpPr/>
      </dsp:nvSpPr>
      <dsp:spPr>
        <a:xfrm rot="2700000">
          <a:off x="7254743" y="1816005"/>
          <a:ext cx="57393" cy="57393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74513AD-08AA-4C10-9FCF-D9735813C315}">
      <dsp:nvSpPr>
        <dsp:cNvPr id="0" name=""/>
        <dsp:cNvSpPr/>
      </dsp:nvSpPr>
      <dsp:spPr>
        <a:xfrm>
          <a:off x="7501783" y="1143715"/>
          <a:ext cx="3202366" cy="442728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US" sz="1800" kern="1200"/>
            <a:t>14 June 2017</a:t>
          </a:r>
        </a:p>
      </dsp:txBody>
      <dsp:txXfrm>
        <a:off x="7501783" y="1143715"/>
        <a:ext cx="3202366" cy="442728"/>
      </dsp:txXfrm>
    </dsp:sp>
    <dsp:sp modelId="{D6CCC046-9274-4FCE-BBEA-2801BD15FB09}">
      <dsp:nvSpPr>
        <dsp:cNvPr id="0" name=""/>
        <dsp:cNvSpPr/>
      </dsp:nvSpPr>
      <dsp:spPr>
        <a:xfrm>
          <a:off x="7501783" y="432824"/>
          <a:ext cx="3202366" cy="710890"/>
        </a:xfrm>
        <a:prstGeom prst="rect">
          <a:avLst/>
        </a:prstGeom>
        <a:solidFill>
          <a:schemeClr val="accent6">
            <a:tint val="40000"/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6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875" tIns="142875" rIns="142875" bIns="142875" numCol="1" spcCol="1270" anchor="ctr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/>
            <a:t>GRENFELL TOWER FIRE, LONDON, ENGLAND</a:t>
          </a:r>
        </a:p>
      </dsp:txBody>
      <dsp:txXfrm>
        <a:off x="7501783" y="432824"/>
        <a:ext cx="3202366" cy="710890"/>
      </dsp:txXfrm>
    </dsp:sp>
    <dsp:sp modelId="{F5336383-A7DE-4C64-873C-BDE4D99FA234}">
      <dsp:nvSpPr>
        <dsp:cNvPr id="0" name=""/>
        <dsp:cNvSpPr/>
      </dsp:nvSpPr>
      <dsp:spPr>
        <a:xfrm>
          <a:off x="9102966" y="1586444"/>
          <a:ext cx="0" cy="258258"/>
        </a:xfrm>
        <a:prstGeom prst="line">
          <a:avLst/>
        </a:prstGeom>
        <a:noFill/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302A16F-C872-4634-AA9C-5B4C3E106D4A}">
      <dsp:nvSpPr>
        <dsp:cNvPr id="0" name=""/>
        <dsp:cNvSpPr/>
      </dsp:nvSpPr>
      <dsp:spPr>
        <a:xfrm rot="2700000">
          <a:off x="9074270" y="1816005"/>
          <a:ext cx="57393" cy="57393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7/3/layout/HorizontalLabelsTimeline">
  <dgm:title val="Horizontal Labels Timeline"/>
  <dgm:desc val="Use to show a list of events in chronological order. The rectangular shape contains the description while the date is shown immediately below. It can display a large amount of text and medium length date format."/>
  <dgm:catLst>
    <dgm:cat type="timeline" pri="500"/>
    <dgm:cat type="process" pri="6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1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root">
    <dgm:varLst>
      <dgm:chMax/>
      <dgm:chPref/>
      <dgm:animLvl val="lvl"/>
    </dgm:varLst>
    <dgm:alg type="composite"/>
    <dgm:shape xmlns:r="http://schemas.openxmlformats.org/officeDocument/2006/relationships" r:blip="">
      <dgm:adjLst/>
    </dgm:shape>
    <dgm:constrLst>
      <dgm:constr type="w" for="ch" forName="divider" refType="w"/>
      <dgm:constr type="h" for="ch" forName="divider"/>
      <dgm:constr type="ctrY" for="ch" forName="divider" refType="h" fact="0.5"/>
      <dgm:constr type="l" for="ch" forName="divider"/>
      <dgm:constr type="w" for="ch" forName="nodes" refType="w"/>
      <dgm:constr type="h" for="ch" forName="nodes" refType="h"/>
    </dgm:constrLst>
    <dgm:layoutNode name="divider" styleLbl="fgAcc1">
      <dgm:alg type="sp"/>
      <dgm:shape xmlns:r="http://schemas.openxmlformats.org/officeDocument/2006/relationships" type="line" r:blip="" zOrderOff="-1">
        <dgm:adjLst/>
      </dgm:shape>
      <dgm:presOf/>
      <dgm:constrLst/>
      <dgm:ruleLst/>
    </dgm:layoutNode>
    <dgm:layoutNode name="nodes">
      <dgm:varLst>
        <dgm:chMax/>
        <dgm:chPref/>
        <dgm:animLvl val="lvl"/>
      </dgm:varLst>
      <dgm:choose name="Name1">
        <dgm:if name="Name2" func="var" arg="dir" op="equ" val="norm">
          <dgm:alg type="lin"/>
        </dgm:if>
        <dgm:else name="Name3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choose name="constrBasedOnChildrenCount">
        <dgm:if name="constrForTwoChildren" axis="ch" ptType="node" func="cnt" op="lte" val="2">
          <dgm:constrLst>
            <dgm:constr type="primFontSz" for="des" forName="L1TextContainer" val="20"/>
            <dgm:constr type="primFontSz" for="des" forName="L2TextContainer" refType="primFontSz" refFor="des" refForName="L1TextContainer" op="equ" fact="0.85"/>
            <dgm:constr type="w" for="ch" forName="composite" refType="w"/>
            <dgm:constr type="h" for="ch" forName="composite" refType="h"/>
            <dgm:constr type="w" for="ch" forName="spaceBetweenRectangles" refType="w" refFor="ch" refForName="composite" fact="0"/>
            <dgm:constr type="w" for="ch" ptType="sibTrans" op="equ"/>
            <dgm:constr type="primFontSz" for="des" forName="L1TextContainer" op="equ"/>
            <dgm:constr type="primFontSz" for="des" forName="L2TextContainer" op="equ"/>
          </dgm:constrLst>
        </dgm:if>
        <dgm:else name="constrForRest">
          <dgm:constrLst>
            <dgm:constr type="primFontSz" for="des" forName="L1TextContainer" val="20"/>
            <dgm:constr type="primFontSz" for="des" forName="L2TextContainer" refType="primFontSz" refFor="des" refForName="L1TextContainer" op="equ" fact="0.85"/>
            <dgm:constr type="w" for="ch" forName="composite" refType="w"/>
            <dgm:constr type="h" for="ch" forName="composite" refType="h"/>
            <dgm:constr type="w" for="ch" forName="spaceBetweenRectangles" refType="w" refFor="ch" refForName="composite" fact="-0.5"/>
            <dgm:constr type="w" for="ch" ptType="sibTrans" op="equ"/>
            <dgm:constr type="primFontSz" for="des" forName="L1TextContainer" op="equ"/>
            <dgm:constr type="primFontSz" for="des" forName="L2TextContainer" op="equ"/>
          </dgm:constrLst>
        </dgm:else>
      </dgm:choose>
      <dgm:forEach name="nodesForEach" axis="ch" ptType="node">
        <dgm:layoutNode name="composite">
          <dgm:alg type="composite"/>
          <dgm:shape xmlns:r="http://schemas.openxmlformats.org/officeDocument/2006/relationships" r:blip="">
            <dgm:adjLst/>
          </dgm:shape>
          <dgm:choose name="CaseForPlacingNodesAboveAndBelowDivider">
            <dgm:if name="CaseForPlacingNodeAboveDivider" axis="self" ptType="node" func="posOdd" op="equ" val="1">
              <dgm:constrLst>
                <dgm:constr type="w" for="ch" forName="L1TextContainer" refType="w" fact="0.88"/>
                <dgm:constr type="l" for="ch" forName="L1TextContainer" refType="w" fact="0.06"/>
                <dgm:constr type="h" for="ch" forName="L1TextContainer" refType="h" fact="0.12"/>
                <dgm:constr type="t" for="ch" forName="L1TextContainer" refType="h" fact="0.31"/>
                <dgm:constr type="w" for="ch" forName="L2TextContainerWrapper" refType="w" fact="0.88"/>
                <dgm:constr type="l" for="ch" forName="L2TextContainerWrapper" refType="w" fact="0.06"/>
                <dgm:constr type="h" for="ch" forName="L2TextContainerWrapper" refType="h" fact="0.31"/>
                <dgm:constr type="b" for="ch" forName="L2TextContainerWrapper" refType="h" fact="0.31"/>
                <dgm:constr type="w" for="ch" forName="ConnectLine"/>
                <dgm:constr type="ctrX" for="ch" forName="ConnectLine" refType="w" fact="0.5"/>
                <dgm:constr type="h" for="ch" forName="ConnectLine" refType="h" fact="0.07"/>
                <dgm:constr type="t" for="ch" forName="ConnectLine" refType="h" fact="0.43"/>
                <dgm:constr type="w" for="ch" forName="ConnectorPoint" refType="h" fact="0.022"/>
                <dgm:constr type="h" for="ch" forName="ConnectorPoint" refType="h" fact="0.022"/>
                <dgm:constr type="ctrX" for="ch" forName="ConnectorPoint" refType="w" fact="0.5"/>
                <dgm:constr type="ctrY" for="ch" forName="ConnectorPoint" refType="h" fact="0.5"/>
                <dgm:constr type="w" for="ch" forName="EmptyPlaceHolder" refType="w"/>
                <dgm:constr type="h" for="ch" forName="EmptyPlaceHolder" refType="h" fact="0.5"/>
                <dgm:constr type="t" for="ch" forName="EmptyPlaceHolder" refType="h" fact="0.5"/>
              </dgm:constrLst>
            </dgm:if>
            <dgm:else name="CaseForPlacingNodeBelowDivider">
              <dgm:constrLst>
                <dgm:constr type="w" for="ch" forName="L1TextContainer" refType="w" fact="0.88"/>
                <dgm:constr type="l" for="ch" forName="L1TextContainer" refType="w" fact="0.06"/>
                <dgm:constr type="h" for="ch" forName="L1TextContainer" refType="h" fact="0.12"/>
                <dgm:constr type="t" for="ch" forName="L1TextContainer" refType="h" fact="0.57"/>
                <dgm:constr type="w" for="ch" forName="L2TextContainerWrapper" refType="w" fact="0.88"/>
                <dgm:constr type="l" for="ch" forName="L2TextContainerWrapper" refType="w" fact="0.06"/>
                <dgm:constr type="h" for="ch" forName="L2TextContainerWrapper" refType="h" fact="0.31"/>
                <dgm:constr type="t" for="ch" forName="L2TextContainerWrapper" refType="h" fact="0.69"/>
                <dgm:constr type="w" for="ch" forName="ConnectLine"/>
                <dgm:constr type="ctrX" for="ch" forName="ConnectLine" refType="w" fact="0.5"/>
                <dgm:constr type="h" for="ch" forName="ConnectLine" refType="h" fact="0.07"/>
                <dgm:constr type="t" for="ch" forName="ConnectLine" refType="h" fact="0.5"/>
                <dgm:constr type="w" for="ch" forName="ConnectorPoint" refType="h" fact="0.022"/>
                <dgm:constr type="h" for="ch" forName="ConnectorPoint" refType="h" fact="0.022"/>
                <dgm:constr type="ctrX" for="ch" forName="ConnectorPoint" refType="w" fact="0.5"/>
                <dgm:constr type="ctrY" for="ch" forName="ConnectorPoint" refType="h" fact="0.5"/>
                <dgm:constr type="w" for="ch" forName="EmptyPlaceHolder" refType="w"/>
                <dgm:constr type="h" for="ch" forName="EmptyPlaceHolder" refType="h" fact="0.5"/>
                <dgm:constr type="t" for="ch" forName="EmptyPlaceHolder" refType="h" fact="0"/>
              </dgm:constrLst>
            </dgm:else>
          </dgm:choose>
          <dgm:layoutNode name="L1TextContainer" styleLbl="alignNode1">
            <dgm:varLst>
              <dgm:chMax val="1"/>
              <dgm:chPref val="1"/>
              <dgm:bulletEnabled val="1"/>
            </dgm:varLst>
            <dgm:alg type="tx">
              <dgm:param type="txAnchorVert" val="mid"/>
              <dgm:param type="parTxLTRAlign" val="ctr"/>
              <dgm:param type="parTxRTLAlign" val="ctr"/>
            </dgm:alg>
            <dgm:shape xmlns:r="http://schemas.openxmlformats.org/officeDocument/2006/relationships" type="rect" r:blip="">
              <dgm:adjLst/>
            </dgm:shape>
            <dgm:presOf axis="self"/>
            <dgm:constrLst>
              <dgm:constr type="tMarg" refType="primFontSz" fact="0.4"/>
              <dgm:constr type="bMarg" refType="primFontSz" fact="0.4"/>
              <dgm:constr type="lMarg" refType="primFontSz" fact="0.4"/>
              <dgm:constr type="rMarg" refType="primFontSz" fact="0.4"/>
            </dgm:constrLst>
            <dgm:ruleLst>
              <dgm:rule type="primFontSz" val="14" fact="NaN" max="NaN"/>
            </dgm:ruleLst>
          </dgm:layoutNode>
          <dgm:layoutNode name="L2TextContainerWrapper">
            <dgm:varLst>
              <dgm:bulletEnabled val="1"/>
            </dgm:varLst>
            <dgm:alg type="composite"/>
            <dgm:choose name="L2TextContainerConstr">
              <dgm:if name="CaseForPlacingL2TextContaineAboveDivider" axis="self" ptType="node" func="posOdd" op="equ" val="1">
                <dgm:constrLst>
                  <dgm:constr type="h" for="ch" forName="L2TextContainer" refType="h" fact="0.39"/>
                  <dgm:constr type="b" for="ch" forName="L2TextContainer" refType="h"/>
                  <dgm:constr type="h" for="ch" forName="FlexibleEmptyPlaceHolder" refType="h" fact="0.61"/>
                </dgm:constrLst>
              </dgm:if>
              <dgm:else name="CaseForPlacingL2TextContaineBelowDivider">
                <dgm:constrLst>
                  <dgm:constr type="h" for="ch" forName="L2TextContainer" refType="h" fact="0.39"/>
                  <dgm:constr type="h" for="ch" forName="FlexibleEmptyPlaceHolder" refType="h" fact="0.61"/>
                  <dgm:constr type="b" for="ch" forName="FlexibleEmptyPlaceHolder" refType="h"/>
                </dgm:constrLst>
              </dgm:else>
            </dgm:choose>
            <dgm:layoutNode name="L2TextContainer" styleLbl="bgAccFollowNode1" moveWith="L1TextContainer">
              <dgm:choose name="L2TextContainerAlgo">
                <dgm:if name="L2TextContainerAlgoLTR" func="var" arg="dir" op="equ" val="norm">
                  <dgm:alg type="tx">
                    <dgm:param type="txAnchorVert" val="mid"/>
                    <dgm:param type="parTxRTLAlign" val="l"/>
                    <dgm:param type="parTxLTRAlign" val="l"/>
                    <dgm:param type="txAnchorVertCh" val="mid"/>
                    <dgm:param type="shpTxRTLAlignCh" val="l"/>
                    <dgm:param type="shpTxLTRAlignCh" val="l"/>
                  </dgm:alg>
                </dgm:if>
                <dgm:else name="L2TextContainerAlgoRTL">
                  <dgm:alg type="tx">
                    <dgm:param type="txAnchorVert" val="mid"/>
                    <dgm:param type="parTxRTLAlign" val="r"/>
                    <dgm:param type="parTxLTRAlign" val="r"/>
                    <dgm:param type="txAnchorVertCh" val="mid"/>
                    <dgm:param type="shpTxRTLAlignCh" val="r"/>
                    <dgm:param type="shpTxLTRAlignCh" val="r"/>
                  </dgm:alg>
                </dgm:else>
              </dgm:choose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tMarg" refType="primFontSz" fact="0.75"/>
                <dgm:constr type="bMarg" refType="primFontSz" fact="0.75"/>
                <dgm:constr type="lMarg" refType="primFontSz" fact="0.75"/>
                <dgm:constr type="rMarg" refType="primFontSz" fact="0.75"/>
              </dgm:constrLst>
              <dgm:ruleLst>
                <dgm:rule type="h" val="INF" fact="NaN" max="NaN"/>
                <dgm:rule type="primFontSz" val="12" fact="NaN" max="NaN"/>
                <dgm:rule type="secFontSz" val="10" fact="NaN" max="NaN"/>
              </dgm:ruleLst>
            </dgm:layoutNode>
            <dgm:layoutNode name="FlexibleEmptyPlaceHolder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</dgm:layoutNode>
          </dgm:layoutNode>
          <dgm:layoutNode name="ConnectLine" styleLbl="sibTrans1D1" moveWith="L1TextContainer">
            <dgm:alg type="sp"/>
            <dgm:shape xmlns:r="http://schemas.openxmlformats.org/officeDocument/2006/relationships" type="line" r:blip="">
              <dgm:adjLst/>
            </dgm:shape>
            <dgm:presOf/>
            <dgm:constrLst/>
          </dgm:layoutNode>
          <dgm:layoutNode name="ConnectorPoint" styleLbl="node1" moveWith="L1TextContainer">
            <dgm:alg type="sp"/>
            <dgm:shape xmlns:r="http://schemas.openxmlformats.org/officeDocument/2006/relationships" rot="45" type="rect" r:blip="" zOrderOff="10">
              <dgm:adjLst/>
              <dgm:extLst>
                <a:ext uri="{B698B0E9-8C71-41B9-8309-B3DCBF30829C}">
                  <dgm1612:spPr xmlns:dgm1612="http://schemas.microsoft.com/office/drawing/2016/12/diagram">
                    <a:ln w="6350"/>
                  </dgm1612:spPr>
                </a:ext>
              </dgm:extLst>
            </dgm:shape>
            <dgm:presOf/>
            <dgm:constrLst/>
          </dgm:layoutNode>
          <dgm:layoutNode name="EmptyPlaceHolder">
            <dgm:alg type="sp"/>
            <dgm:shape xmlns:r="http://schemas.openxmlformats.org/officeDocument/2006/relationships" r:blip="">
              <dgm:adjLst/>
            </dgm:shape>
            <dgm:presOf/>
            <dgm:constrLst/>
          </dgm:layoutNode>
        </dgm:layoutNode>
        <dgm:forEach name="Name28" axis="followSib" ptType="sibTrans" cnt="1">
          <dgm:layoutNode name="spaceBetweenRectangle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  <dgm:extLst>
    <a:ext uri="{68A01E43-0DF5-4B5B-8FA6-DAF915123BFB}">
      <dgm1612:lstStyle xmlns:dgm1612="http://schemas.microsoft.com/office/drawing/2016/12/diagram">
        <a:lvl1pPr>
          <a:defRPr b="1"/>
        </a:lvl1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Shape 253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54" name="Shape 254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latinLnBrk="0">
      <a:defRPr sz="1200">
        <a:latin typeface="+mn-lt"/>
        <a:ea typeface="+mn-ea"/>
        <a:cs typeface="+mn-cs"/>
        <a:sym typeface="Calibri"/>
      </a:defRPr>
    </a:lvl1pPr>
    <a:lvl2pPr indent="228600" latinLnBrk="0">
      <a:defRPr sz="1200">
        <a:latin typeface="+mn-lt"/>
        <a:ea typeface="+mn-ea"/>
        <a:cs typeface="+mn-cs"/>
        <a:sym typeface="Calibri"/>
      </a:defRPr>
    </a:lvl2pPr>
    <a:lvl3pPr indent="457200" latinLnBrk="0">
      <a:defRPr sz="1200">
        <a:latin typeface="+mn-lt"/>
        <a:ea typeface="+mn-ea"/>
        <a:cs typeface="+mn-cs"/>
        <a:sym typeface="Calibri"/>
      </a:defRPr>
    </a:lvl3pPr>
    <a:lvl4pPr indent="685800" latinLnBrk="0">
      <a:defRPr sz="1200">
        <a:latin typeface="+mn-lt"/>
        <a:ea typeface="+mn-ea"/>
        <a:cs typeface="+mn-cs"/>
        <a:sym typeface="Calibri"/>
      </a:defRPr>
    </a:lvl4pPr>
    <a:lvl5pPr indent="914400" latinLnBrk="0">
      <a:defRPr sz="1200">
        <a:latin typeface="+mn-lt"/>
        <a:ea typeface="+mn-ea"/>
        <a:cs typeface="+mn-cs"/>
        <a:sym typeface="Calibri"/>
      </a:defRPr>
    </a:lvl5pPr>
    <a:lvl6pPr indent="1143000" latinLnBrk="0">
      <a:defRPr sz="1200">
        <a:latin typeface="+mn-lt"/>
        <a:ea typeface="+mn-ea"/>
        <a:cs typeface="+mn-cs"/>
        <a:sym typeface="Calibri"/>
      </a:defRPr>
    </a:lvl6pPr>
    <a:lvl7pPr indent="1371600" latinLnBrk="0">
      <a:defRPr sz="1200">
        <a:latin typeface="+mn-lt"/>
        <a:ea typeface="+mn-ea"/>
        <a:cs typeface="+mn-cs"/>
        <a:sym typeface="Calibri"/>
      </a:defRPr>
    </a:lvl7pPr>
    <a:lvl8pPr indent="1600200" latinLnBrk="0">
      <a:defRPr sz="1200">
        <a:latin typeface="+mn-lt"/>
        <a:ea typeface="+mn-ea"/>
        <a:cs typeface="+mn-cs"/>
        <a:sym typeface="Calibri"/>
      </a:defRPr>
    </a:lvl8pPr>
    <a:lvl9pPr indent="1828800" latinLnBrk="0">
      <a:defRPr sz="1200">
        <a:latin typeface="+mn-lt"/>
        <a:ea typeface="+mn-ea"/>
        <a:cs typeface="+mn-cs"/>
        <a:sym typeface="Calibri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2960C44-F19F-451B-9195-B91F105264A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14137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8DC6FC1-4624-4794-8088-69DACE40AC4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6284312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8DC6FC1-4624-4794-8088-69DACE40AC4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8278351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8DC6FC1-4624-4794-8088-69DACE40AC4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5358372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8DC6FC1-4624-4794-8088-69DACE40AC4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2082353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28-story building</a:t>
            </a:r>
          </a:p>
          <a:p>
            <a:r>
              <a:rPr lang="en-US" dirty="0"/>
              <a:t>Welder ignited combustible and </a:t>
            </a:r>
            <a:r>
              <a:rPr lang="en-US" dirty="0" err="1"/>
              <a:t>spead</a:t>
            </a:r>
            <a:r>
              <a:rPr lang="en-US" dirty="0"/>
              <a:t> to combustible scaffolding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8359653-12FA-4DAC-92DC-79D1A78ED284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3098759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Fire </a:t>
            </a:r>
            <a:r>
              <a:rPr lang="en-US" dirty="0" err="1"/>
              <a:t>speard</a:t>
            </a:r>
            <a:r>
              <a:rPr lang="en-US" dirty="0"/>
              <a:t> to other side when wind pushed burning debris to other side of the building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8359653-12FA-4DAC-92DC-79D1A78ED284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2885086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Total break-down of fire protection system – design, through construction, through emergency operations</a:t>
            </a:r>
          </a:p>
          <a:p>
            <a:r>
              <a:rPr lang="en-US" dirty="0"/>
              <a:t>Defend in place</a:t>
            </a:r>
          </a:p>
          <a:p>
            <a:r>
              <a:rPr lang="en-US" dirty="0"/>
              <a:t>Change discussion of </a:t>
            </a:r>
            <a:r>
              <a:rPr lang="en-US" dirty="0" err="1"/>
              <a:t>fascades</a:t>
            </a:r>
            <a:endParaRPr lang="en-US" dirty="0"/>
          </a:p>
          <a:p>
            <a:r>
              <a:rPr lang="en-US" dirty="0"/>
              <a:t>Not much talk about sprinklers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8359653-12FA-4DAC-92DC-79D1A78ED284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9960356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Landmark structures (threats from terrorism)</a:t>
            </a:r>
          </a:p>
          <a:p>
            <a:r>
              <a:rPr lang="en-US" dirty="0"/>
              <a:t>Multiple tenants</a:t>
            </a:r>
          </a:p>
          <a:p>
            <a:r>
              <a:rPr lang="en-US" dirty="0"/>
              <a:t>Use of CCTV</a:t>
            </a:r>
          </a:p>
          <a:p>
            <a:r>
              <a:rPr lang="en-US" dirty="0"/>
              <a:t>Locking of stair doors</a:t>
            </a:r>
          </a:p>
          <a:p>
            <a:r>
              <a:rPr lang="en-US" dirty="0"/>
              <a:t>Security barriers vs FD access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8DC6FC1-4624-4794-8088-69DACE40AC4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5234787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 evacuation of Taipei 101 in 2004 gave a total evacuation time in the region of 2.5 hours when using only the egress stairs. Use of lifts reduces time to on the order of 1 hour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8DC6FC1-4624-4794-8088-69DACE40AC4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1829440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Occupant response during a residential high-rise fire -- Proulx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8DC6FC1-4624-4794-8088-69DACE40AC4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0373209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3.png"/><Relationship Id="rId4" Type="http://schemas.openxmlformats.org/officeDocument/2006/relationships/image" Target="../media/image1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3.png"/><Relationship Id="rId4" Type="http://schemas.openxmlformats.org/officeDocument/2006/relationships/image" Target="../media/image1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3.png"/><Relationship Id="rId4" Type="http://schemas.openxmlformats.org/officeDocument/2006/relationships/image" Target="../media/image1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3.png"/><Relationship Id="rId4" Type="http://schemas.openxmlformats.org/officeDocument/2006/relationships/image" Target="../media/image1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3.png"/><Relationship Id="rId4" Type="http://schemas.openxmlformats.org/officeDocument/2006/relationships/image" Target="../media/image1.pn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3.png"/><Relationship Id="rId4" Type="http://schemas.openxmlformats.org/officeDocument/2006/relationships/image" Target="../media/image1.png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8.png"/><Relationship Id="rId4" Type="http://schemas.openxmlformats.org/officeDocument/2006/relationships/image" Target="../media/image3.png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3.png"/><Relationship Id="rId4" Type="http://schemas.openxmlformats.org/officeDocument/2006/relationships/image" Target="../media/image1.png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3.png"/><Relationship Id="rId4" Type="http://schemas.openxmlformats.org/officeDocument/2006/relationships/image" Target="../media/image1.png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png"/><Relationship Id="rId4" Type="http://schemas.openxmlformats.org/officeDocument/2006/relationships/image" Target="../media/image8.png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9.png"/><Relationship Id="rId5" Type="http://schemas.openxmlformats.org/officeDocument/2006/relationships/image" Target="../media/image3.png"/><Relationship Id="rId4" Type="http://schemas.openxmlformats.org/officeDocument/2006/relationships/image" Target="../media/image1.png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Número de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10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Número de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Número de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  <p:sp>
        <p:nvSpPr>
          <p:cNvPr id="29" name="Imagen"/>
          <p:cNvSpPr>
            <a:spLocks noGrp="1"/>
          </p:cNvSpPr>
          <p:nvPr>
            <p:ph type="pic" idx="21"/>
          </p:nvPr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2_Custom Layout (copia 2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" name="Imagen" descr="Imagen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410281">
            <a:off x="-1262882" y="-878312"/>
            <a:ext cx="14717764" cy="9021024"/>
          </a:xfrm>
          <a:prstGeom prst="rect">
            <a:avLst/>
          </a:prstGeom>
          <a:ln w="12700">
            <a:miter lim="400000"/>
          </a:ln>
        </p:spPr>
      </p:pic>
      <p:pic>
        <p:nvPicPr>
          <p:cNvPr id="46" name="2.png" descr="2.png"/>
          <p:cNvPicPr>
            <a:picLocks noChangeAspect="1"/>
          </p:cNvPicPr>
          <p:nvPr/>
        </p:nvPicPr>
        <p:blipFill>
          <a:blip r:embed="rId3">
            <a:alphaModFix amt="34850"/>
          </a:blip>
          <a:stretch>
            <a:fillRect/>
          </a:stretch>
        </p:blipFill>
        <p:spPr>
          <a:xfrm>
            <a:off x="-1235237" y="180585"/>
            <a:ext cx="14662474" cy="11404147"/>
          </a:xfrm>
          <a:prstGeom prst="rect">
            <a:avLst/>
          </a:prstGeom>
          <a:ln w="12700">
            <a:miter lim="400000"/>
          </a:ln>
        </p:spPr>
      </p:pic>
      <p:pic>
        <p:nvPicPr>
          <p:cNvPr id="47" name="Imagen" descr="Imagen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H="1">
            <a:off x="-2453099" y="-438512"/>
            <a:ext cx="12933243" cy="7862024"/>
          </a:xfrm>
          <a:prstGeom prst="rect">
            <a:avLst/>
          </a:prstGeom>
          <a:ln w="12700">
            <a:miter lim="400000"/>
          </a:ln>
        </p:spPr>
      </p:pic>
      <p:pic>
        <p:nvPicPr>
          <p:cNvPr id="48" name="Imagen" descr="Imagen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6677446"/>
            <a:ext cx="12192000" cy="183308"/>
          </a:xfrm>
          <a:prstGeom prst="rect">
            <a:avLst/>
          </a:prstGeom>
          <a:ln w="12700">
            <a:miter lim="400000"/>
          </a:ln>
        </p:spPr>
      </p:pic>
      <p:pic>
        <p:nvPicPr>
          <p:cNvPr id="49" name="Imagen" descr="Imagen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40223" y="5552440"/>
            <a:ext cx="2511553" cy="2103121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53" name="Grupo"/>
          <p:cNvGrpSpPr/>
          <p:nvPr/>
        </p:nvGrpSpPr>
        <p:grpSpPr>
          <a:xfrm>
            <a:off x="3492780" y="379229"/>
            <a:ext cx="5206440" cy="1095742"/>
            <a:chOff x="0" y="0"/>
            <a:chExt cx="5206438" cy="1095740"/>
          </a:xfrm>
        </p:grpSpPr>
        <p:pic>
          <p:nvPicPr>
            <p:cNvPr id="50" name="Imagen" descr="Imagen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3634739" y="152843"/>
              <a:ext cx="1571700" cy="790054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51" name="Imagen" descr="Imagen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0" y="0"/>
              <a:ext cx="2794618" cy="1095741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52" name="by"/>
            <p:cNvSpPr txBox="1"/>
            <p:nvPr/>
          </p:nvSpPr>
          <p:spPr>
            <a:xfrm>
              <a:off x="3022476" y="362450"/>
              <a:ext cx="384404" cy="37084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45719" tIns="45719" rIns="45719" bIns="45719" numCol="1" anchor="t">
              <a:spAutoFit/>
            </a:bodyPr>
            <a:lstStyle>
              <a:lvl1pPr>
                <a:defRPr i="1">
                  <a:latin typeface="Montserrat-MediumItalic"/>
                  <a:ea typeface="Montserrat-MediumItalic"/>
                  <a:cs typeface="Montserrat-MediumItalic"/>
                  <a:sym typeface="Montserrat-MediumItalic"/>
                </a:defRPr>
              </a:lvl1pPr>
            </a:lstStyle>
            <a:p>
              <a:r>
                <a:t>by</a:t>
              </a:r>
            </a:p>
          </p:txBody>
        </p:sp>
      </p:grpSp>
      <p:sp>
        <p:nvSpPr>
          <p:cNvPr id="54" name="Número de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Línea"/>
          <p:cNvSpPr/>
          <p:nvPr/>
        </p:nvSpPr>
        <p:spPr>
          <a:xfrm flipH="1">
            <a:off x="1429979" y="0"/>
            <a:ext cx="1" cy="6858000"/>
          </a:xfrm>
          <a:prstGeom prst="line">
            <a:avLst/>
          </a:prstGeom>
          <a:ln w="6350">
            <a:solidFill>
              <a:srgbClr val="1F1F1F">
                <a:alpha val="20000"/>
              </a:srgbClr>
            </a:solidFill>
            <a:miter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62" name="Número de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  <p:sp>
        <p:nvSpPr>
          <p:cNvPr id="63" name="Texto del título"/>
          <p:cNvSpPr txBox="1">
            <a:spLocks noGrp="1"/>
          </p:cNvSpPr>
          <p:nvPr>
            <p:ph type="title"/>
          </p:nvPr>
        </p:nvSpPr>
        <p:spPr>
          <a:xfrm>
            <a:off x="1866900" y="2500438"/>
            <a:ext cx="4229100" cy="1857124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Texto del título</a:t>
            </a:r>
          </a:p>
        </p:txBody>
      </p:sp>
      <p:pic>
        <p:nvPicPr>
          <p:cNvPr id="64" name="Imagen" descr="Imagen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258" y="2444155"/>
            <a:ext cx="920401" cy="1969690"/>
          </a:xfrm>
          <a:prstGeom prst="rect">
            <a:avLst/>
          </a:prstGeom>
          <a:ln w="12700">
            <a:miter lim="400000"/>
          </a:ln>
        </p:spPr>
      </p:pic>
      <p:pic>
        <p:nvPicPr>
          <p:cNvPr id="65" name="Imagen" descr="Imagen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677446"/>
            <a:ext cx="12192000" cy="183308"/>
          </a:xfrm>
          <a:prstGeom prst="rect">
            <a:avLst/>
          </a:prstGeom>
          <a:ln w="12700">
            <a:miter lim="400000"/>
          </a:ln>
        </p:spPr>
      </p:pic>
      <p:pic>
        <p:nvPicPr>
          <p:cNvPr id="66" name="Imagen" descr="Imagen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410281">
            <a:off x="-781100" y="-1932412"/>
            <a:ext cx="14717763" cy="9021024"/>
          </a:xfrm>
          <a:prstGeom prst="rect">
            <a:avLst/>
          </a:prstGeom>
          <a:ln w="12700">
            <a:miter lim="400000"/>
          </a:ln>
        </p:spPr>
      </p:pic>
      <p:pic>
        <p:nvPicPr>
          <p:cNvPr id="67" name="Imagen" descr="Imagen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flipH="1">
            <a:off x="-1602199" y="-705212"/>
            <a:ext cx="12933243" cy="7862024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Número de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  <p:sp>
        <p:nvSpPr>
          <p:cNvPr id="100" name="Línea"/>
          <p:cNvSpPr/>
          <p:nvPr/>
        </p:nvSpPr>
        <p:spPr>
          <a:xfrm flipH="1">
            <a:off x="1429979" y="0"/>
            <a:ext cx="1" cy="6858000"/>
          </a:xfrm>
          <a:prstGeom prst="line">
            <a:avLst/>
          </a:prstGeom>
          <a:ln w="6350">
            <a:solidFill>
              <a:srgbClr val="1F1F1F">
                <a:alpha val="20000"/>
              </a:srgbClr>
            </a:solidFill>
            <a:miter/>
          </a:ln>
        </p:spPr>
        <p:txBody>
          <a:bodyPr lIns="45719" rIns="45719"/>
          <a:lstStyle/>
          <a:p>
            <a:endParaRPr/>
          </a:p>
        </p:txBody>
      </p:sp>
      <p:pic>
        <p:nvPicPr>
          <p:cNvPr id="101" name="Imagen" descr="Imagen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258" y="2444155"/>
            <a:ext cx="920401" cy="1969690"/>
          </a:xfrm>
          <a:prstGeom prst="rect">
            <a:avLst/>
          </a:prstGeom>
          <a:ln w="12700">
            <a:miter lim="400000"/>
          </a:ln>
        </p:spPr>
      </p:pic>
      <p:pic>
        <p:nvPicPr>
          <p:cNvPr id="102" name="Imagen" descr="Imagen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677446"/>
            <a:ext cx="12192000" cy="183308"/>
          </a:xfrm>
          <a:prstGeom prst="rect">
            <a:avLst/>
          </a:prstGeom>
          <a:ln w="12700">
            <a:miter lim="400000"/>
          </a:ln>
        </p:spPr>
      </p:pic>
      <p:pic>
        <p:nvPicPr>
          <p:cNvPr id="103" name="Imagen" descr="Imagen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410281">
            <a:off x="-781100" y="-1932412"/>
            <a:ext cx="14717763" cy="9021024"/>
          </a:xfrm>
          <a:prstGeom prst="rect">
            <a:avLst/>
          </a:prstGeom>
          <a:ln w="12700">
            <a:miter lim="400000"/>
          </a:ln>
        </p:spPr>
      </p:pic>
      <p:pic>
        <p:nvPicPr>
          <p:cNvPr id="104" name="Imagen" descr="Imagen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flipH="1">
            <a:off x="-1602199" y="-705212"/>
            <a:ext cx="12933243" cy="7862024"/>
          </a:xfrm>
          <a:prstGeom prst="rect">
            <a:avLst/>
          </a:prstGeom>
          <a:ln w="12700">
            <a:miter lim="400000"/>
          </a:ln>
        </p:spPr>
      </p:pic>
      <p:sp>
        <p:nvSpPr>
          <p:cNvPr id="105" name="Texto del título"/>
          <p:cNvSpPr txBox="1">
            <a:spLocks noGrp="1"/>
          </p:cNvSpPr>
          <p:nvPr>
            <p:ph type="title"/>
          </p:nvPr>
        </p:nvSpPr>
        <p:spPr>
          <a:xfrm>
            <a:off x="1866900" y="996123"/>
            <a:ext cx="4229100" cy="1621621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t>Texto del título</a:t>
            </a:r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4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Número de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  <p:sp>
        <p:nvSpPr>
          <p:cNvPr id="113" name="Línea"/>
          <p:cNvSpPr/>
          <p:nvPr/>
        </p:nvSpPr>
        <p:spPr>
          <a:xfrm flipH="1">
            <a:off x="1429979" y="0"/>
            <a:ext cx="1" cy="6858000"/>
          </a:xfrm>
          <a:prstGeom prst="line">
            <a:avLst/>
          </a:prstGeom>
          <a:ln w="6350">
            <a:solidFill>
              <a:srgbClr val="1F1F1F">
                <a:alpha val="20000"/>
              </a:srgbClr>
            </a:solidFill>
            <a:miter/>
          </a:ln>
        </p:spPr>
        <p:txBody>
          <a:bodyPr lIns="45719" rIns="45719"/>
          <a:lstStyle/>
          <a:p>
            <a:endParaRPr/>
          </a:p>
        </p:txBody>
      </p:sp>
      <p:pic>
        <p:nvPicPr>
          <p:cNvPr id="114" name="Imagen" descr="Imagen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258" y="2444155"/>
            <a:ext cx="920401" cy="1969690"/>
          </a:xfrm>
          <a:prstGeom prst="rect">
            <a:avLst/>
          </a:prstGeom>
          <a:ln w="12700">
            <a:miter lim="400000"/>
          </a:ln>
        </p:spPr>
      </p:pic>
      <p:pic>
        <p:nvPicPr>
          <p:cNvPr id="115" name="Imagen" descr="Imagen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677446"/>
            <a:ext cx="12192000" cy="183308"/>
          </a:xfrm>
          <a:prstGeom prst="rect">
            <a:avLst/>
          </a:prstGeom>
          <a:ln w="12700">
            <a:miter lim="400000"/>
          </a:ln>
        </p:spPr>
      </p:pic>
      <p:pic>
        <p:nvPicPr>
          <p:cNvPr id="116" name="Imagen" descr="Imagen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410281">
            <a:off x="-781100" y="-1932412"/>
            <a:ext cx="14717763" cy="9021024"/>
          </a:xfrm>
          <a:prstGeom prst="rect">
            <a:avLst/>
          </a:prstGeom>
          <a:ln w="12700">
            <a:miter lim="400000"/>
          </a:ln>
        </p:spPr>
      </p:pic>
      <p:pic>
        <p:nvPicPr>
          <p:cNvPr id="117" name="Imagen" descr="Imagen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flipH="1">
            <a:off x="-1602199" y="-705212"/>
            <a:ext cx="12933243" cy="7862024"/>
          </a:xfrm>
          <a:prstGeom prst="rect">
            <a:avLst/>
          </a:prstGeom>
          <a:ln w="12700">
            <a:miter lim="400000"/>
          </a:ln>
        </p:spPr>
      </p:pic>
      <p:sp>
        <p:nvSpPr>
          <p:cNvPr id="118" name="Texto del título"/>
          <p:cNvSpPr txBox="1">
            <a:spLocks noGrp="1"/>
          </p:cNvSpPr>
          <p:nvPr>
            <p:ph type="title"/>
          </p:nvPr>
        </p:nvSpPr>
        <p:spPr>
          <a:xfrm>
            <a:off x="1866900" y="996123"/>
            <a:ext cx="4229100" cy="1621621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t>Texto del título</a:t>
            </a:r>
          </a:p>
        </p:txBody>
      </p:sp>
      <p:sp>
        <p:nvSpPr>
          <p:cNvPr id="119" name="Imagen"/>
          <p:cNvSpPr>
            <a:spLocks noGrp="1"/>
          </p:cNvSpPr>
          <p:nvPr>
            <p:ph type="pic" sz="quarter" idx="21"/>
          </p:nvPr>
        </p:nvSpPr>
        <p:spPr>
          <a:xfrm>
            <a:off x="4653153" y="2290218"/>
            <a:ext cx="1866902" cy="1301579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20" name="Imagen"/>
          <p:cNvSpPr>
            <a:spLocks noGrp="1"/>
          </p:cNvSpPr>
          <p:nvPr>
            <p:ph type="pic" sz="quarter" idx="22"/>
          </p:nvPr>
        </p:nvSpPr>
        <p:spPr>
          <a:xfrm>
            <a:off x="4653153" y="4235103"/>
            <a:ext cx="1866902" cy="1301579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4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Línea"/>
          <p:cNvSpPr/>
          <p:nvPr/>
        </p:nvSpPr>
        <p:spPr>
          <a:xfrm flipH="1">
            <a:off x="1429979" y="0"/>
            <a:ext cx="1" cy="6858000"/>
          </a:xfrm>
          <a:prstGeom prst="line">
            <a:avLst/>
          </a:prstGeom>
          <a:ln w="6350">
            <a:solidFill>
              <a:srgbClr val="1F1F1F">
                <a:alpha val="20000"/>
              </a:srgbClr>
            </a:solidFill>
            <a:miter/>
          </a:ln>
        </p:spPr>
        <p:txBody>
          <a:bodyPr lIns="45719" rIns="45719"/>
          <a:lstStyle/>
          <a:p>
            <a:endParaRPr/>
          </a:p>
        </p:txBody>
      </p:sp>
      <p:pic>
        <p:nvPicPr>
          <p:cNvPr id="128" name="Imagen" descr="Imagen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258" y="2444155"/>
            <a:ext cx="920401" cy="1969690"/>
          </a:xfrm>
          <a:prstGeom prst="rect">
            <a:avLst/>
          </a:prstGeom>
          <a:ln w="12700">
            <a:miter lim="400000"/>
          </a:ln>
        </p:spPr>
      </p:pic>
      <p:pic>
        <p:nvPicPr>
          <p:cNvPr id="129" name="Imagen" descr="Imagen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677446"/>
            <a:ext cx="12192000" cy="183308"/>
          </a:xfrm>
          <a:prstGeom prst="rect">
            <a:avLst/>
          </a:prstGeom>
          <a:ln w="12700">
            <a:miter lim="400000"/>
          </a:ln>
        </p:spPr>
      </p:pic>
      <p:pic>
        <p:nvPicPr>
          <p:cNvPr id="130" name="Imagen" descr="Imagen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410281">
            <a:off x="-781100" y="-1932412"/>
            <a:ext cx="14717763" cy="9021024"/>
          </a:xfrm>
          <a:prstGeom prst="rect">
            <a:avLst/>
          </a:prstGeom>
          <a:ln w="12700">
            <a:miter lim="400000"/>
          </a:ln>
        </p:spPr>
      </p:pic>
      <p:pic>
        <p:nvPicPr>
          <p:cNvPr id="131" name="Imagen" descr="Imagen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flipH="1">
            <a:off x="-1602199" y="-705212"/>
            <a:ext cx="12933243" cy="7862024"/>
          </a:xfrm>
          <a:prstGeom prst="rect">
            <a:avLst/>
          </a:prstGeom>
          <a:ln w="12700">
            <a:miter lim="400000"/>
          </a:ln>
        </p:spPr>
      </p:pic>
      <p:sp>
        <p:nvSpPr>
          <p:cNvPr id="132" name="Número de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  <p:sp>
        <p:nvSpPr>
          <p:cNvPr id="133" name="Imagen"/>
          <p:cNvSpPr>
            <a:spLocks noGrp="1"/>
          </p:cNvSpPr>
          <p:nvPr>
            <p:ph type="pic" sz="quarter" idx="21"/>
          </p:nvPr>
        </p:nvSpPr>
        <p:spPr>
          <a:xfrm>
            <a:off x="4653153" y="4655232"/>
            <a:ext cx="1866902" cy="1301579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34" name="Imagen"/>
          <p:cNvSpPr>
            <a:spLocks noGrp="1"/>
          </p:cNvSpPr>
          <p:nvPr>
            <p:ph type="pic" sz="quarter" idx="22"/>
          </p:nvPr>
        </p:nvSpPr>
        <p:spPr>
          <a:xfrm>
            <a:off x="4653153" y="2907196"/>
            <a:ext cx="1866902" cy="1301579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35" name="Imagen"/>
          <p:cNvSpPr>
            <a:spLocks noGrp="1"/>
          </p:cNvSpPr>
          <p:nvPr>
            <p:ph type="pic" sz="quarter" idx="23"/>
          </p:nvPr>
        </p:nvSpPr>
        <p:spPr>
          <a:xfrm>
            <a:off x="4653153" y="1181100"/>
            <a:ext cx="1866902" cy="1301579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4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Línea"/>
          <p:cNvSpPr/>
          <p:nvPr/>
        </p:nvSpPr>
        <p:spPr>
          <a:xfrm flipH="1">
            <a:off x="1429979" y="0"/>
            <a:ext cx="1" cy="6858000"/>
          </a:xfrm>
          <a:prstGeom prst="line">
            <a:avLst/>
          </a:prstGeom>
          <a:ln w="6350">
            <a:solidFill>
              <a:srgbClr val="1F1F1F">
                <a:alpha val="20000"/>
              </a:srgbClr>
            </a:solidFill>
            <a:miter/>
          </a:ln>
        </p:spPr>
        <p:txBody>
          <a:bodyPr lIns="45719" rIns="45719"/>
          <a:lstStyle/>
          <a:p>
            <a:endParaRPr/>
          </a:p>
        </p:txBody>
      </p:sp>
      <p:pic>
        <p:nvPicPr>
          <p:cNvPr id="143" name="Imagen" descr="Imagen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258" y="2444155"/>
            <a:ext cx="920401" cy="1969690"/>
          </a:xfrm>
          <a:prstGeom prst="rect">
            <a:avLst/>
          </a:prstGeom>
          <a:ln w="12700">
            <a:miter lim="400000"/>
          </a:ln>
        </p:spPr>
      </p:pic>
      <p:pic>
        <p:nvPicPr>
          <p:cNvPr id="144" name="Imagen" descr="Imagen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677446"/>
            <a:ext cx="12192000" cy="183308"/>
          </a:xfrm>
          <a:prstGeom prst="rect">
            <a:avLst/>
          </a:prstGeom>
          <a:ln w="12700">
            <a:miter lim="400000"/>
          </a:ln>
        </p:spPr>
      </p:pic>
      <p:pic>
        <p:nvPicPr>
          <p:cNvPr id="145" name="Imagen" descr="Imagen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410281">
            <a:off x="-781100" y="-1932412"/>
            <a:ext cx="14717763" cy="9021024"/>
          </a:xfrm>
          <a:prstGeom prst="rect">
            <a:avLst/>
          </a:prstGeom>
          <a:ln w="12700">
            <a:miter lim="400000"/>
          </a:ln>
        </p:spPr>
      </p:pic>
      <p:pic>
        <p:nvPicPr>
          <p:cNvPr id="146" name="Imagen" descr="Imagen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flipH="1">
            <a:off x="-1602199" y="-705212"/>
            <a:ext cx="12933243" cy="7862024"/>
          </a:xfrm>
          <a:prstGeom prst="rect">
            <a:avLst/>
          </a:prstGeom>
          <a:ln w="12700">
            <a:miter lim="400000"/>
          </a:ln>
        </p:spPr>
      </p:pic>
      <p:sp>
        <p:nvSpPr>
          <p:cNvPr id="147" name="Número de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  <p:sp>
        <p:nvSpPr>
          <p:cNvPr id="148" name="Imagen"/>
          <p:cNvSpPr>
            <a:spLocks noGrp="1"/>
          </p:cNvSpPr>
          <p:nvPr>
            <p:ph type="pic" sz="quarter" idx="21"/>
          </p:nvPr>
        </p:nvSpPr>
        <p:spPr>
          <a:xfrm>
            <a:off x="4653153" y="2907196"/>
            <a:ext cx="1866902" cy="1301579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49" name="Imagen"/>
          <p:cNvSpPr>
            <a:spLocks noGrp="1"/>
          </p:cNvSpPr>
          <p:nvPr>
            <p:ph type="pic" sz="quarter" idx="22"/>
          </p:nvPr>
        </p:nvSpPr>
        <p:spPr>
          <a:xfrm>
            <a:off x="4653153" y="1181100"/>
            <a:ext cx="1866902" cy="1301579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1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Número de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  <p:sp>
        <p:nvSpPr>
          <p:cNvPr id="157" name="Texto del título"/>
          <p:cNvSpPr txBox="1">
            <a:spLocks noGrp="1"/>
          </p:cNvSpPr>
          <p:nvPr>
            <p:ph type="title"/>
          </p:nvPr>
        </p:nvSpPr>
        <p:spPr>
          <a:xfrm>
            <a:off x="1866900" y="996123"/>
            <a:ext cx="4229100" cy="1621621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t>Texto del título</a:t>
            </a:r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Línea"/>
          <p:cNvSpPr/>
          <p:nvPr/>
        </p:nvSpPr>
        <p:spPr>
          <a:xfrm flipH="1">
            <a:off x="1429979" y="0"/>
            <a:ext cx="1" cy="6858000"/>
          </a:xfrm>
          <a:prstGeom prst="line">
            <a:avLst/>
          </a:prstGeom>
          <a:ln w="6350">
            <a:solidFill>
              <a:srgbClr val="1F1F1F">
                <a:alpha val="20000"/>
              </a:srgbClr>
            </a:solidFill>
            <a:miter/>
          </a:ln>
        </p:spPr>
        <p:txBody>
          <a:bodyPr lIns="45719" rIns="45719"/>
          <a:lstStyle/>
          <a:p>
            <a:endParaRPr/>
          </a:p>
        </p:txBody>
      </p:sp>
      <p:pic>
        <p:nvPicPr>
          <p:cNvPr id="165" name="Imagen" descr="Imagen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258" y="2444155"/>
            <a:ext cx="920401" cy="1969690"/>
          </a:xfrm>
          <a:prstGeom prst="rect">
            <a:avLst/>
          </a:prstGeom>
          <a:ln w="12700">
            <a:miter lim="400000"/>
          </a:ln>
        </p:spPr>
      </p:pic>
      <p:pic>
        <p:nvPicPr>
          <p:cNvPr id="166" name="Imagen" descr="Imagen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677446"/>
            <a:ext cx="12192000" cy="183308"/>
          </a:xfrm>
          <a:prstGeom prst="rect">
            <a:avLst/>
          </a:prstGeom>
          <a:ln w="12700">
            <a:miter lim="400000"/>
          </a:ln>
        </p:spPr>
      </p:pic>
      <p:pic>
        <p:nvPicPr>
          <p:cNvPr id="167" name="Imagen" descr="Imagen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410281">
            <a:off x="-781100" y="-1932412"/>
            <a:ext cx="14717763" cy="9021024"/>
          </a:xfrm>
          <a:prstGeom prst="rect">
            <a:avLst/>
          </a:prstGeom>
          <a:ln w="12700">
            <a:miter lim="400000"/>
          </a:ln>
        </p:spPr>
      </p:pic>
      <p:pic>
        <p:nvPicPr>
          <p:cNvPr id="168" name="Imagen" descr="Imagen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flipH="1">
            <a:off x="-1602199" y="-705212"/>
            <a:ext cx="12933243" cy="7862024"/>
          </a:xfrm>
          <a:prstGeom prst="rect">
            <a:avLst/>
          </a:prstGeom>
          <a:ln w="12700">
            <a:miter lim="400000"/>
          </a:ln>
        </p:spPr>
      </p:pic>
      <p:sp>
        <p:nvSpPr>
          <p:cNvPr id="169" name="Número de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  <p:sp>
        <p:nvSpPr>
          <p:cNvPr id="170" name="Texto del título"/>
          <p:cNvSpPr txBox="1">
            <a:spLocks noGrp="1"/>
          </p:cNvSpPr>
          <p:nvPr>
            <p:ph type="title"/>
          </p:nvPr>
        </p:nvSpPr>
        <p:spPr>
          <a:xfrm>
            <a:off x="1866900" y="996124"/>
            <a:ext cx="8477747" cy="745213"/>
          </a:xfrm>
          <a:prstGeom prst="rect">
            <a:avLst/>
          </a:prstGeom>
        </p:spPr>
        <p:txBody>
          <a:bodyPr>
            <a:normAutofit/>
          </a:bodyPr>
          <a:lstStyle>
            <a:lvl1pPr algn="ctr">
              <a:defRPr sz="3600"/>
            </a:lvl1pPr>
          </a:lstStyle>
          <a:p>
            <a:r>
              <a:t>Texto del título</a:t>
            </a:r>
          </a:p>
        </p:txBody>
      </p:sp>
    </p:spTree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7" name="Imagen" descr="Imagen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410281">
            <a:off x="-781100" y="-1932412"/>
            <a:ext cx="14717763" cy="9021024"/>
          </a:xfrm>
          <a:prstGeom prst="rect">
            <a:avLst/>
          </a:prstGeom>
          <a:ln w="12700">
            <a:miter lim="400000"/>
          </a:ln>
        </p:spPr>
      </p:pic>
      <p:sp>
        <p:nvSpPr>
          <p:cNvPr id="178" name="Número de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  <p:sp>
        <p:nvSpPr>
          <p:cNvPr id="179" name="Texto del título"/>
          <p:cNvSpPr txBox="1">
            <a:spLocks noGrp="1"/>
          </p:cNvSpPr>
          <p:nvPr>
            <p:ph type="title"/>
          </p:nvPr>
        </p:nvSpPr>
        <p:spPr>
          <a:xfrm>
            <a:off x="1866900" y="1759448"/>
            <a:ext cx="4229100" cy="162162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t>Texto del título</a:t>
            </a:r>
          </a:p>
        </p:txBody>
      </p:sp>
      <p:sp>
        <p:nvSpPr>
          <p:cNvPr id="180" name="Imagen"/>
          <p:cNvSpPr>
            <a:spLocks noGrp="1"/>
          </p:cNvSpPr>
          <p:nvPr>
            <p:ph type="pic" idx="21"/>
          </p:nvPr>
        </p:nvSpPr>
        <p:spPr>
          <a:xfrm>
            <a:off x="0" y="3927943"/>
            <a:ext cx="12192000" cy="2930057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81" name="Línea"/>
          <p:cNvSpPr/>
          <p:nvPr/>
        </p:nvSpPr>
        <p:spPr>
          <a:xfrm flipH="1">
            <a:off x="1429979" y="0"/>
            <a:ext cx="1" cy="6858000"/>
          </a:xfrm>
          <a:prstGeom prst="line">
            <a:avLst/>
          </a:prstGeom>
          <a:ln w="6350">
            <a:solidFill>
              <a:srgbClr val="1F1F1F">
                <a:alpha val="20000"/>
              </a:srgbClr>
            </a:solidFill>
            <a:miter/>
          </a:ln>
        </p:spPr>
        <p:txBody>
          <a:bodyPr lIns="45719" rIns="45719"/>
          <a:lstStyle/>
          <a:p>
            <a:endParaRPr/>
          </a:p>
        </p:txBody>
      </p:sp>
      <p:pic>
        <p:nvPicPr>
          <p:cNvPr id="182" name="Imagen" descr="Imagen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677446"/>
            <a:ext cx="12192000" cy="183308"/>
          </a:xfrm>
          <a:prstGeom prst="rect">
            <a:avLst/>
          </a:prstGeom>
          <a:ln w="12700">
            <a:miter lim="400000"/>
          </a:ln>
        </p:spPr>
      </p:pic>
      <p:pic>
        <p:nvPicPr>
          <p:cNvPr id="183" name="Imagen" descr="Imagen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H="1">
            <a:off x="-1551399" y="-717912"/>
            <a:ext cx="12933243" cy="7862024"/>
          </a:xfrm>
          <a:prstGeom prst="rect">
            <a:avLst/>
          </a:prstGeom>
          <a:ln w="12700">
            <a:miter lim="400000"/>
          </a:ln>
        </p:spPr>
      </p:pic>
      <p:pic>
        <p:nvPicPr>
          <p:cNvPr id="184" name="Imagen" descr="Imagen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6658" y="361355"/>
            <a:ext cx="920401" cy="196969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Línea"/>
          <p:cNvSpPr/>
          <p:nvPr/>
        </p:nvSpPr>
        <p:spPr>
          <a:xfrm flipH="1">
            <a:off x="1429979" y="0"/>
            <a:ext cx="1" cy="6858000"/>
          </a:xfrm>
          <a:prstGeom prst="line">
            <a:avLst/>
          </a:prstGeom>
          <a:ln w="6350">
            <a:solidFill>
              <a:srgbClr val="1F1F1F">
                <a:alpha val="20000"/>
              </a:srgbClr>
            </a:solidFill>
            <a:miter/>
          </a:ln>
        </p:spPr>
        <p:txBody>
          <a:bodyPr lIns="45719" rIns="45719"/>
          <a:lstStyle/>
          <a:p>
            <a:endParaRPr/>
          </a:p>
        </p:txBody>
      </p:sp>
      <p:pic>
        <p:nvPicPr>
          <p:cNvPr id="192" name="Imagen" descr="Imagen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258" y="2444155"/>
            <a:ext cx="920401" cy="1969690"/>
          </a:xfrm>
          <a:prstGeom prst="rect">
            <a:avLst/>
          </a:prstGeom>
          <a:ln w="12700">
            <a:miter lim="400000"/>
          </a:ln>
        </p:spPr>
      </p:pic>
      <p:pic>
        <p:nvPicPr>
          <p:cNvPr id="193" name="Imagen" descr="Imagen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677446"/>
            <a:ext cx="12192000" cy="183308"/>
          </a:xfrm>
          <a:prstGeom prst="rect">
            <a:avLst/>
          </a:prstGeom>
          <a:ln w="12700">
            <a:miter lim="400000"/>
          </a:ln>
        </p:spPr>
      </p:pic>
      <p:pic>
        <p:nvPicPr>
          <p:cNvPr id="194" name="Imagen" descr="Imagen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410281">
            <a:off x="-781100" y="-1932412"/>
            <a:ext cx="14717763" cy="9021024"/>
          </a:xfrm>
          <a:prstGeom prst="rect">
            <a:avLst/>
          </a:prstGeom>
          <a:ln w="12700">
            <a:miter lim="400000"/>
          </a:ln>
        </p:spPr>
      </p:pic>
      <p:pic>
        <p:nvPicPr>
          <p:cNvPr id="195" name="Imagen" descr="Imagen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flipH="1">
            <a:off x="-1602199" y="-705212"/>
            <a:ext cx="12933243" cy="7862024"/>
          </a:xfrm>
          <a:prstGeom prst="rect">
            <a:avLst/>
          </a:prstGeom>
          <a:ln w="12700">
            <a:miter lim="400000"/>
          </a:ln>
        </p:spPr>
      </p:pic>
      <p:sp>
        <p:nvSpPr>
          <p:cNvPr id="196" name="Número de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  <p:sp>
        <p:nvSpPr>
          <p:cNvPr id="197" name="Imagen"/>
          <p:cNvSpPr>
            <a:spLocks noGrp="1"/>
          </p:cNvSpPr>
          <p:nvPr>
            <p:ph type="pic" sz="quarter" idx="21"/>
          </p:nvPr>
        </p:nvSpPr>
        <p:spPr>
          <a:xfrm>
            <a:off x="1979254" y="2479052"/>
            <a:ext cx="3305824" cy="2468413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98" name="Texto del título"/>
          <p:cNvSpPr txBox="1">
            <a:spLocks noGrp="1"/>
          </p:cNvSpPr>
          <p:nvPr>
            <p:ph type="title"/>
          </p:nvPr>
        </p:nvSpPr>
        <p:spPr>
          <a:xfrm>
            <a:off x="1866900" y="996123"/>
            <a:ext cx="4229100" cy="1621621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t>Texto del título</a:t>
            </a:r>
          </a:p>
        </p:txBody>
      </p:sp>
      <p:sp>
        <p:nvSpPr>
          <p:cNvPr id="199" name="Imagen"/>
          <p:cNvSpPr>
            <a:spLocks noGrp="1"/>
          </p:cNvSpPr>
          <p:nvPr>
            <p:ph type="pic" sz="quarter" idx="22"/>
          </p:nvPr>
        </p:nvSpPr>
        <p:spPr>
          <a:xfrm>
            <a:off x="5281254" y="2479052"/>
            <a:ext cx="3305824" cy="2468413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200" name="Imagen"/>
          <p:cNvSpPr>
            <a:spLocks noGrp="1"/>
          </p:cNvSpPr>
          <p:nvPr>
            <p:ph type="pic" sz="quarter" idx="23"/>
          </p:nvPr>
        </p:nvSpPr>
        <p:spPr>
          <a:xfrm>
            <a:off x="8583254" y="2479052"/>
            <a:ext cx="3305823" cy="2468413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</p:spTree>
  </p:cSld>
  <p:clrMapOvr>
    <a:masterClrMapping/>
  </p:clrMapOvr>
  <p:transition spd="med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8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Línea"/>
          <p:cNvSpPr/>
          <p:nvPr/>
        </p:nvSpPr>
        <p:spPr>
          <a:xfrm flipH="1">
            <a:off x="1429979" y="0"/>
            <a:ext cx="1" cy="6858000"/>
          </a:xfrm>
          <a:prstGeom prst="line">
            <a:avLst/>
          </a:prstGeom>
          <a:ln w="6350">
            <a:solidFill>
              <a:srgbClr val="1F1F1F">
                <a:alpha val="20000"/>
              </a:srgbClr>
            </a:solidFill>
            <a:miter/>
          </a:ln>
        </p:spPr>
        <p:txBody>
          <a:bodyPr lIns="45719" rIns="45719"/>
          <a:lstStyle/>
          <a:p>
            <a:endParaRPr/>
          </a:p>
        </p:txBody>
      </p:sp>
      <p:pic>
        <p:nvPicPr>
          <p:cNvPr id="208" name="Imagen" descr="Imagen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258" y="2444155"/>
            <a:ext cx="920401" cy="1969690"/>
          </a:xfrm>
          <a:prstGeom prst="rect">
            <a:avLst/>
          </a:prstGeom>
          <a:ln w="12700">
            <a:miter lim="400000"/>
          </a:ln>
        </p:spPr>
      </p:pic>
      <p:pic>
        <p:nvPicPr>
          <p:cNvPr id="209" name="Imagen" descr="Imagen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677446"/>
            <a:ext cx="12192000" cy="183308"/>
          </a:xfrm>
          <a:prstGeom prst="rect">
            <a:avLst/>
          </a:prstGeom>
          <a:ln w="12700">
            <a:miter lim="400000"/>
          </a:ln>
        </p:spPr>
      </p:pic>
      <p:pic>
        <p:nvPicPr>
          <p:cNvPr id="210" name="Imagen" descr="Imagen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410281">
            <a:off x="-781100" y="-1932412"/>
            <a:ext cx="14717763" cy="9021024"/>
          </a:xfrm>
          <a:prstGeom prst="rect">
            <a:avLst/>
          </a:prstGeom>
          <a:ln w="12700">
            <a:miter lim="400000"/>
          </a:ln>
        </p:spPr>
      </p:pic>
      <p:pic>
        <p:nvPicPr>
          <p:cNvPr id="211" name="Imagen" descr="Imagen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flipH="1">
            <a:off x="-1602199" y="-705212"/>
            <a:ext cx="12933243" cy="7862024"/>
          </a:xfrm>
          <a:prstGeom prst="rect">
            <a:avLst/>
          </a:prstGeom>
          <a:ln w="12700">
            <a:miter lim="400000"/>
          </a:ln>
        </p:spPr>
      </p:pic>
      <p:sp>
        <p:nvSpPr>
          <p:cNvPr id="212" name="Número de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  <p:sp>
        <p:nvSpPr>
          <p:cNvPr id="213" name="Imagen"/>
          <p:cNvSpPr>
            <a:spLocks noGrp="1"/>
          </p:cNvSpPr>
          <p:nvPr>
            <p:ph type="pic" sz="quarter" idx="21"/>
          </p:nvPr>
        </p:nvSpPr>
        <p:spPr>
          <a:xfrm>
            <a:off x="4837707" y="1"/>
            <a:ext cx="3598627" cy="2289976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214" name="Imagen"/>
          <p:cNvSpPr>
            <a:spLocks noGrp="1"/>
          </p:cNvSpPr>
          <p:nvPr>
            <p:ph type="pic" sz="quarter" idx="22"/>
          </p:nvPr>
        </p:nvSpPr>
        <p:spPr>
          <a:xfrm>
            <a:off x="4837707" y="2289977"/>
            <a:ext cx="3598627" cy="2289977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215" name="Imagen"/>
          <p:cNvSpPr>
            <a:spLocks noGrp="1"/>
          </p:cNvSpPr>
          <p:nvPr>
            <p:ph type="pic" sz="quarter" idx="23"/>
          </p:nvPr>
        </p:nvSpPr>
        <p:spPr>
          <a:xfrm>
            <a:off x="4837707" y="4573989"/>
            <a:ext cx="3598627" cy="2284011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216" name="Texto del título"/>
          <p:cNvSpPr txBox="1">
            <a:spLocks noGrp="1"/>
          </p:cNvSpPr>
          <p:nvPr>
            <p:ph type="title"/>
          </p:nvPr>
        </p:nvSpPr>
        <p:spPr>
          <a:xfrm>
            <a:off x="1866900" y="2618189"/>
            <a:ext cx="4229100" cy="1621621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t>Texto del título</a:t>
            </a:r>
          </a:p>
        </p:txBody>
      </p:sp>
    </p:spTree>
  </p:cSld>
  <p:clrMapOvr>
    <a:masterClrMapping/>
  </p:clrMapOvr>
  <p:transition spd="med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9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3" name="Imagen" descr="Imagen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410281">
            <a:off x="-781100" y="-1932412"/>
            <a:ext cx="14717763" cy="9021024"/>
          </a:xfrm>
          <a:prstGeom prst="rect">
            <a:avLst/>
          </a:prstGeom>
          <a:ln w="12700">
            <a:miter lim="400000"/>
          </a:ln>
        </p:spPr>
      </p:pic>
      <p:pic>
        <p:nvPicPr>
          <p:cNvPr id="224" name="Imagen" descr="Imagen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-1602199" y="-705212"/>
            <a:ext cx="12933243" cy="7862024"/>
          </a:xfrm>
          <a:prstGeom prst="rect">
            <a:avLst/>
          </a:prstGeom>
          <a:ln w="12700">
            <a:miter lim="400000"/>
          </a:ln>
        </p:spPr>
      </p:pic>
      <p:sp>
        <p:nvSpPr>
          <p:cNvPr id="225" name="Texto del título"/>
          <p:cNvSpPr txBox="1">
            <a:spLocks noGrp="1"/>
          </p:cNvSpPr>
          <p:nvPr>
            <p:ph type="title"/>
          </p:nvPr>
        </p:nvSpPr>
        <p:spPr>
          <a:xfrm>
            <a:off x="1866900" y="2618189"/>
            <a:ext cx="4229100" cy="1621621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t>Texto del título</a:t>
            </a:r>
          </a:p>
        </p:txBody>
      </p:sp>
      <p:sp>
        <p:nvSpPr>
          <p:cNvPr id="226" name="Número de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  <p:sp>
        <p:nvSpPr>
          <p:cNvPr id="227" name="Imagen"/>
          <p:cNvSpPr>
            <a:spLocks noGrp="1"/>
          </p:cNvSpPr>
          <p:nvPr>
            <p:ph type="pic" sz="quarter" idx="21"/>
          </p:nvPr>
        </p:nvSpPr>
        <p:spPr>
          <a:xfrm>
            <a:off x="4885413" y="1"/>
            <a:ext cx="3113600" cy="2289976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228" name="Imagen"/>
          <p:cNvSpPr>
            <a:spLocks noGrp="1"/>
          </p:cNvSpPr>
          <p:nvPr>
            <p:ph type="pic" sz="quarter" idx="22"/>
          </p:nvPr>
        </p:nvSpPr>
        <p:spPr>
          <a:xfrm>
            <a:off x="4473600" y="2289977"/>
            <a:ext cx="3113601" cy="2289977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229" name="Imagen"/>
          <p:cNvSpPr>
            <a:spLocks noGrp="1"/>
          </p:cNvSpPr>
          <p:nvPr>
            <p:ph type="pic" sz="quarter" idx="23"/>
          </p:nvPr>
        </p:nvSpPr>
        <p:spPr>
          <a:xfrm>
            <a:off x="4885413" y="4573989"/>
            <a:ext cx="3113600" cy="2284011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230" name="Línea"/>
          <p:cNvSpPr/>
          <p:nvPr/>
        </p:nvSpPr>
        <p:spPr>
          <a:xfrm flipH="1">
            <a:off x="1429979" y="0"/>
            <a:ext cx="1" cy="6858000"/>
          </a:xfrm>
          <a:prstGeom prst="line">
            <a:avLst/>
          </a:prstGeom>
          <a:ln w="6350">
            <a:solidFill>
              <a:srgbClr val="1F1F1F">
                <a:alpha val="20000"/>
              </a:srgbClr>
            </a:solidFill>
            <a:miter/>
          </a:ln>
        </p:spPr>
        <p:txBody>
          <a:bodyPr lIns="45719" rIns="45719"/>
          <a:lstStyle/>
          <a:p>
            <a:endParaRPr/>
          </a:p>
        </p:txBody>
      </p:sp>
      <p:pic>
        <p:nvPicPr>
          <p:cNvPr id="231" name="Imagen" descr="Imagen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1258" y="2444155"/>
            <a:ext cx="920401" cy="1969690"/>
          </a:xfrm>
          <a:prstGeom prst="rect">
            <a:avLst/>
          </a:prstGeom>
          <a:ln w="12700">
            <a:miter lim="400000"/>
          </a:ln>
        </p:spPr>
      </p:pic>
      <p:pic>
        <p:nvPicPr>
          <p:cNvPr id="232" name="Imagen" descr="Imagen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6677446"/>
            <a:ext cx="12192000" cy="183308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3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Línea"/>
          <p:cNvSpPr/>
          <p:nvPr/>
        </p:nvSpPr>
        <p:spPr>
          <a:xfrm flipH="1">
            <a:off x="1429979" y="0"/>
            <a:ext cx="1" cy="6858000"/>
          </a:xfrm>
          <a:prstGeom prst="line">
            <a:avLst/>
          </a:prstGeom>
          <a:ln w="6350">
            <a:solidFill>
              <a:srgbClr val="1F1F1F">
                <a:alpha val="20000"/>
              </a:srgbClr>
            </a:solidFill>
            <a:miter/>
          </a:ln>
        </p:spPr>
        <p:txBody>
          <a:bodyPr lIns="45719" rIns="45719"/>
          <a:lstStyle/>
          <a:p>
            <a:endParaRPr/>
          </a:p>
        </p:txBody>
      </p:sp>
      <p:pic>
        <p:nvPicPr>
          <p:cNvPr id="240" name="Imagen" descr="Imagen"/>
          <p:cNvPicPr>
            <a:picLocks noChangeAspect="1"/>
          </p:cNvPicPr>
          <p:nvPr/>
        </p:nvPicPr>
        <p:blipFill>
          <a:blip r:embed="rId2"/>
          <a:srcRect t="28735"/>
          <a:stretch>
            <a:fillRect/>
          </a:stretch>
        </p:blipFill>
        <p:spPr>
          <a:xfrm>
            <a:off x="172358" y="2378670"/>
            <a:ext cx="1110922" cy="1694259"/>
          </a:xfrm>
          <a:prstGeom prst="rect">
            <a:avLst/>
          </a:prstGeom>
          <a:ln w="12700">
            <a:miter lim="400000"/>
          </a:ln>
        </p:spPr>
      </p:pic>
      <p:pic>
        <p:nvPicPr>
          <p:cNvPr id="241" name="Imagen" descr="Imagen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677446"/>
            <a:ext cx="12192000" cy="183308"/>
          </a:xfrm>
          <a:prstGeom prst="rect">
            <a:avLst/>
          </a:prstGeom>
          <a:ln w="12700">
            <a:miter lim="400000"/>
          </a:ln>
        </p:spPr>
      </p:pic>
      <p:pic>
        <p:nvPicPr>
          <p:cNvPr id="242" name="Imagen" descr="Imagen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410281">
            <a:off x="-781100" y="-1932412"/>
            <a:ext cx="14717763" cy="9021024"/>
          </a:xfrm>
          <a:prstGeom prst="rect">
            <a:avLst/>
          </a:prstGeom>
          <a:ln w="12700">
            <a:miter lim="400000"/>
          </a:ln>
        </p:spPr>
      </p:pic>
      <p:pic>
        <p:nvPicPr>
          <p:cNvPr id="243" name="Imagen" descr="Imagen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flipH="1">
            <a:off x="-1602199" y="-705212"/>
            <a:ext cx="12933243" cy="7862024"/>
          </a:xfrm>
          <a:prstGeom prst="rect">
            <a:avLst/>
          </a:prstGeom>
          <a:ln w="12700">
            <a:miter lim="400000"/>
          </a:ln>
        </p:spPr>
      </p:pic>
      <p:sp>
        <p:nvSpPr>
          <p:cNvPr id="244" name="Imagen"/>
          <p:cNvSpPr>
            <a:spLocks noGrp="1"/>
          </p:cNvSpPr>
          <p:nvPr>
            <p:ph type="pic" sz="quarter" idx="21"/>
          </p:nvPr>
        </p:nvSpPr>
        <p:spPr>
          <a:xfrm>
            <a:off x="2831675" y="2052439"/>
            <a:ext cx="2753122" cy="2753122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245" name="Círculo"/>
          <p:cNvSpPr/>
          <p:nvPr/>
        </p:nvSpPr>
        <p:spPr>
          <a:xfrm>
            <a:off x="2338099" y="1558863"/>
            <a:ext cx="3740274" cy="3740274"/>
          </a:xfrm>
          <a:prstGeom prst="ellipse">
            <a:avLst/>
          </a:prstGeom>
          <a:ln w="6350">
            <a:solidFill>
              <a:srgbClr val="D9D9D9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46" name="Número de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  <p:pic>
        <p:nvPicPr>
          <p:cNvPr id="247" name="Imagen" descr="Imagen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268246" y="-358140"/>
            <a:ext cx="3656508" cy="155448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FBC1C4D-6F90-3E34-CC85-E2AA1514EA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3AB6F074-A22F-E6C1-A6FA-B650881F831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207000" cy="4351867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97E94702-7059-F090-55C2-D83D6576797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46800" y="1825625"/>
            <a:ext cx="5207000" cy="4351867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876E10F7-DAB0-5855-71F4-FA4597B142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4DD528-66D9-1246-99DF-E20233025E0D}" type="datetimeFigureOut">
              <a:rPr lang="pt-BR" smtClean="0"/>
              <a:t>14/10/2025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F529D6EC-1943-31FD-F9DA-E5CD588529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F96F1B4D-B148-A313-3588-90B9DD38C6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09384" y="6455515"/>
            <a:ext cx="166713" cy="153888"/>
          </a:xfrm>
        </p:spPr>
        <p:txBody>
          <a:bodyPr/>
          <a:lstStyle/>
          <a:p>
            <a:fld id="{7E8E3B46-ADEB-914C-8DC8-C0A6710815AF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119826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FCC0856-8049-A91C-18D6-8027A1769E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6C861899-16BB-D10A-5B8B-34FC8903426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F52D765E-39B2-2FB5-BD1A-1313BCF3BD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4DD528-66D9-1246-99DF-E20233025E0D}" type="datetimeFigureOut">
              <a:rPr lang="pt-BR" smtClean="0"/>
              <a:t>14/10/2025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2516C99F-96B9-BF91-7787-3B67B04A43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CA49D205-56EC-32FA-A50F-9AC1C23809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09384" y="6455515"/>
            <a:ext cx="166713" cy="153888"/>
          </a:xfrm>
        </p:spPr>
        <p:txBody>
          <a:bodyPr/>
          <a:lstStyle/>
          <a:p>
            <a:fld id="{7E8E3B46-ADEB-914C-8DC8-C0A6710815AF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5063443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C63E65-E537-5D5E-5851-A7CD5BBA32C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B2311E2-24CF-6BE0-F1A7-34C71D57260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C8BFBB7-EA0E-63B2-9BFF-3BC72C6107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BC1B15-BB82-45E7-B828-18537E3CC7CA}" type="datetimeFigureOut">
              <a:rPr lang="en-US" smtClean="0"/>
              <a:t>10/14/2025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5059F80-88CA-B8F8-80D7-63DB9C7838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F27CE5D-E37B-BE96-BD78-C64ECB6AF3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B4F043-EEAB-426E-BCA4-3E29E392F5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012125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458E7B-D2AF-47A2-468F-A2F9B5F960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996C133-E9D8-4B5C-A6C6-423AC3C0E75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2B76727-D301-5724-2EC4-EF9F946C4F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BC1B15-BB82-45E7-B828-18537E3CC7CA}" type="datetimeFigureOut">
              <a:rPr lang="en-US" smtClean="0"/>
              <a:t>10/14/2025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63F888E-919F-1F90-ADAA-5AA1001BFB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3BFDE59-96AE-CFE1-0F3A-F2A65CE4E3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B4F043-EEAB-426E-BCA4-3E29E392F5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974513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052E51-14DF-1818-0440-10F99BEC99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591C9EB-64C2-28D2-A39E-B6FF2240FA0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6F1EF2D-903C-D9B6-3A32-7BD1A73500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BC1B15-BB82-45E7-B828-18537E3CC7CA}" type="datetimeFigureOut">
              <a:rPr lang="en-US" smtClean="0"/>
              <a:t>10/14/2025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E077EB-B260-786F-A58B-11A1D580FC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8D36817-C339-5A9B-8D1B-C8BF2B58C5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B4F043-EEAB-426E-BCA4-3E29E392F5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399629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E414DE-961E-3483-6274-84DD306FBF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73225B1-4958-09AB-38E6-DD53636534F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F4BFE22-1E5A-7808-EADC-F2D5701C36C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6B33100-AB46-8F36-D797-56A00CDC5D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BC1B15-BB82-45E7-B828-18537E3CC7CA}" type="datetimeFigureOut">
              <a:rPr lang="en-US" smtClean="0"/>
              <a:t>10/14/2025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A08DB35-E4DF-7BF7-D925-3A3EA42DEB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218D0C2-7C9B-FC7E-10F3-D918F22E4A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B4F043-EEAB-426E-BCA4-3E29E392F5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754145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EECAFF-C0FF-B368-44B0-861F9C371C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8898912-395B-8F6C-A2CC-697CC107D6F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6168965-B858-1B9B-5F77-B2A6A707EE5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398D801-3B0E-AFC0-BE82-1FFBF53D606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0B50ADD-734B-22C5-63B6-B2FC1792AE0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8C097E9-702B-16F1-F004-DEC9FD7CAD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BC1B15-BB82-45E7-B828-18537E3CC7CA}" type="datetimeFigureOut">
              <a:rPr lang="en-US" smtClean="0"/>
              <a:t>10/14/2025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966201C-D134-D281-35E0-4F63D646A9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04FCBC9-C14D-6351-E105-92CC7BBE74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B4F043-EEAB-426E-BCA4-3E29E392F5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971664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795C52-BE9D-F10F-06A3-C776E1A5C2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A7B88E7-84BC-D9F1-3B68-B5A4F5D167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BC1B15-BB82-45E7-B828-18537E3CC7CA}" type="datetimeFigureOut">
              <a:rPr lang="en-US" smtClean="0"/>
              <a:t>10/14/2025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38B3500-94BD-4968-8E4C-9A426106EF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882FCBA-0CD5-B174-138D-CD97E15913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B4F043-EEAB-426E-BCA4-3E29E392F5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565140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9BF44EB-72CB-2051-0DBB-D18A7B96EC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BC1B15-BB82-45E7-B828-18537E3CC7CA}" type="datetimeFigureOut">
              <a:rPr lang="en-US" smtClean="0"/>
              <a:t>10/14/2025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1114FE3-C951-30A4-3715-DE6CE5AAFD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349CB37-4FA7-CEEB-BED3-82F80A5829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B4F043-EEAB-426E-BCA4-3E29E392F5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075299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508355-40D3-BC5D-A2F9-C0AA7EE8C1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DBF2474-C203-D8AD-6F59-E7402B9B5E7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4A5CB2D-F96C-37E6-013A-4592FD1E4D2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2DDE8D8-CCAB-5303-D49D-0C236D73B5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BC1B15-BB82-45E7-B828-18537E3CC7CA}" type="datetimeFigureOut">
              <a:rPr lang="en-US" smtClean="0"/>
              <a:t>10/14/2025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84E8C48-5B33-41D9-079D-A9C4E8BF13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5A7733B-6C79-8C40-EBD3-1ABA30BDA7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B4F043-EEAB-426E-BCA4-3E29E392F5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0076451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E76D54-4014-9347-27BF-873B19B219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9509638-3C3B-CDEB-E4AD-8429D11B90D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64CFAC4-6CA2-B5E0-8DAF-DEE3CB0A820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8B3AFD1-55C1-F180-DE29-4FA6E85503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BC1B15-BB82-45E7-B828-18537E3CC7CA}" type="datetimeFigureOut">
              <a:rPr lang="en-US" smtClean="0"/>
              <a:t>10/14/2025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853CA54-210B-427A-D313-E068056ACE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5B7468B-4FD3-F008-6B38-32ECFA62A1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B4F043-EEAB-426E-BCA4-3E29E392F5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2442183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9B12AA-80B1-13B6-508D-987F48F34B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9303945-9367-F0E2-2AA0-FA32622B30A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22C9293-CDC2-16B9-7786-1AEFCCDD6D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BC1B15-BB82-45E7-B828-18537E3CC7CA}" type="datetimeFigureOut">
              <a:rPr lang="en-US" smtClean="0"/>
              <a:t>10/14/2025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3814C50-8725-6948-B998-CE9247BAFF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4881AA2-CF0D-AEE5-B86C-923E0B8316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B4F043-EEAB-426E-BCA4-3E29E392F5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0342707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B0EE72B-6CE1-0D1D-02E4-3EE4C7FD4E1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97E8C8A-A050-9E16-4369-F823CDB48DE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3349350-3C32-7331-7957-959B208BB9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BC1B15-BB82-45E7-B828-18537E3CC7CA}" type="datetimeFigureOut">
              <a:rPr lang="en-US" smtClean="0"/>
              <a:t>10/14/2025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C0BF2B0-6E15-1E1B-229D-7CCFB1865E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C05E32E-D6FA-7781-B213-BC28A7F674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B4F043-EEAB-426E-BCA4-3E29E392F5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83771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6.xml"/><Relationship Id="rId13" Type="http://schemas.openxmlformats.org/officeDocument/2006/relationships/image" Target="../media/image10.png"/><Relationship Id="rId3" Type="http://schemas.openxmlformats.org/officeDocument/2006/relationships/slideLayout" Target="../slideLayouts/slideLayout21.xml"/><Relationship Id="rId7" Type="http://schemas.openxmlformats.org/officeDocument/2006/relationships/slideLayout" Target="../slideLayouts/slideLayout25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9.xml"/><Relationship Id="rId6" Type="http://schemas.openxmlformats.org/officeDocument/2006/relationships/slideLayout" Target="../slideLayouts/slideLayout24.xml"/><Relationship Id="rId11" Type="http://schemas.openxmlformats.org/officeDocument/2006/relationships/slideLayout" Target="../slideLayouts/slideLayout29.xml"/><Relationship Id="rId5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28.xml"/><Relationship Id="rId4" Type="http://schemas.openxmlformats.org/officeDocument/2006/relationships/slideLayout" Target="../slideLayouts/slideLayout22.xml"/><Relationship Id="rId9" Type="http://schemas.openxmlformats.org/officeDocument/2006/relationships/slideLayout" Target="../slideLayouts/slideLayout2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ínea"/>
          <p:cNvSpPr/>
          <p:nvPr/>
        </p:nvSpPr>
        <p:spPr>
          <a:xfrm flipH="1">
            <a:off x="985479" y="0"/>
            <a:ext cx="1" cy="6858000"/>
          </a:xfrm>
          <a:prstGeom prst="line">
            <a:avLst/>
          </a:prstGeom>
          <a:ln w="6350">
            <a:solidFill>
              <a:srgbClr val="1F1F1F">
                <a:alpha val="20000"/>
              </a:srgbClr>
            </a:solidFill>
            <a:miter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3" name="Línea"/>
          <p:cNvSpPr/>
          <p:nvPr/>
        </p:nvSpPr>
        <p:spPr>
          <a:xfrm flipH="1">
            <a:off x="468886" y="3262747"/>
            <a:ext cx="1" cy="344979"/>
          </a:xfrm>
          <a:prstGeom prst="line">
            <a:avLst/>
          </a:prstGeom>
          <a:ln w="25400">
            <a:solidFill>
              <a:schemeClr val="accent1"/>
            </a:solidFill>
            <a:miter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4" name="Línea"/>
          <p:cNvSpPr/>
          <p:nvPr/>
        </p:nvSpPr>
        <p:spPr>
          <a:xfrm flipH="1">
            <a:off x="516592" y="3262747"/>
            <a:ext cx="1" cy="344979"/>
          </a:xfrm>
          <a:prstGeom prst="line">
            <a:avLst/>
          </a:prstGeom>
          <a:ln w="25400">
            <a:solidFill>
              <a:schemeClr val="accent1"/>
            </a:solidFill>
            <a:miter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5" name="Número de diapositiva"/>
          <p:cNvSpPr txBox="1">
            <a:spLocks noGrp="1"/>
          </p:cNvSpPr>
          <p:nvPr>
            <p:ph type="sldNum" sz="quarter" idx="2"/>
          </p:nvPr>
        </p:nvSpPr>
        <p:spPr>
          <a:xfrm>
            <a:off x="420731" y="6449909"/>
            <a:ext cx="144019" cy="165101"/>
          </a:xfrm>
          <a:prstGeom prst="rect">
            <a:avLst/>
          </a:prstGeom>
          <a:ln w="12700">
            <a:miter lim="400000"/>
          </a:ln>
        </p:spPr>
        <p:txBody>
          <a:bodyPr wrap="none" lIns="0" tIns="0" rIns="0" bIns="0" anchor="ctr">
            <a:spAutoFit/>
          </a:bodyPr>
          <a:lstStyle>
            <a:lvl1pPr algn="ctr">
              <a:defRPr sz="1000">
                <a:solidFill>
                  <a:srgbClr val="1F1F1F">
                    <a:alpha val="70000"/>
                  </a:srgbClr>
                </a:solidFill>
                <a:latin typeface="Montserrat-Medium"/>
                <a:ea typeface="Montserrat-Medium"/>
                <a:cs typeface="Montserrat-Medium"/>
                <a:sym typeface="Montserrat-Medium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  <p:sp>
        <p:nvSpPr>
          <p:cNvPr id="6" name="Texto del título"/>
          <p:cNvSpPr txBox="1">
            <a:spLocks noGrp="1"/>
          </p:cNvSpPr>
          <p:nvPr>
            <p:ph type="title"/>
          </p:nvPr>
        </p:nvSpPr>
        <p:spPr>
          <a:xfrm>
            <a:off x="609600" y="274637"/>
            <a:ext cx="10972800" cy="13255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/>
          <a:lstStyle/>
          <a:p>
            <a:r>
              <a:t>Texto del título</a:t>
            </a:r>
          </a:p>
        </p:txBody>
      </p:sp>
      <p:sp>
        <p:nvSpPr>
          <p:cNvPr id="7" name="Nivel de texto 1…"/>
          <p:cNvSpPr txBox="1">
            <a:spLocks noGrp="1"/>
          </p:cNvSpPr>
          <p:nvPr>
            <p:ph type="body" idx="1"/>
          </p:nvPr>
        </p:nvSpPr>
        <p:spPr>
          <a:xfrm>
            <a:off x="609600" y="1600200"/>
            <a:ext cx="10972800" cy="52578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normAutofit/>
          </a:bodyPr>
          <a:lstStyle/>
          <a:p>
            <a:r>
              <a:t>Nivel de texto 1</a:t>
            </a:r>
          </a:p>
          <a:p>
            <a:pPr lvl="1"/>
            <a:r>
              <a:t>Nivel de texto 2</a:t>
            </a:r>
          </a:p>
          <a:p>
            <a:pPr lvl="2"/>
            <a:r>
              <a:t>Nivel de texto 3</a:t>
            </a:r>
          </a:p>
          <a:p>
            <a:pPr lvl="3"/>
            <a:r>
              <a:t>Nivel de texto 4</a:t>
            </a:r>
          </a:p>
          <a:p>
            <a:pPr lvl="4"/>
            <a:r>
              <a:t>Nivel de texto 5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3" r:id="rId4"/>
    <p:sldLayoutId id="2147483654" r:id="rId5"/>
    <p:sldLayoutId id="2147483657" r:id="rId6"/>
    <p:sldLayoutId id="2147483658" r:id="rId7"/>
    <p:sldLayoutId id="2147483659" r:id="rId8"/>
    <p:sldLayoutId id="2147483660" r:id="rId9"/>
    <p:sldLayoutId id="2147483661" r:id="rId10"/>
    <p:sldLayoutId id="2147483662" r:id="rId11"/>
    <p:sldLayoutId id="2147483663" r:id="rId12"/>
    <p:sldLayoutId id="2147483664" r:id="rId13"/>
    <p:sldLayoutId id="2147483665" r:id="rId14"/>
    <p:sldLayoutId id="2147483666" r:id="rId15"/>
    <p:sldLayoutId id="2147483667" r:id="rId16"/>
    <p:sldLayoutId id="2147483693" r:id="rId17"/>
    <p:sldLayoutId id="2147483694" r:id="rId18"/>
  </p:sldLayoutIdLst>
  <p:transition spd="med"/>
  <p:txStyles>
    <p:titleStyle>
      <a:lvl1pPr marL="0" marR="0" indent="0" algn="l" defTabSz="91431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-151" baseline="0">
          <a:solidFill>
            <a:srgbClr val="1F1F1F"/>
          </a:solidFill>
          <a:uFillTx/>
          <a:latin typeface="Montserrat Bold"/>
          <a:ea typeface="Montserrat Bold"/>
          <a:cs typeface="Montserrat Bold"/>
          <a:sym typeface="Montserrat Bold"/>
        </a:defRPr>
      </a:lvl1pPr>
      <a:lvl2pPr marL="0" marR="0" indent="0" algn="l" defTabSz="91431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-151" baseline="0">
          <a:solidFill>
            <a:srgbClr val="1F1F1F"/>
          </a:solidFill>
          <a:uFillTx/>
          <a:latin typeface="Montserrat Bold"/>
          <a:ea typeface="Montserrat Bold"/>
          <a:cs typeface="Montserrat Bold"/>
          <a:sym typeface="Montserrat Bold"/>
        </a:defRPr>
      </a:lvl2pPr>
      <a:lvl3pPr marL="0" marR="0" indent="0" algn="l" defTabSz="91431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-151" baseline="0">
          <a:solidFill>
            <a:srgbClr val="1F1F1F"/>
          </a:solidFill>
          <a:uFillTx/>
          <a:latin typeface="Montserrat Bold"/>
          <a:ea typeface="Montserrat Bold"/>
          <a:cs typeface="Montserrat Bold"/>
          <a:sym typeface="Montserrat Bold"/>
        </a:defRPr>
      </a:lvl3pPr>
      <a:lvl4pPr marL="0" marR="0" indent="0" algn="l" defTabSz="91431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-151" baseline="0">
          <a:solidFill>
            <a:srgbClr val="1F1F1F"/>
          </a:solidFill>
          <a:uFillTx/>
          <a:latin typeface="Montserrat Bold"/>
          <a:ea typeface="Montserrat Bold"/>
          <a:cs typeface="Montserrat Bold"/>
          <a:sym typeface="Montserrat Bold"/>
        </a:defRPr>
      </a:lvl4pPr>
      <a:lvl5pPr marL="0" marR="0" indent="0" algn="l" defTabSz="91431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-151" baseline="0">
          <a:solidFill>
            <a:srgbClr val="1F1F1F"/>
          </a:solidFill>
          <a:uFillTx/>
          <a:latin typeface="Montserrat Bold"/>
          <a:ea typeface="Montserrat Bold"/>
          <a:cs typeface="Montserrat Bold"/>
          <a:sym typeface="Montserrat Bold"/>
        </a:defRPr>
      </a:lvl5pPr>
      <a:lvl6pPr marL="0" marR="0" indent="0" algn="l" defTabSz="91431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-151" baseline="0">
          <a:solidFill>
            <a:srgbClr val="1F1F1F"/>
          </a:solidFill>
          <a:uFillTx/>
          <a:latin typeface="Montserrat Bold"/>
          <a:ea typeface="Montserrat Bold"/>
          <a:cs typeface="Montserrat Bold"/>
          <a:sym typeface="Montserrat Bold"/>
        </a:defRPr>
      </a:lvl6pPr>
      <a:lvl7pPr marL="0" marR="0" indent="0" algn="l" defTabSz="91431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-151" baseline="0">
          <a:solidFill>
            <a:srgbClr val="1F1F1F"/>
          </a:solidFill>
          <a:uFillTx/>
          <a:latin typeface="Montserrat Bold"/>
          <a:ea typeface="Montserrat Bold"/>
          <a:cs typeface="Montserrat Bold"/>
          <a:sym typeface="Montserrat Bold"/>
        </a:defRPr>
      </a:lvl7pPr>
      <a:lvl8pPr marL="0" marR="0" indent="0" algn="l" defTabSz="91431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-151" baseline="0">
          <a:solidFill>
            <a:srgbClr val="1F1F1F"/>
          </a:solidFill>
          <a:uFillTx/>
          <a:latin typeface="Montserrat Bold"/>
          <a:ea typeface="Montserrat Bold"/>
          <a:cs typeface="Montserrat Bold"/>
          <a:sym typeface="Montserrat Bold"/>
        </a:defRPr>
      </a:lvl8pPr>
      <a:lvl9pPr marL="0" marR="0" indent="0" algn="l" defTabSz="91431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-151" baseline="0">
          <a:solidFill>
            <a:srgbClr val="1F1F1F"/>
          </a:solidFill>
          <a:uFillTx/>
          <a:latin typeface="Montserrat Bold"/>
          <a:ea typeface="Montserrat Bold"/>
          <a:cs typeface="Montserrat Bold"/>
          <a:sym typeface="Montserrat Bold"/>
        </a:defRPr>
      </a:lvl9pPr>
    </p:titleStyle>
    <p:bodyStyle>
      <a:lvl1pPr marL="0" marR="0" indent="0" algn="l" defTabSz="914318" rtl="0" latinLnBrk="0">
        <a:lnSpc>
          <a:spcPct val="120000"/>
        </a:lnSpc>
        <a:spcBef>
          <a:spcPts val="1000"/>
        </a:spcBef>
        <a:spcAft>
          <a:spcPts val="0"/>
        </a:spcAft>
        <a:buClrTx/>
        <a:buSzTx/>
        <a:buFontTx/>
        <a:buNone/>
        <a:tabLst/>
        <a:defRPr sz="2800" b="0" i="0" u="none" strike="noStrike" cap="none" spc="0" baseline="0">
          <a:solidFill>
            <a:srgbClr val="1F1F1F"/>
          </a:solidFill>
          <a:uFillTx/>
          <a:latin typeface="+mj-lt"/>
          <a:ea typeface="+mj-ea"/>
          <a:cs typeface="+mj-cs"/>
          <a:sym typeface="Helvetica"/>
        </a:defRPr>
      </a:lvl1pPr>
      <a:lvl2pPr marL="0" marR="0" indent="0" algn="l" defTabSz="914318" rtl="0" latinLnBrk="0">
        <a:lnSpc>
          <a:spcPct val="120000"/>
        </a:lnSpc>
        <a:spcBef>
          <a:spcPts val="1000"/>
        </a:spcBef>
        <a:spcAft>
          <a:spcPts val="0"/>
        </a:spcAft>
        <a:buClrTx/>
        <a:buSzTx/>
        <a:buFontTx/>
        <a:buNone/>
        <a:tabLst/>
        <a:defRPr sz="2800" b="0" i="0" u="none" strike="noStrike" cap="none" spc="0" baseline="0">
          <a:solidFill>
            <a:srgbClr val="1F1F1F"/>
          </a:solidFill>
          <a:uFillTx/>
          <a:latin typeface="+mj-lt"/>
          <a:ea typeface="+mj-ea"/>
          <a:cs typeface="+mj-cs"/>
          <a:sym typeface="Helvetica"/>
        </a:defRPr>
      </a:lvl2pPr>
      <a:lvl3pPr marL="0" marR="0" indent="0" algn="l" defTabSz="914318" rtl="0" latinLnBrk="0">
        <a:lnSpc>
          <a:spcPct val="120000"/>
        </a:lnSpc>
        <a:spcBef>
          <a:spcPts val="1000"/>
        </a:spcBef>
        <a:spcAft>
          <a:spcPts val="0"/>
        </a:spcAft>
        <a:buClrTx/>
        <a:buSzTx/>
        <a:buFontTx/>
        <a:buNone/>
        <a:tabLst/>
        <a:defRPr sz="2800" b="0" i="0" u="none" strike="noStrike" cap="none" spc="0" baseline="0">
          <a:solidFill>
            <a:srgbClr val="1F1F1F"/>
          </a:solidFill>
          <a:uFillTx/>
          <a:latin typeface="+mj-lt"/>
          <a:ea typeface="+mj-ea"/>
          <a:cs typeface="+mj-cs"/>
          <a:sym typeface="Helvetica"/>
        </a:defRPr>
      </a:lvl3pPr>
      <a:lvl4pPr marL="0" marR="0" indent="0" algn="l" defTabSz="914318" rtl="0" latinLnBrk="0">
        <a:lnSpc>
          <a:spcPct val="120000"/>
        </a:lnSpc>
        <a:spcBef>
          <a:spcPts val="1000"/>
        </a:spcBef>
        <a:spcAft>
          <a:spcPts val="0"/>
        </a:spcAft>
        <a:buClrTx/>
        <a:buSzTx/>
        <a:buFontTx/>
        <a:buNone/>
        <a:tabLst/>
        <a:defRPr sz="2800" b="0" i="0" u="none" strike="noStrike" cap="none" spc="0" baseline="0">
          <a:solidFill>
            <a:srgbClr val="1F1F1F"/>
          </a:solidFill>
          <a:uFillTx/>
          <a:latin typeface="+mj-lt"/>
          <a:ea typeface="+mj-ea"/>
          <a:cs typeface="+mj-cs"/>
          <a:sym typeface="Helvetica"/>
        </a:defRPr>
      </a:lvl4pPr>
      <a:lvl5pPr marL="0" marR="0" indent="0" algn="l" defTabSz="914318" rtl="0" latinLnBrk="0">
        <a:lnSpc>
          <a:spcPct val="120000"/>
        </a:lnSpc>
        <a:spcBef>
          <a:spcPts val="1000"/>
        </a:spcBef>
        <a:spcAft>
          <a:spcPts val="0"/>
        </a:spcAft>
        <a:buClrTx/>
        <a:buSzTx/>
        <a:buFontTx/>
        <a:buNone/>
        <a:tabLst/>
        <a:defRPr sz="2800" b="0" i="0" u="none" strike="noStrike" cap="none" spc="0" baseline="0">
          <a:solidFill>
            <a:srgbClr val="1F1F1F"/>
          </a:solidFill>
          <a:uFillTx/>
          <a:latin typeface="+mj-lt"/>
          <a:ea typeface="+mj-ea"/>
          <a:cs typeface="+mj-cs"/>
          <a:sym typeface="Helvetica"/>
        </a:defRPr>
      </a:lvl5pPr>
      <a:lvl6pPr marL="2641362" marR="0" indent="-355568" algn="l" defTabSz="914318" rtl="0" latinLnBrk="0">
        <a:lnSpc>
          <a:spcPct val="120000"/>
        </a:lnSpc>
        <a:spcBef>
          <a:spcPts val="1000"/>
        </a:spcBef>
        <a:spcAft>
          <a:spcPts val="0"/>
        </a:spcAft>
        <a:buClrTx/>
        <a:buSzPct val="100000"/>
        <a:buFontTx/>
        <a:buChar char="•"/>
        <a:tabLst/>
        <a:defRPr sz="2800" b="0" i="0" u="none" strike="noStrike" cap="none" spc="0" baseline="0">
          <a:solidFill>
            <a:srgbClr val="1F1F1F"/>
          </a:solidFill>
          <a:uFillTx/>
          <a:latin typeface="+mj-lt"/>
          <a:ea typeface="+mj-ea"/>
          <a:cs typeface="+mj-cs"/>
          <a:sym typeface="Helvetica"/>
        </a:defRPr>
      </a:lvl6pPr>
      <a:lvl7pPr marL="3098522" marR="0" indent="-355568" algn="l" defTabSz="914318" rtl="0" latinLnBrk="0">
        <a:lnSpc>
          <a:spcPct val="120000"/>
        </a:lnSpc>
        <a:spcBef>
          <a:spcPts val="1000"/>
        </a:spcBef>
        <a:spcAft>
          <a:spcPts val="0"/>
        </a:spcAft>
        <a:buClrTx/>
        <a:buSzPct val="100000"/>
        <a:buFontTx/>
        <a:buChar char="•"/>
        <a:tabLst/>
        <a:defRPr sz="2800" b="0" i="0" u="none" strike="noStrike" cap="none" spc="0" baseline="0">
          <a:solidFill>
            <a:srgbClr val="1F1F1F"/>
          </a:solidFill>
          <a:uFillTx/>
          <a:latin typeface="+mj-lt"/>
          <a:ea typeface="+mj-ea"/>
          <a:cs typeface="+mj-cs"/>
          <a:sym typeface="Helvetica"/>
        </a:defRPr>
      </a:lvl7pPr>
      <a:lvl8pPr marL="3555680" marR="0" indent="-355568" algn="l" defTabSz="914318" rtl="0" latinLnBrk="0">
        <a:lnSpc>
          <a:spcPct val="120000"/>
        </a:lnSpc>
        <a:spcBef>
          <a:spcPts val="1000"/>
        </a:spcBef>
        <a:spcAft>
          <a:spcPts val="0"/>
        </a:spcAft>
        <a:buClrTx/>
        <a:buSzPct val="100000"/>
        <a:buFontTx/>
        <a:buChar char="•"/>
        <a:tabLst/>
        <a:defRPr sz="2800" b="0" i="0" u="none" strike="noStrike" cap="none" spc="0" baseline="0">
          <a:solidFill>
            <a:srgbClr val="1F1F1F"/>
          </a:solidFill>
          <a:uFillTx/>
          <a:latin typeface="+mj-lt"/>
          <a:ea typeface="+mj-ea"/>
          <a:cs typeface="+mj-cs"/>
          <a:sym typeface="Helvetica"/>
        </a:defRPr>
      </a:lvl8pPr>
      <a:lvl9pPr marL="4012838" marR="0" indent="-355568" algn="l" defTabSz="914318" rtl="0" latinLnBrk="0">
        <a:lnSpc>
          <a:spcPct val="120000"/>
        </a:lnSpc>
        <a:spcBef>
          <a:spcPts val="1000"/>
        </a:spcBef>
        <a:spcAft>
          <a:spcPts val="0"/>
        </a:spcAft>
        <a:buClrTx/>
        <a:buSzPct val="100000"/>
        <a:buFontTx/>
        <a:buChar char="•"/>
        <a:tabLst/>
        <a:defRPr sz="2800" b="0" i="0" u="none" strike="noStrike" cap="none" spc="0" baseline="0">
          <a:solidFill>
            <a:srgbClr val="1F1F1F"/>
          </a:solidFill>
          <a:uFillTx/>
          <a:latin typeface="+mj-lt"/>
          <a:ea typeface="+mj-ea"/>
          <a:cs typeface="+mj-cs"/>
          <a:sym typeface="Helvetica"/>
        </a:defRPr>
      </a:lvl9pPr>
    </p:bodyStyle>
    <p:otherStyle>
      <a:lvl1pPr marL="0" marR="0" indent="0" algn="ctr" defTabSz="91433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Montserrat-Medium"/>
        </a:defRPr>
      </a:lvl1pPr>
      <a:lvl2pPr marL="0" marR="0" indent="457165" algn="ctr" defTabSz="91433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Montserrat-Medium"/>
        </a:defRPr>
      </a:lvl2pPr>
      <a:lvl3pPr marL="0" marR="0" indent="914330" algn="ctr" defTabSz="91433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Montserrat-Medium"/>
        </a:defRPr>
      </a:lvl3pPr>
      <a:lvl4pPr marL="0" marR="0" indent="1371494" algn="ctr" defTabSz="91433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Montserrat-Medium"/>
        </a:defRPr>
      </a:lvl4pPr>
      <a:lvl5pPr marL="0" marR="0" indent="1828660" algn="ctr" defTabSz="91433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Montserrat-Medium"/>
        </a:defRPr>
      </a:lvl5pPr>
      <a:lvl6pPr marL="0" marR="0" indent="2285825" algn="ctr" defTabSz="91433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Montserrat-Medium"/>
        </a:defRPr>
      </a:lvl6pPr>
      <a:lvl7pPr marL="0" marR="0" indent="2742989" algn="ctr" defTabSz="91433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Montserrat-Medium"/>
        </a:defRPr>
      </a:lvl7pPr>
      <a:lvl8pPr marL="0" marR="0" indent="3200155" algn="ctr" defTabSz="91433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Montserrat-Medium"/>
        </a:defRPr>
      </a:lvl8pPr>
      <a:lvl9pPr marL="0" marR="0" indent="3657320" algn="ctr" defTabSz="91433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Montserrat-Medium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A6F4451-91EB-750D-AD67-C52C311D29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691C0B1-AADC-600D-B702-ABF9312DBED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A97B6DE-8E85-F586-1B44-8E69103CBFD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3BC1B15-BB82-45E7-B828-18537E3CC7CA}" type="datetimeFigureOut">
              <a:rPr lang="en-US" smtClean="0"/>
              <a:t>10/14/2025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792624B-373D-AE60-58D7-17437076ADC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FC108C2-C458-2AEC-C014-F50E8308925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CB4F043-EEAB-426E-BCA4-3E29E392F5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50014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9" r:id="rId1"/>
    <p:sldLayoutId id="2147483670" r:id="rId2"/>
    <p:sldLayoutId id="2147483671" r:id="rId3"/>
    <p:sldLayoutId id="2147483672" r:id="rId4"/>
    <p:sldLayoutId id="2147483673" r:id="rId5"/>
    <p:sldLayoutId id="2147483674" r:id="rId6"/>
    <p:sldLayoutId id="2147483675" r:id="rId7"/>
    <p:sldLayoutId id="2147483676" r:id="rId8"/>
    <p:sldLayoutId id="2147483677" r:id="rId9"/>
    <p:sldLayoutId id="2147483678" r:id="rId10"/>
    <p:sldLayoutId id="214748367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0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0.xml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0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0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0.xml"/><Relationship Id="rId4" Type="http://schemas.microsoft.com/office/2007/relationships/hdphoto" Target="../media/hdphoto1.wdp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0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0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0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0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0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0.xml"/><Relationship Id="rId6" Type="http://schemas.openxmlformats.org/officeDocument/2006/relationships/image" Target="../media/image34.jpeg"/><Relationship Id="rId5" Type="http://schemas.openxmlformats.org/officeDocument/2006/relationships/image" Target="../media/image33.jpeg"/><Relationship Id="rId4" Type="http://schemas.openxmlformats.org/officeDocument/2006/relationships/image" Target="../media/image32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0.xml"/><Relationship Id="rId6" Type="http://schemas.openxmlformats.org/officeDocument/2006/relationships/image" Target="../media/image38.jpeg"/><Relationship Id="rId5" Type="http://schemas.openxmlformats.org/officeDocument/2006/relationships/image" Target="../media/image37.jpeg"/><Relationship Id="rId4" Type="http://schemas.openxmlformats.org/officeDocument/2006/relationships/image" Target="../media/image36.jpe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0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0.xml"/><Relationship Id="rId4" Type="http://schemas.openxmlformats.org/officeDocument/2006/relationships/image" Target="../media/image42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0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20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19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20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0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0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emf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20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0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0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20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20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hyperlink" Target="http://www.nfpaeffect.com/" TargetMode="External"/><Relationship Id="rId1" Type="http://schemas.openxmlformats.org/officeDocument/2006/relationships/slideLayout" Target="../slideLayouts/slideLayout20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20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20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2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20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20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20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20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jpg"/><Relationship Id="rId1" Type="http://schemas.openxmlformats.org/officeDocument/2006/relationships/slideLayout" Target="../slideLayouts/slideLayout20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20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jpeg"/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Conference Title"/>
          <p:cNvSpPr txBox="1">
            <a:spLocks noGrp="1"/>
          </p:cNvSpPr>
          <p:nvPr>
            <p:ph type="title" idx="4294967295"/>
          </p:nvPr>
        </p:nvSpPr>
        <p:spPr>
          <a:xfrm>
            <a:off x="2460374" y="2308146"/>
            <a:ext cx="7587393" cy="1120854"/>
          </a:xfrm>
          <a:prstGeom prst="rect">
            <a:avLst/>
          </a:prstGeom>
        </p:spPr>
        <p:txBody>
          <a:bodyPr>
            <a:normAutofit fontScale="90000"/>
          </a:bodyPr>
          <a:lstStyle>
            <a:lvl1pPr algn="ctr">
              <a:defRPr sz="4900" spc="-272"/>
            </a:lvl1pPr>
          </a:lstStyle>
          <a:p>
            <a:r>
              <a:rPr lang="en-US" dirty="0"/>
              <a:t>Design Challenges in High-Rise Buildings </a:t>
            </a:r>
            <a:endParaRPr dirty="0"/>
          </a:p>
        </p:txBody>
      </p:sp>
      <p:sp>
        <p:nvSpPr>
          <p:cNvPr id="257" name="Speaker and Institution"/>
          <p:cNvSpPr txBox="1"/>
          <p:nvPr/>
        </p:nvSpPr>
        <p:spPr>
          <a:xfrm>
            <a:off x="3981450" y="3569446"/>
            <a:ext cx="4790410" cy="68182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normAutofit/>
          </a:bodyPr>
          <a:lstStyle>
            <a:lvl1pPr algn="ctr" defTabSz="758883">
              <a:lnSpc>
                <a:spcPct val="80000"/>
              </a:lnSpc>
              <a:defRPr sz="2988" spc="-166">
                <a:solidFill>
                  <a:srgbClr val="D72A34"/>
                </a:solidFill>
                <a:latin typeface="Montserrat Bold"/>
                <a:ea typeface="Montserrat Bold"/>
                <a:cs typeface="Montserrat Bold"/>
                <a:sym typeface="Montserrat Bold"/>
              </a:defRPr>
            </a:lvl1pPr>
          </a:lstStyle>
          <a:p>
            <a:r>
              <a:rPr lang="en-US" dirty="0"/>
              <a:t>Chris Jelenewicz, PE, FSFPE</a:t>
            </a:r>
            <a:endParaRPr dirty="0"/>
          </a:p>
        </p:txBody>
      </p:sp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F50D4C-7758-5452-9F70-F3C7031023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6091"/>
          </a:xfrm>
        </p:spPr>
        <p:txBody>
          <a:bodyPr anchor="ctr">
            <a:normAutofit/>
          </a:bodyPr>
          <a:lstStyle/>
          <a:p>
            <a:r>
              <a:rPr lang="en-US" sz="4000" b="1" dirty="0"/>
              <a:t>Introduction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C997427-794B-EF32-5D33-1B3C1387015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52400" y="1825625"/>
            <a:ext cx="6400800" cy="4351867"/>
          </a:xfrm>
        </p:spPr>
        <p:txBody>
          <a:bodyPr>
            <a:normAutofit fontScale="92500" lnSpcReduction="20000"/>
          </a:bodyPr>
          <a:lstStyle/>
          <a:p>
            <a:pPr marL="342917" indent="-342917">
              <a:buFont typeface="Arial" panose="020B0604020202020204" pitchFamily="34" charset="0"/>
              <a:buChar char="•"/>
            </a:pPr>
            <a:r>
              <a:rPr lang="en-US" sz="2667" dirty="0"/>
              <a:t>CEO at Society of Fire Protection Engineers (SFPE)</a:t>
            </a:r>
          </a:p>
          <a:p>
            <a:pPr marL="342917" indent="-342917">
              <a:buFont typeface="Arial" panose="020B0604020202020204" pitchFamily="34" charset="0"/>
              <a:buChar char="•"/>
            </a:pPr>
            <a:r>
              <a:rPr lang="en-US" sz="2667" dirty="0"/>
              <a:t>SFPE for 20 Years</a:t>
            </a:r>
          </a:p>
          <a:p>
            <a:pPr marL="342917" indent="-342917">
              <a:buFont typeface="Arial" panose="020B0604020202020204" pitchFamily="34" charset="0"/>
              <a:buChar char="•"/>
            </a:pPr>
            <a:r>
              <a:rPr lang="en-US" sz="2667" dirty="0"/>
              <a:t>BS from University of Maryland in FPE</a:t>
            </a:r>
          </a:p>
          <a:p>
            <a:pPr marL="342917" indent="-342917">
              <a:buFont typeface="Arial" panose="020B0604020202020204" pitchFamily="34" charset="0"/>
              <a:buChar char="•"/>
            </a:pPr>
            <a:r>
              <a:rPr lang="en-US" sz="2667" dirty="0"/>
              <a:t>PE in California</a:t>
            </a:r>
          </a:p>
          <a:p>
            <a:pPr marL="342917" indent="-342917">
              <a:buFont typeface="Arial" panose="020B0604020202020204" pitchFamily="34" charset="0"/>
              <a:buChar char="•"/>
            </a:pPr>
            <a:r>
              <a:rPr lang="en-US" sz="2667" dirty="0"/>
              <a:t>Chair NFPA 101 Fundamentals</a:t>
            </a:r>
          </a:p>
          <a:p>
            <a:pPr marL="342917" indent="-342917">
              <a:buFont typeface="Arial" panose="020B0604020202020204" pitchFamily="34" charset="0"/>
              <a:buChar char="•"/>
            </a:pPr>
            <a:r>
              <a:rPr lang="en-US" sz="2667" dirty="0"/>
              <a:t>Principle Member NFPA 550 &amp; 551</a:t>
            </a:r>
          </a:p>
          <a:p>
            <a:pPr marL="342917" indent="-342917">
              <a:buFont typeface="Arial" panose="020B0604020202020204" pitchFamily="34" charset="0"/>
              <a:buChar char="•"/>
            </a:pPr>
            <a:r>
              <a:rPr lang="en-US" sz="2667" dirty="0"/>
              <a:t>SFPE Liaison ISO TC92.SC04</a:t>
            </a:r>
          </a:p>
          <a:p>
            <a:pPr marL="342917" indent="-342917">
              <a:buFont typeface="Arial" panose="020B0604020202020204" pitchFamily="34" charset="0"/>
              <a:buChar char="•"/>
            </a:pPr>
            <a:r>
              <a:rPr lang="en-US" sz="2667" dirty="0"/>
              <a:t>Former Volunteer Fire Chief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A3534A2-C051-30EE-6440-8FD6600E59A5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7099" r="-1" b="32098"/>
          <a:stretch>
            <a:fillRect/>
          </a:stretch>
        </p:blipFill>
        <p:spPr>
          <a:xfrm>
            <a:off x="7112000" y="1466586"/>
            <a:ext cx="4696051" cy="3924829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39594327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949B96-522D-40C4-5A40-AF99AA87F1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5427FB-9774-4D35-A154-C2FA02BA9A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1127" y="2057400"/>
            <a:ext cx="4215063" cy="2398713"/>
          </a:xfrm>
        </p:spPr>
        <p:txBody>
          <a:bodyPr>
            <a:normAutofit/>
          </a:bodyPr>
          <a:lstStyle/>
          <a:p>
            <a:pPr algn="ctr"/>
            <a:endParaRPr lang="en-US" sz="4800" b="1" dirty="0">
              <a:solidFill>
                <a:schemeClr val="accent1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E17C962-AF62-946E-BF9D-C3B4476FE3B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69669" y="2866033"/>
            <a:ext cx="7711205" cy="3154223"/>
          </a:xfrm>
        </p:spPr>
        <p:txBody>
          <a:bodyPr anchor="ctr">
            <a:normAutofit fontScale="92500" lnSpcReduction="20000"/>
          </a:bodyPr>
          <a:lstStyle/>
          <a:p>
            <a:endParaRPr lang="en-US" sz="2000" b="1" dirty="0"/>
          </a:p>
          <a:p>
            <a:endParaRPr lang="en-US" sz="2000" b="1" dirty="0"/>
          </a:p>
          <a:p>
            <a:r>
              <a:rPr lang="en-US" sz="3200" b="1" dirty="0"/>
              <a:t>Mission: </a:t>
            </a:r>
            <a:r>
              <a:rPr lang="en-US" sz="3200" dirty="0"/>
              <a:t>To define, develop, and advance the use of engineering best practices; expand the scientific and technical knowledge base; and educate the global fire safety community, to reduce fire risk</a:t>
            </a:r>
          </a:p>
          <a:p>
            <a:endParaRPr lang="en-US" sz="2000" dirty="0"/>
          </a:p>
          <a:p>
            <a:endParaRPr lang="en-US" sz="20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262CC4E-0EF8-04C5-20E1-3D379B26A42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4400" y="3157954"/>
            <a:ext cx="2651995" cy="220920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C0AF593-5D43-F7D9-BC71-9D4AD8EE222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772" y="471487"/>
            <a:ext cx="12170229" cy="22051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42307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39DE3A-4EBB-726A-C382-E42618E94A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b="1" dirty="0"/>
              <a:t>SFPE Chapters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AE6F1B3B-C766-7562-43B5-2923FBF8570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62264" y="1752600"/>
            <a:ext cx="2887759" cy="199497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89A49694-C7F4-E0A7-3976-A6B338765D9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73600" y="1716617"/>
            <a:ext cx="3251482" cy="1994977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438EE943-8313-B725-7437-25513848B8E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34400" y="1796816"/>
            <a:ext cx="3183818" cy="1834579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095B8CA2-5C7D-016A-2533-3F136B77B7A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52641" y="3654121"/>
            <a:ext cx="2184400" cy="1970709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4E0CC118-5012-B640-8B99-3EB798399FD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264400" y="3654121"/>
            <a:ext cx="2295668" cy="18763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943214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4F9C918B-A45D-423C-B0E2-BCF806947902}"/>
              </a:ext>
            </a:extLst>
          </p:cNvPr>
          <p:cNvCxnSpPr/>
          <p:nvPr/>
        </p:nvCxnSpPr>
        <p:spPr>
          <a:xfrm>
            <a:off x="0" y="0"/>
            <a:ext cx="914400" cy="0"/>
          </a:xfrm>
          <a:prstGeom prst="line">
            <a:avLst/>
          </a:prstGeom>
          <a:ln w="0" cap="flat" cmpd="sng" algn="ctr">
            <a:solidFill>
              <a:srgbClr val="FBFFFF"/>
            </a:solidFill>
            <a:prstDash val="solid"/>
            <a:miter lim="800000"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rotWithShape="0">
                    <a:scrgbClr r="0" g="0" b="0"/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D7ADE39A-5F6E-4287-BCC1-C53C47D0F9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Unique Features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692C41D-66C0-400F-9CC7-C22798A9E7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6644780" cy="4351338"/>
          </a:xfrm>
        </p:spPr>
        <p:txBody>
          <a:bodyPr>
            <a:no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Vertical city/mixed occupancies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Height beyond reach of F/F ladders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Limited fire service access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Occupant egress issues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May have considerable stack effect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Water supply limitations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Communication/Notification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Iconic nature</a:t>
            </a:r>
          </a:p>
        </p:txBody>
      </p:sp>
      <p:pic>
        <p:nvPicPr>
          <p:cNvPr id="5" name="그림 16" descr="http://res.heraldm.com/content/image/2010/10/01/20101001000898_0.jpg">
            <a:extLst>
              <a:ext uri="{FF2B5EF4-FFF2-40B4-BE49-F238E27FC236}">
                <a16:creationId xmlns:a16="http://schemas.microsoft.com/office/drawing/2014/main" id="{C3FFA611-898A-4385-B513-92CF275C3CF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45"/>
          <a:stretch/>
        </p:blipFill>
        <p:spPr bwMode="auto">
          <a:xfrm>
            <a:off x="7655677" y="0"/>
            <a:ext cx="4536323" cy="6570421"/>
          </a:xfrm>
          <a:custGeom>
            <a:avLst/>
            <a:gdLst/>
            <a:ahLst/>
            <a:cxnLst/>
            <a:rect l="l" t="t" r="r" b="b"/>
            <a:pathLst>
              <a:path w="6313150" h="6857997">
                <a:moveTo>
                  <a:pt x="65565" y="0"/>
                </a:moveTo>
                <a:lnTo>
                  <a:pt x="6313150" y="0"/>
                </a:lnTo>
                <a:lnTo>
                  <a:pt x="6313150" y="6857997"/>
                </a:lnTo>
                <a:lnTo>
                  <a:pt x="3293946" y="6857997"/>
                </a:lnTo>
                <a:lnTo>
                  <a:pt x="3235857" y="6823061"/>
                </a:lnTo>
                <a:cubicBezTo>
                  <a:pt x="1291240" y="5592803"/>
                  <a:pt x="0" y="3423096"/>
                  <a:pt x="0" y="951803"/>
                </a:cubicBezTo>
                <a:cubicBezTo>
                  <a:pt x="0" y="727140"/>
                  <a:pt x="10673" y="504970"/>
                  <a:pt x="31536" y="285771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9391965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17B5E2EA-E482-46A1-B1F8-568B81455C17}"/>
              </a:ext>
            </a:extLst>
          </p:cNvPr>
          <p:cNvCxnSpPr/>
          <p:nvPr/>
        </p:nvCxnSpPr>
        <p:spPr>
          <a:xfrm>
            <a:off x="0" y="0"/>
            <a:ext cx="914400" cy="0"/>
          </a:xfrm>
          <a:prstGeom prst="line">
            <a:avLst/>
          </a:prstGeom>
          <a:ln w="0" cap="flat" cmpd="sng" algn="ctr">
            <a:solidFill>
              <a:srgbClr val="FBFFFF"/>
            </a:solidFill>
            <a:prstDash val="solid"/>
            <a:miter lim="800000"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rotWithShape="0">
                    <a:scrgbClr r="0" g="0" b="0"/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D7ADE39A-5F6E-4287-BCC1-C53C47D0F9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Other Features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692C41D-66C0-400F-9CC7-C22798A9E7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6644780" cy="4351338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0" indent="0">
              <a:buNone/>
            </a:pP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Additional Challenges</a:t>
            </a:r>
          </a:p>
          <a:p>
            <a:r>
              <a:rPr lang="en-US" sz="2400" dirty="0">
                <a:latin typeface="Arial"/>
                <a:cs typeface="Arial"/>
              </a:rPr>
              <a:t>"Green" features</a:t>
            </a:r>
          </a:p>
          <a:p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Local factors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Fireworks</a:t>
            </a:r>
            <a:endParaRPr lang="en-US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Amusement rides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Helicopters</a:t>
            </a:r>
            <a:endParaRPr lang="en-US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Observation decks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Energy Storage</a:t>
            </a:r>
          </a:p>
        </p:txBody>
      </p:sp>
      <p:pic>
        <p:nvPicPr>
          <p:cNvPr id="6" name="Picture 4" descr="C:\WINDOWS\Profiles\oapsf\Desktop\Maurya\archDDsks\sjcsecsk.tif">
            <a:extLst>
              <a:ext uri="{FF2B5EF4-FFF2-40B4-BE49-F238E27FC236}">
                <a16:creationId xmlns:a16="http://schemas.microsoft.com/office/drawing/2014/main" id="{F894337A-CEFF-4174-8FD8-F5CADE4C775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62" r="-7" b="-7"/>
          <a:stretch/>
        </p:blipFill>
        <p:spPr bwMode="auto">
          <a:xfrm>
            <a:off x="6402465" y="0"/>
            <a:ext cx="3264120" cy="6576907"/>
          </a:xfrm>
          <a:prstGeom prst="rect">
            <a:avLst/>
          </a:prstGeom>
          <a:solidFill>
            <a:schemeClr val="accent1"/>
          </a:solidFill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8" descr="Atrium is naturally ventilated, with air entering from ground levels moving up and out.">
            <a:extLst>
              <a:ext uri="{FF2B5EF4-FFF2-40B4-BE49-F238E27FC236}">
                <a16:creationId xmlns:a16="http://schemas.microsoft.com/office/drawing/2014/main" id="{CCFA2647-9154-4232-B892-2EAC7C977C3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375" r="18861" b="4"/>
          <a:stretch/>
        </p:blipFill>
        <p:spPr bwMode="auto">
          <a:xfrm>
            <a:off x="9666587" y="0"/>
            <a:ext cx="2525413" cy="3402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6" descr="Louvers are fitted to each floor, allowing air to enter between twin layers of glass and blind.">
            <a:extLst>
              <a:ext uri="{FF2B5EF4-FFF2-40B4-BE49-F238E27FC236}">
                <a16:creationId xmlns:a16="http://schemas.microsoft.com/office/drawing/2014/main" id="{78968999-0A06-4699-A5EB-811EAFCE5F7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73" r="17895"/>
          <a:stretch/>
        </p:blipFill>
        <p:spPr bwMode="auto">
          <a:xfrm>
            <a:off x="9666586" y="3402050"/>
            <a:ext cx="2525413" cy="31748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8471325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B09486B7-440C-43A4-B936-22C5DB7B46A9}"/>
              </a:ext>
            </a:extLst>
          </p:cNvPr>
          <p:cNvCxnSpPr/>
          <p:nvPr/>
        </p:nvCxnSpPr>
        <p:spPr>
          <a:xfrm>
            <a:off x="0" y="0"/>
            <a:ext cx="914400" cy="0"/>
          </a:xfrm>
          <a:prstGeom prst="line">
            <a:avLst/>
          </a:prstGeom>
          <a:ln w="0" cap="flat" cmpd="sng" algn="ctr">
            <a:solidFill>
              <a:srgbClr val="FBFFFF"/>
            </a:solidFill>
            <a:prstDash val="solid"/>
            <a:miter lim="800000"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rotWithShape="0">
                    <a:scrgbClr r="0" g="0" b="0"/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D7ADE39A-5F6E-4287-BCC1-C53C47D0F9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50031"/>
            <a:ext cx="6317512" cy="1325563"/>
          </a:xfrm>
        </p:spPr>
        <p:txBody>
          <a:bodyPr>
            <a:normAutofit fontScale="90000"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The SFPE Guide to Fire Safety in Very Tall Buildings, 2</a:t>
            </a:r>
            <a:r>
              <a:rPr lang="en-US" baseline="30000" dirty="0">
                <a:latin typeface="Arial" panose="020B0604020202020204" pitchFamily="34" charset="0"/>
                <a:cs typeface="Arial" panose="020B0604020202020204" pitchFamily="34" charset="0"/>
              </a:rPr>
              <a:t>nd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Edition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692C41D-66C0-400F-9CC7-C22798A9E7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506662"/>
            <a:ext cx="5789103" cy="4351338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Available from Springer – Print and Electronic Format (springer.com)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Purchase Individual Chapters in E-format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Is p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art of Springer’s SFPE Series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First draft received over 250 public comments</a:t>
            </a:r>
          </a:p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17D65B8-0EA6-47C2-97A1-9C72D701B86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004" r="2280" b="2469"/>
          <a:stretch/>
        </p:blipFill>
        <p:spPr>
          <a:xfrm>
            <a:off x="7438774" y="140546"/>
            <a:ext cx="4753226" cy="65769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115190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BACC6370-2D7E-4714-9D71-7542949D7D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F68B3F68-107C-434F-AA38-110D5EA91B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2" y="0"/>
            <a:ext cx="12191998" cy="2170031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19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AAD0DBB9-1A4B-4391-81D4-CB19F9AB91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082819" y="0"/>
            <a:ext cx="4097211" cy="2170661"/>
          </a:xfrm>
          <a:prstGeom prst="rect">
            <a:avLst/>
          </a:prstGeom>
          <a:gradFill>
            <a:gsLst>
              <a:gs pos="19000">
                <a:schemeClr val="accent1">
                  <a:lumMod val="50000"/>
                  <a:alpha val="68000"/>
                </a:schemeClr>
              </a:gs>
              <a:gs pos="100000">
                <a:schemeClr val="accent1">
                  <a:alpha val="48000"/>
                </a:schemeClr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063BBA22-50EA-4C4D-BE05-F1CE4E63AA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5010646" y="-5010043"/>
            <a:ext cx="2170709" cy="12192000"/>
          </a:xfrm>
          <a:prstGeom prst="rect">
            <a:avLst/>
          </a:prstGeom>
          <a:gradFill>
            <a:gsLst>
              <a:gs pos="23000">
                <a:schemeClr val="accent1">
                  <a:lumMod val="75000"/>
                  <a:alpha val="16000"/>
                </a:schemeClr>
              </a:gs>
              <a:gs pos="99000">
                <a:srgbClr val="000000">
                  <a:alpha val="45000"/>
                </a:srgbClr>
              </a:gs>
            </a:gsLst>
            <a:lin ang="21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7ADE39A-5F6E-4287-BCC1-C53C47D0F9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83564" y="348865"/>
            <a:ext cx="9718111" cy="1576446"/>
          </a:xfrm>
        </p:spPr>
        <p:txBody>
          <a:bodyPr anchor="ctr">
            <a:normAutofit/>
          </a:bodyPr>
          <a:lstStyle/>
          <a:p>
            <a:r>
              <a:rPr lang="en-US" sz="40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Case Studies</a:t>
            </a: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AEB962EE-B44A-409A-90B3-0FC88303357E}"/>
              </a:ext>
            </a:extLst>
          </p:cNvPr>
          <p:cNvCxnSpPr/>
          <p:nvPr/>
        </p:nvCxnSpPr>
        <p:spPr>
          <a:xfrm>
            <a:off x="0" y="0"/>
            <a:ext cx="914400" cy="0"/>
          </a:xfrm>
          <a:prstGeom prst="line">
            <a:avLst/>
          </a:prstGeom>
          <a:ln w="0" cap="flat" cmpd="sng" algn="ctr">
            <a:solidFill>
              <a:srgbClr val="FBFFFF"/>
            </a:solidFill>
            <a:prstDash val="solid"/>
            <a:miter lim="800000"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rotWithShape="0">
                    <a:scrgbClr r="0" g="0" b="0"/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9" name="Content Placeholder 2">
            <a:extLst>
              <a:ext uri="{FF2B5EF4-FFF2-40B4-BE49-F238E27FC236}">
                <a16:creationId xmlns:a16="http://schemas.microsoft.com/office/drawing/2014/main" id="{524B4641-92EC-8514-2773-356D4BF81D94}"/>
              </a:ext>
            </a:extLst>
          </p:cNvPr>
          <p:cNvGraphicFramePr/>
          <p:nvPr/>
        </p:nvGraphicFramePr>
        <p:xfrm>
          <a:off x="644056" y="2615979"/>
          <a:ext cx="10927829" cy="368940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87089439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B4F409DD-0B57-4B97-90DE-DE9C706BB9F1}"/>
              </a:ext>
            </a:extLst>
          </p:cNvPr>
          <p:cNvCxnSpPr/>
          <p:nvPr/>
        </p:nvCxnSpPr>
        <p:spPr>
          <a:xfrm>
            <a:off x="0" y="0"/>
            <a:ext cx="914400" cy="0"/>
          </a:xfrm>
          <a:prstGeom prst="line">
            <a:avLst/>
          </a:prstGeom>
          <a:ln w="0" cap="flat" cmpd="sng" algn="ctr">
            <a:solidFill>
              <a:srgbClr val="FBFFFF"/>
            </a:solidFill>
            <a:prstDash val="solid"/>
            <a:miter lim="800000"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rotWithShape="0">
                    <a:scrgbClr r="0" g="0" b="0"/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5CD034DC-E362-4EEA-814C-B40CFAB8ED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3467" y="516835"/>
            <a:ext cx="3913939" cy="1666501"/>
          </a:xfrm>
        </p:spPr>
        <p:txBody>
          <a:bodyPr>
            <a:normAutofit fontScale="90000"/>
          </a:bodyPr>
          <a:lstStyle/>
          <a:p>
            <a:r>
              <a:rPr lang="en-US" sz="25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SHANGHAI APARSHANGHAI </a:t>
            </a:r>
            <a:r>
              <a:rPr lang="en-US" sz="25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APARTMENT TOWER FIRE, SHANGHAI, CHINA NOVEMBER 15, 2010, APARTMENT TOWER FIRE, SHANGHAI</a:t>
            </a:r>
            <a:r>
              <a:rPr lang="en-US" sz="25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CHINA NOVEMBER 15, 2010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817C132-E2A7-4D2F-97B3-54F80F46335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3467" y="2546224"/>
            <a:ext cx="3448259" cy="3342747"/>
          </a:xfrm>
        </p:spPr>
        <p:txBody>
          <a:bodyPr>
            <a:norm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Façade Renovation – Welding on 10</a:t>
            </a:r>
            <a:r>
              <a:rPr lang="en-US" sz="2800" baseline="30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</a:t>
            </a:r>
            <a:r>
              <a: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Floor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58 deaths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Both Exits Blocked by Fire</a:t>
            </a:r>
          </a:p>
          <a:p>
            <a:pPr>
              <a:buFont typeface="Wingdings" panose="05000000000000000000" pitchFamily="2" charset="2"/>
              <a:buChar char="§"/>
            </a:pPr>
            <a:endParaRPr lang="en-US" sz="1800" dirty="0">
              <a:solidFill>
                <a:srgbClr val="FFFFFF"/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C4926BC-2C1A-4377-9072-CBD95F76C5F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80000"/>
                    </a14:imgEffect>
                  </a14:imgLayer>
                </a14:imgProps>
              </a:ext>
            </a:extLst>
          </a:blip>
          <a:srcRect t="389" r="-1" b="6533"/>
          <a:stretch/>
        </p:blipFill>
        <p:spPr>
          <a:xfrm>
            <a:off x="4557406" y="-33024"/>
            <a:ext cx="7537703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409079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E39D84D4-6F99-485B-863E-C5A844DD24A2}"/>
              </a:ext>
            </a:extLst>
          </p:cNvPr>
          <p:cNvCxnSpPr/>
          <p:nvPr/>
        </p:nvCxnSpPr>
        <p:spPr>
          <a:xfrm>
            <a:off x="0" y="0"/>
            <a:ext cx="914400" cy="0"/>
          </a:xfrm>
          <a:prstGeom prst="line">
            <a:avLst/>
          </a:prstGeom>
          <a:ln w="0" cap="flat" cmpd="sng" algn="ctr">
            <a:solidFill>
              <a:srgbClr val="FBFFFF"/>
            </a:solidFill>
            <a:prstDash val="solid"/>
            <a:miter lim="800000"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rotWithShape="0">
                    <a:scrgbClr r="0" g="0" b="0"/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B3007C68-2217-4092-A286-2D8D1C4C1E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16783" y="547113"/>
            <a:ext cx="5977937" cy="1666501"/>
          </a:xfrm>
        </p:spPr>
        <p:txBody>
          <a:bodyPr>
            <a:normAutofit fontScale="90000"/>
          </a:bodyPr>
          <a:lstStyle/>
          <a:p>
            <a:r>
              <a:rPr lang="nn-NO" sz="37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LACROSSE FIRE, MELBOURNE, AUSTRALIA NOVEMBER 25, 2014</a:t>
            </a:r>
            <a:endParaRPr lang="en-US" sz="37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6B36ABF-B209-4922-B080-DE858BFCC63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3140" r="36789"/>
          <a:stretch/>
        </p:blipFill>
        <p:spPr>
          <a:xfrm>
            <a:off x="20" y="10"/>
            <a:ext cx="4580077" cy="6857990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52E989-6C76-49C6-A3F0-BD00C4A2535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16784" y="2576502"/>
            <a:ext cx="5977938" cy="3342747"/>
          </a:xfrm>
        </p:spPr>
        <p:txBody>
          <a:bodyPr>
            <a:norm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23-story residential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Fire started on 8</a:t>
            </a:r>
            <a:r>
              <a:rPr lang="en-US" sz="2400" baseline="30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</a:t>
            </a:r>
            <a:r>
              <a:rPr lang="en-US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floor balcony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Fire damage floors 6 through 21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Heavy fire loads on some balconies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 sprinklers on balconies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 injuries or deaths</a:t>
            </a:r>
          </a:p>
          <a:p>
            <a:endParaRPr lang="en-US" sz="18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1425745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4316214A-AC8B-4D84-9C69-8F818FB6BB81}"/>
              </a:ext>
            </a:extLst>
          </p:cNvPr>
          <p:cNvCxnSpPr/>
          <p:nvPr/>
        </p:nvCxnSpPr>
        <p:spPr>
          <a:xfrm>
            <a:off x="0" y="0"/>
            <a:ext cx="914400" cy="0"/>
          </a:xfrm>
          <a:prstGeom prst="line">
            <a:avLst/>
          </a:prstGeom>
          <a:ln w="0" cap="flat" cmpd="sng" algn="ctr">
            <a:solidFill>
              <a:srgbClr val="FBFFFF"/>
            </a:solidFill>
            <a:prstDash val="solid"/>
            <a:miter lim="800000"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rotWithShape="0">
                    <a:scrgbClr r="0" g="0" b="0"/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6DF6488A-A181-4CF1-9D8E-093EC528E7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7280" y="516835"/>
            <a:ext cx="5977937" cy="1666501"/>
          </a:xfrm>
        </p:spPr>
        <p:txBody>
          <a:bodyPr>
            <a:normAutofit fontScale="90000"/>
          </a:bodyPr>
          <a:lstStyle/>
          <a:p>
            <a:r>
              <a:rPr lang="en-US" sz="3700" b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ADDRESS DOWNTOWN HOTEL FIRE, DUBAI, UAE DECEMBER 31, 2015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EAA837B-1348-4F42-BA2C-AC7D6AC86CF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7279" y="2546224"/>
            <a:ext cx="5977938" cy="3342747"/>
          </a:xfrm>
        </p:spPr>
        <p:txBody>
          <a:bodyPr>
            <a:norm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Involved most of building envelope, 65-story building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Electrical short on spotlight near 14th floor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Water supply to sprinklers &amp; standpipes depleted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15 injured and one death from heart attack</a:t>
            </a:r>
          </a:p>
          <a:p>
            <a:endParaRPr lang="en-US" sz="18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800" dirty="0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60F815F-5010-4172-837F-D3933109B01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072" r="2865"/>
          <a:stretch/>
        </p:blipFill>
        <p:spPr>
          <a:xfrm>
            <a:off x="7611902" y="10"/>
            <a:ext cx="4580097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438184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E8693AF6-5B25-498B-B23F-77EFEC234903}"/>
              </a:ext>
            </a:extLst>
          </p:cNvPr>
          <p:cNvCxnSpPr/>
          <p:nvPr/>
        </p:nvCxnSpPr>
        <p:spPr>
          <a:xfrm>
            <a:off x="0" y="0"/>
            <a:ext cx="914400" cy="0"/>
          </a:xfrm>
          <a:prstGeom prst="line">
            <a:avLst/>
          </a:prstGeom>
          <a:ln w="0" cap="flat" cmpd="sng" algn="ctr">
            <a:solidFill>
              <a:srgbClr val="FBFFFF"/>
            </a:solidFill>
            <a:prstDash val="solid"/>
            <a:miter lim="800000"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rotWithShape="0">
                    <a:scrgbClr r="0" g="0" b="0"/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Picture 3">
            <a:extLst>
              <a:ext uri="{FF2B5EF4-FFF2-40B4-BE49-F238E27FC236}">
                <a16:creationId xmlns:a16="http://schemas.microsoft.com/office/drawing/2014/main" id="{CE596D97-4024-41DC-87D9-9278BC96154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406" r="5746"/>
          <a:stretch/>
        </p:blipFill>
        <p:spPr>
          <a:xfrm>
            <a:off x="0" y="0"/>
            <a:ext cx="12186295" cy="685799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199E2CC2-5528-4060-859F-46619D53DC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89772" y="1419273"/>
            <a:ext cx="3153580" cy="1358188"/>
          </a:xfrm>
        </p:spPr>
        <p:txBody>
          <a:bodyPr>
            <a:normAutofit fontScale="90000"/>
          </a:bodyPr>
          <a:lstStyle/>
          <a:p>
            <a:r>
              <a:rPr lang="en-US" sz="28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TORCH TOWER FIRE, DUBAI, UAE  FEBRUARY 21, 2015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EF54CA4-1432-47B2-A488-B4A9DA0A83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861955" y="2978254"/>
            <a:ext cx="3381397" cy="3677070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US" sz="20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Exterior fire damaged 60 floors of 87-story building</a:t>
            </a:r>
          </a:p>
          <a:p>
            <a:pPr>
              <a:lnSpc>
                <a:spcPct val="90000"/>
              </a:lnSpc>
            </a:pPr>
            <a:r>
              <a:rPr lang="en-US" sz="20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Aluminum composite panels </a:t>
            </a:r>
          </a:p>
          <a:p>
            <a:pPr>
              <a:lnSpc>
                <a:spcPct val="90000"/>
              </a:lnSpc>
            </a:pPr>
            <a:r>
              <a:rPr lang="en-US" sz="20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Fire started on other side by wind</a:t>
            </a:r>
          </a:p>
          <a:p>
            <a:pPr>
              <a:lnSpc>
                <a:spcPct val="90000"/>
              </a:lnSpc>
            </a:pPr>
            <a:r>
              <a:rPr lang="en-US" sz="20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Sprinkler prevented damage inside building</a:t>
            </a:r>
          </a:p>
          <a:p>
            <a:pPr>
              <a:lnSpc>
                <a:spcPct val="90000"/>
              </a:lnSpc>
            </a:pPr>
            <a:r>
              <a:rPr lang="en-US" sz="20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Second fire on August 4, 2017, damaged 38 unites</a:t>
            </a:r>
          </a:p>
        </p:txBody>
      </p:sp>
    </p:spTree>
    <p:extLst>
      <p:ext uri="{BB962C8B-B14F-4D97-AF65-F5344CB8AC3E}">
        <p14:creationId xmlns:p14="http://schemas.microsoft.com/office/powerpoint/2010/main" val="177379869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538F9DB9-94DB-4241-8E1D-18328AE97C2B}"/>
              </a:ext>
            </a:extLst>
          </p:cNvPr>
          <p:cNvCxnSpPr/>
          <p:nvPr/>
        </p:nvCxnSpPr>
        <p:spPr>
          <a:xfrm>
            <a:off x="0" y="0"/>
            <a:ext cx="914400" cy="0"/>
          </a:xfrm>
          <a:prstGeom prst="line">
            <a:avLst/>
          </a:prstGeom>
          <a:ln w="0" cap="flat" cmpd="sng" algn="ctr">
            <a:solidFill>
              <a:srgbClr val="FBFFFF"/>
            </a:solidFill>
            <a:prstDash val="solid"/>
            <a:miter lim="800000"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rotWithShape="0">
                    <a:scrgbClr r="0" g="0" b="0"/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8B10D084-A09B-4F8B-AF18-F444023061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49425" y="394942"/>
            <a:ext cx="6445297" cy="1666501"/>
          </a:xfrm>
        </p:spPr>
        <p:txBody>
          <a:bodyPr>
            <a:normAutofit/>
          </a:bodyPr>
          <a:lstStyle/>
          <a:p>
            <a:r>
              <a:rPr lang="en-US" sz="37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GRENFELL TOWER FIRE LONDON, ENGLAND </a:t>
            </a:r>
            <a:br>
              <a:rPr lang="en-US" sz="37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37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JUNE 14, 2017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D3808BC-0B81-4F24-89D9-4852A8505E0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322"/>
          <a:stretch/>
        </p:blipFill>
        <p:spPr>
          <a:xfrm>
            <a:off x="20" y="10"/>
            <a:ext cx="4580077" cy="6857990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2E4FAB-A01A-4D76-9C87-09905CA5982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16784" y="2300138"/>
            <a:ext cx="5977938" cy="4162920"/>
          </a:xfrm>
        </p:spPr>
        <p:txBody>
          <a:bodyPr>
            <a:normAutofit fontScale="92500" lnSpcReduction="10000"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24-story, primarily residential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 sprinklers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 fire alarm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Single exit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Defend-in-Place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72 deaths, 74 injuries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Short in 4</a:t>
            </a:r>
            <a:r>
              <a:rPr lang="en-US" sz="2800" baseline="30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</a:t>
            </a:r>
            <a:r>
              <a: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floor refrigerator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Extension to exterior cladding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Extensive Investigation</a:t>
            </a:r>
            <a:endParaRPr lang="en-US" sz="28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5857036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Slide Background">
            <a:extLst>
              <a:ext uri="{FF2B5EF4-FFF2-40B4-BE49-F238E27FC236}">
                <a16:creationId xmlns:a16="http://schemas.microsoft.com/office/drawing/2014/main" id="{9F7D5CDA-D291-4307-BF55-1381FED296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22A3F66-16B5-460E-B8AB-FC5110795D6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938" r="46563" b="-1"/>
          <a:stretch>
            <a:fillRect/>
          </a:stretch>
        </p:blipFill>
        <p:spPr>
          <a:xfrm>
            <a:off x="6103027" y="10"/>
            <a:ext cx="6088971" cy="6857990"/>
          </a:xfrm>
          <a:prstGeom prst="rect">
            <a:avLst/>
          </a:prstGeom>
        </p:spPr>
      </p:pic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59B296B9-C5A5-4E4F-9B60-C907B5F1466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6103025" cy="6858000"/>
          </a:xfrm>
          <a:prstGeom prst="rect">
            <a:avLst/>
          </a:prstGeom>
          <a:ln>
            <a:noFill/>
          </a:ln>
          <a:effectLst>
            <a:outerShdw blurRad="889000" dist="406400" dir="21540000" sx="90000" sy="90000" algn="t" rotWithShape="0">
              <a:srgbClr val="000000">
                <a:alpha val="2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 useBgFill="1">
        <p:nvSpPr>
          <p:cNvPr id="15" name="Rectangle 14">
            <a:extLst>
              <a:ext uri="{FF2B5EF4-FFF2-40B4-BE49-F238E27FC236}">
                <a16:creationId xmlns:a16="http://schemas.microsoft.com/office/drawing/2014/main" id="{D0300FD3-5AF1-6305-15FA-9078072672E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6103025" cy="2285995"/>
          </a:xfrm>
          <a:prstGeom prst="rect">
            <a:avLst/>
          </a:prstGeom>
          <a:ln>
            <a:noFill/>
          </a:ln>
          <a:effectLst>
            <a:outerShdw blurRad="254000" dist="127000" dir="5460000" sx="92000" sy="92000" algn="t" rotWithShape="0">
              <a:srgbClr val="000000">
                <a:alpha val="3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7ADE39A-5F6E-4287-BCC1-C53C47D0F9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1801" y="328512"/>
            <a:ext cx="4778387" cy="1628970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4000"/>
              <a:t>Emergency Egress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B85E7B60-52E2-4095-BAD0-C86C7AAD0FB8}"/>
              </a:ext>
            </a:extLst>
          </p:cNvPr>
          <p:cNvSpPr txBox="1">
            <a:spLocks/>
          </p:cNvSpPr>
          <p:nvPr/>
        </p:nvSpPr>
        <p:spPr>
          <a:xfrm>
            <a:off x="520995" y="1733108"/>
            <a:ext cx="5019193" cy="498337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Understanding Evacuation Times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How Evacuation Models are Applied to Very Tall Buildings</a:t>
            </a:r>
          </a:p>
          <a:p>
            <a:pPr marL="685800" marR="0" lvl="1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Movement on Stairs</a:t>
            </a:r>
          </a:p>
          <a:p>
            <a:pPr marL="685800" marR="0" lvl="1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Use in Comparison in Evacuation Strategies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Occupant Evacuation Elevators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Defend-in-Place</a:t>
            </a:r>
          </a:p>
          <a:p>
            <a:pPr marL="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  <a:p>
            <a:pPr marL="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3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EAD5D9F5-E862-4E26-AA2E-B62C46EE97E4}"/>
              </a:ext>
            </a:extLst>
          </p:cNvPr>
          <p:cNvCxnSpPr/>
          <p:nvPr/>
        </p:nvCxnSpPr>
        <p:spPr>
          <a:xfrm>
            <a:off x="0" y="0"/>
            <a:ext cx="914400" cy="0"/>
          </a:xfrm>
          <a:prstGeom prst="line">
            <a:avLst/>
          </a:prstGeom>
          <a:ln w="0" cap="flat" cmpd="sng" algn="ctr">
            <a:solidFill>
              <a:srgbClr val="FBFFFF"/>
            </a:solidFill>
            <a:prstDash val="solid"/>
            <a:miter lim="800000"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rotWithShape="0">
                    <a:scrgbClr r="0" g="0" b="0"/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3833947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287B79B8-5B51-43C5-8648-EE1889BDC7BF}"/>
              </a:ext>
            </a:extLst>
          </p:cNvPr>
          <p:cNvCxnSpPr/>
          <p:nvPr/>
        </p:nvCxnSpPr>
        <p:spPr>
          <a:xfrm>
            <a:off x="0" y="0"/>
            <a:ext cx="914400" cy="0"/>
          </a:xfrm>
          <a:prstGeom prst="line">
            <a:avLst/>
          </a:prstGeom>
          <a:ln w="0" cap="flat" cmpd="sng" algn="ctr">
            <a:solidFill>
              <a:srgbClr val="FBFFFF"/>
            </a:solidFill>
            <a:prstDash val="solid"/>
            <a:miter lim="800000"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rotWithShape="0">
                    <a:scrgbClr r="0" g="0" b="0"/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D7ADE39A-5F6E-4287-BCC1-C53C47D0F9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Occupant Characteristics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692C41D-66C0-400F-9CC7-C22798A9E7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6080490" cy="4351338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Occupant load, density, distribution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Age, ability, physical / mental condition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Awake or asleep or impaired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Familial or dependency relationships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Behavior / response factors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5" name="Picture 2" descr="C:\Users\bmeacham\AppData\Local\Microsoft\Windows\Temporary Internet Files\Content.IE5\857Y3WQS\MP900431022[1].jpg">
            <a:extLst>
              <a:ext uri="{FF2B5EF4-FFF2-40B4-BE49-F238E27FC236}">
                <a16:creationId xmlns:a16="http://schemas.microsoft.com/office/drawing/2014/main" id="{1E571E28-4BFB-4195-9A98-E38CF488711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649" r="32568" b="-2"/>
          <a:stretch/>
        </p:blipFill>
        <p:spPr bwMode="auto">
          <a:xfrm>
            <a:off x="7638559" y="882032"/>
            <a:ext cx="2395565" cy="33639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6" descr="C:\Documents and Settings\bmeacham\Local Settings\Temporary Internet Files\Content.IE5\Z3BD4Y2N\MPj04075020000[1].jpg">
            <a:extLst>
              <a:ext uri="{FF2B5EF4-FFF2-40B4-BE49-F238E27FC236}">
                <a16:creationId xmlns:a16="http://schemas.microsoft.com/office/drawing/2014/main" id="{9BA35546-D9EC-441D-93D3-E662352E668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331" r="-4" b="17835"/>
          <a:stretch/>
        </p:blipFill>
        <p:spPr bwMode="auto">
          <a:xfrm>
            <a:off x="10114745" y="882031"/>
            <a:ext cx="2008866" cy="17023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4" descr="lax-nightclub.jpg">
            <a:extLst>
              <a:ext uri="{FF2B5EF4-FFF2-40B4-BE49-F238E27FC236}">
                <a16:creationId xmlns:a16="http://schemas.microsoft.com/office/drawing/2014/main" id="{68C7D71E-7A3B-4A7E-8A78-C22150C6B56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67" r="2869" b="-3"/>
          <a:stretch/>
        </p:blipFill>
        <p:spPr bwMode="auto">
          <a:xfrm>
            <a:off x="10114745" y="2686251"/>
            <a:ext cx="2008866" cy="19100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2" descr="C:\Users\bmeacham\AppData\Local\Microsoft\Windows\Temporary Internet Files\Content.IE5\857Y3WQS\MP900422806[1].jpg">
            <a:extLst>
              <a:ext uri="{FF2B5EF4-FFF2-40B4-BE49-F238E27FC236}">
                <a16:creationId xmlns:a16="http://schemas.microsoft.com/office/drawing/2014/main" id="{29B2EAC6-B636-4D98-8DB1-495E5064A98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" b="2032"/>
          <a:stretch/>
        </p:blipFill>
        <p:spPr bwMode="auto">
          <a:xfrm>
            <a:off x="7638560" y="4316883"/>
            <a:ext cx="2395564" cy="19975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3" descr="C:\Users\bmeacham\AppData\Local\Microsoft\Windows\Temporary Internet Files\Content.IE5\0PEZ7REM\MP900442889[1].jpg">
            <a:extLst>
              <a:ext uri="{FF2B5EF4-FFF2-40B4-BE49-F238E27FC236}">
                <a16:creationId xmlns:a16="http://schemas.microsoft.com/office/drawing/2014/main" id="{A899B993-DB3A-45AF-A3D5-520D4D1F90C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732" r="1190" b="-2"/>
          <a:stretch/>
        </p:blipFill>
        <p:spPr bwMode="auto">
          <a:xfrm>
            <a:off x="10114744" y="4698127"/>
            <a:ext cx="2008866" cy="16162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8468390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3E3B3D15-9CD2-48E4-9E0C-E612ED7F471A}"/>
              </a:ext>
            </a:extLst>
          </p:cNvPr>
          <p:cNvCxnSpPr/>
          <p:nvPr/>
        </p:nvCxnSpPr>
        <p:spPr>
          <a:xfrm>
            <a:off x="0" y="0"/>
            <a:ext cx="914400" cy="0"/>
          </a:xfrm>
          <a:prstGeom prst="line">
            <a:avLst/>
          </a:prstGeom>
          <a:ln w="0" cap="flat" cmpd="sng" algn="ctr">
            <a:solidFill>
              <a:srgbClr val="FBFFFF"/>
            </a:solidFill>
            <a:prstDash val="solid"/>
            <a:miter lim="800000"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rotWithShape="0">
                    <a:scrgbClr r="0" g="0" b="0"/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D7ADE39A-5F6E-4287-BCC1-C53C47D0F9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Building factors that affect egress time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692C41D-66C0-400F-9CC7-C22798A9E7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6080490" cy="4351338"/>
          </a:xfrm>
        </p:spPr>
        <p:txBody>
          <a:bodyPr>
            <a:norm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Notification system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Height (speed, fatigue)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Occupancy types (demographics)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Exit availability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Horizontal stair transfers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Defend-in-Place</a:t>
            </a:r>
            <a:endParaRPr lang="en-US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Signage</a:t>
            </a:r>
            <a:endParaRPr lang="en-US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Counter flow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Security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12" name="Picture 6">
            <a:extLst>
              <a:ext uri="{FF2B5EF4-FFF2-40B4-BE49-F238E27FC236}">
                <a16:creationId xmlns:a16="http://schemas.microsoft.com/office/drawing/2014/main" id="{05830EBF-82F4-4B72-A0E7-F3447DC7FC87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91" r="-3" b="-3"/>
          <a:stretch/>
        </p:blipFill>
        <p:spPr bwMode="auto">
          <a:xfrm>
            <a:off x="7426784" y="1596493"/>
            <a:ext cx="2252321" cy="27859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Content Placeholder 12" descr="PLM 2006 stair_E9 Dark&amp;Lit stamp small.jpg">
            <a:extLst>
              <a:ext uri="{FF2B5EF4-FFF2-40B4-BE49-F238E27FC236}">
                <a16:creationId xmlns:a16="http://schemas.microsoft.com/office/drawing/2014/main" id="{AF7D4D2C-1B3A-49F8-8B5F-81F02A665B33}"/>
              </a:ext>
            </a:extLst>
          </p:cNvPr>
          <p:cNvPicPr>
            <a:picLocks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051" r="-4" b="22987"/>
          <a:stretch/>
        </p:blipFill>
        <p:spPr bwMode="auto">
          <a:xfrm>
            <a:off x="9811956" y="1596493"/>
            <a:ext cx="2262231" cy="27084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6" descr="Evac Chair Left">
            <a:extLst>
              <a:ext uri="{FF2B5EF4-FFF2-40B4-BE49-F238E27FC236}">
                <a16:creationId xmlns:a16="http://schemas.microsoft.com/office/drawing/2014/main" id="{B91AAB66-33B8-4E4F-889B-2DDD83FB262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822" r="-5" b="3563"/>
          <a:stretch/>
        </p:blipFill>
        <p:spPr bwMode="auto">
          <a:xfrm>
            <a:off x="7426784" y="4499172"/>
            <a:ext cx="2252321" cy="19937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Picture 2" descr="http://images.nationalgeographic.com/wpf/media-live/photos/000/400/overrides/september-9-11-attacks-anniversary-ground-zero-world-trade-center-pentagon-flight-93-firefighter-stairs-wtc_40006_600x450.jpg">
            <a:extLst>
              <a:ext uri="{FF2B5EF4-FFF2-40B4-BE49-F238E27FC236}">
                <a16:creationId xmlns:a16="http://schemas.microsoft.com/office/drawing/2014/main" id="{9F686AC3-78F7-4765-9388-95D0AD67646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843" r="12619"/>
          <a:stretch/>
        </p:blipFill>
        <p:spPr bwMode="auto">
          <a:xfrm>
            <a:off x="9821866" y="4382427"/>
            <a:ext cx="2262231" cy="21104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2458170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CBEF6B42-B493-4DD4-8B8A-FD88857848E8}"/>
              </a:ext>
            </a:extLst>
          </p:cNvPr>
          <p:cNvCxnSpPr/>
          <p:nvPr/>
        </p:nvCxnSpPr>
        <p:spPr>
          <a:xfrm>
            <a:off x="0" y="0"/>
            <a:ext cx="914400" cy="0"/>
          </a:xfrm>
          <a:prstGeom prst="line">
            <a:avLst/>
          </a:prstGeom>
          <a:ln w="0" cap="flat" cmpd="sng" algn="ctr">
            <a:solidFill>
              <a:srgbClr val="FBFFFF"/>
            </a:solidFill>
            <a:prstDash val="solid"/>
            <a:miter lim="800000"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rotWithShape="0">
                    <a:scrgbClr r="0" g="0" b="0"/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Picture 3">
            <a:extLst>
              <a:ext uri="{FF2B5EF4-FFF2-40B4-BE49-F238E27FC236}">
                <a16:creationId xmlns:a16="http://schemas.microsoft.com/office/drawing/2014/main" id="{35D1E996-AF78-4EDA-A4BE-1004940423B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2352" t="971" r="426"/>
          <a:stretch/>
        </p:blipFill>
        <p:spPr>
          <a:xfrm>
            <a:off x="5243843" y="1825625"/>
            <a:ext cx="6109957" cy="3305054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692C41D-66C0-400F-9CC7-C22798A9E7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8344" y="2219030"/>
            <a:ext cx="4512151" cy="3227142"/>
          </a:xfrm>
        </p:spPr>
        <p:txBody>
          <a:bodyPr/>
          <a:lstStyle/>
          <a:p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Timed egress analysis needed</a:t>
            </a:r>
          </a:p>
          <a:p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What is an acceptable result? </a:t>
            </a:r>
          </a:p>
          <a:p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Consideration for multiple floor evacuation</a:t>
            </a:r>
          </a:p>
          <a:p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Occupant evacuation elevators?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7ADE39A-5F6E-4287-BCC1-C53C47D0F9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Evacuation Time</a:t>
            </a:r>
          </a:p>
        </p:txBody>
      </p:sp>
    </p:spTree>
    <p:extLst>
      <p:ext uri="{BB962C8B-B14F-4D97-AF65-F5344CB8AC3E}">
        <p14:creationId xmlns:p14="http://schemas.microsoft.com/office/powerpoint/2010/main" val="135478772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CC6C4547-20A2-4D77-9CDE-2AD80D3E5D5F}"/>
              </a:ext>
            </a:extLst>
          </p:cNvPr>
          <p:cNvCxnSpPr/>
          <p:nvPr/>
        </p:nvCxnSpPr>
        <p:spPr>
          <a:xfrm>
            <a:off x="0" y="0"/>
            <a:ext cx="914400" cy="0"/>
          </a:xfrm>
          <a:prstGeom prst="line">
            <a:avLst/>
          </a:prstGeom>
          <a:ln w="0" cap="flat" cmpd="sng" algn="ctr">
            <a:solidFill>
              <a:srgbClr val="FBFFFF"/>
            </a:solidFill>
            <a:prstDash val="solid"/>
            <a:miter lim="800000"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rotWithShape="0">
                    <a:scrgbClr r="0" g="0" b="0"/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D7ADE39A-5F6E-4287-BCC1-C53C47D0F9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Evacuation Strategy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692C41D-66C0-400F-9CC7-C22798A9E7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5257800" cy="4351338"/>
          </a:xfrm>
        </p:spPr>
        <p:txBody>
          <a:bodyPr>
            <a:norm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Simultaneous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Phased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Defend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-in-place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Refuge areas / floors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Sky bridges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OEE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Alternative means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Combination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4" name="Picture 9">
            <a:extLst>
              <a:ext uri="{FF2B5EF4-FFF2-40B4-BE49-F238E27FC236}">
                <a16:creationId xmlns:a16="http://schemas.microsoft.com/office/drawing/2014/main" id="{FDEB743B-91C0-4199-AB4C-983C9E53E77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678" r="-2" b="-2"/>
          <a:stretch/>
        </p:blipFill>
        <p:spPr bwMode="auto">
          <a:xfrm>
            <a:off x="6882779" y="118583"/>
            <a:ext cx="2790610" cy="32069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10">
            <a:extLst>
              <a:ext uri="{FF2B5EF4-FFF2-40B4-BE49-F238E27FC236}">
                <a16:creationId xmlns:a16="http://schemas.microsoft.com/office/drawing/2014/main" id="{AD8F1ED4-9368-42A5-A632-FB864F37EED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261" r="-3" b="-3"/>
          <a:stretch/>
        </p:blipFill>
        <p:spPr bwMode="auto">
          <a:xfrm>
            <a:off x="9732144" y="118583"/>
            <a:ext cx="2337936" cy="32069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5" descr="Job 22048_0">
            <a:extLst>
              <a:ext uri="{FF2B5EF4-FFF2-40B4-BE49-F238E27FC236}">
                <a16:creationId xmlns:a16="http://schemas.microsoft.com/office/drawing/2014/main" id="{CF49FBF0-DCF5-4B4E-A034-41E50E047C5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255" b="19361"/>
          <a:stretch/>
        </p:blipFill>
        <p:spPr bwMode="auto">
          <a:xfrm>
            <a:off x="6882780" y="3402423"/>
            <a:ext cx="5187300" cy="31157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3759660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A6CD2607-0D7B-43C5-9751-AEED7CCD172C}"/>
              </a:ext>
            </a:extLst>
          </p:cNvPr>
          <p:cNvCxnSpPr/>
          <p:nvPr/>
        </p:nvCxnSpPr>
        <p:spPr>
          <a:xfrm>
            <a:off x="0" y="0"/>
            <a:ext cx="914400" cy="0"/>
          </a:xfrm>
          <a:prstGeom prst="line">
            <a:avLst/>
          </a:prstGeom>
          <a:ln w="0" cap="flat" cmpd="sng" algn="ctr">
            <a:solidFill>
              <a:srgbClr val="FBFFFF"/>
            </a:solidFill>
            <a:prstDash val="solid"/>
            <a:miter lim="800000"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rotWithShape="0">
                    <a:scrgbClr r="0" g="0" b="0"/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D7ADE39A-5F6E-4287-BCC1-C53C47D0F9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Simultaneous Full Building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692C41D-66C0-400F-9CC7-C22798A9E7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825625"/>
            <a:ext cx="6987139" cy="4351338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Popular after 9/11/01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Many buildings built before were designed for phased evacuation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Helpful for benchmarking for fire and non-fire events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200" dirty="0">
                <a:latin typeface="Arial"/>
                <a:cs typeface="Arial"/>
              </a:rPr>
              <a:t>Time-consuming if only using stairs </a:t>
            </a: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</p:txBody>
      </p:sp>
      <p:pic>
        <p:nvPicPr>
          <p:cNvPr id="7" name="Picture 5" descr="http://upload.wikimedia.org/wikipedia/commons/1/1a/Taipei_101_2009_amk-EditMylius.jpg">
            <a:extLst>
              <a:ext uri="{FF2B5EF4-FFF2-40B4-BE49-F238E27FC236}">
                <a16:creationId xmlns:a16="http://schemas.microsoft.com/office/drawing/2014/main" id="{4D84BDD8-445E-4307-8181-6853AF63865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26" r="16007"/>
          <a:stretch/>
        </p:blipFill>
        <p:spPr bwMode="auto">
          <a:xfrm>
            <a:off x="8085221" y="0"/>
            <a:ext cx="4106779" cy="6564429"/>
          </a:xfrm>
          <a:prstGeom prst="rect">
            <a:avLst/>
          </a:prstGeom>
          <a:noFill/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4248166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727ED9A0-3B6E-47BF-BC45-4EBEF7E45CBE}"/>
              </a:ext>
            </a:extLst>
          </p:cNvPr>
          <p:cNvCxnSpPr/>
          <p:nvPr/>
        </p:nvCxnSpPr>
        <p:spPr>
          <a:xfrm>
            <a:off x="0" y="0"/>
            <a:ext cx="914400" cy="0"/>
          </a:xfrm>
          <a:prstGeom prst="line">
            <a:avLst/>
          </a:prstGeom>
          <a:ln w="0" cap="flat" cmpd="sng" algn="ctr">
            <a:solidFill>
              <a:srgbClr val="FBFFFF"/>
            </a:solidFill>
            <a:prstDash val="solid"/>
            <a:miter lim="800000"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rotWithShape="0">
                    <a:scrgbClr r="0" g="0" b="0"/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D7ADE39A-5F6E-4287-BCC1-C53C47D0F9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Phased Evacuation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692C41D-66C0-400F-9CC7-C22798A9E7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5562600" cy="4351338"/>
          </a:xfrm>
        </p:spPr>
        <p:txBody>
          <a:bodyPr>
            <a:normAutofit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Advantages</a:t>
            </a:r>
          </a:p>
          <a:p>
            <a:pPr lvl="1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Efficient use of egress features</a:t>
            </a:r>
          </a:p>
          <a:p>
            <a:pPr lvl="1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Evacuate those in most danger first</a:t>
            </a: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Tall Buildings</a:t>
            </a:r>
          </a:p>
          <a:p>
            <a:pPr lvl="1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Fire floor + one / two floors above and below</a:t>
            </a:r>
          </a:p>
          <a:p>
            <a:pPr marL="0" indent="0">
              <a:buNone/>
            </a:pPr>
            <a:endParaRPr lang="en-US" dirty="0"/>
          </a:p>
        </p:txBody>
      </p:sp>
      <p:grpSp>
        <p:nvGrpSpPr>
          <p:cNvPr id="7" name="Group 4">
            <a:extLst>
              <a:ext uri="{FF2B5EF4-FFF2-40B4-BE49-F238E27FC236}">
                <a16:creationId xmlns:a16="http://schemas.microsoft.com/office/drawing/2014/main" id="{E4B2EB29-3D14-43F5-B67C-A4F943D5C760}"/>
              </a:ext>
            </a:extLst>
          </p:cNvPr>
          <p:cNvGrpSpPr>
            <a:grpSpLocks/>
          </p:cNvGrpSpPr>
          <p:nvPr/>
        </p:nvGrpSpPr>
        <p:grpSpPr bwMode="auto">
          <a:xfrm>
            <a:off x="6710331" y="1825625"/>
            <a:ext cx="4974738" cy="2371173"/>
            <a:chOff x="276" y="1307"/>
            <a:chExt cx="5185" cy="2496"/>
          </a:xfrm>
          <a:solidFill>
            <a:schemeClr val="bg1"/>
          </a:solidFill>
        </p:grpSpPr>
        <p:sp>
          <p:nvSpPr>
            <p:cNvPr id="8" name="Rectangle 5">
              <a:extLst>
                <a:ext uri="{FF2B5EF4-FFF2-40B4-BE49-F238E27FC236}">
                  <a16:creationId xmlns:a16="http://schemas.microsoft.com/office/drawing/2014/main" id="{CCA11A5C-54FF-4212-A439-B2945EDEFBA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6" y="1307"/>
              <a:ext cx="1440" cy="246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9" name="Line 6">
              <a:extLst>
                <a:ext uri="{FF2B5EF4-FFF2-40B4-BE49-F238E27FC236}">
                  <a16:creationId xmlns:a16="http://schemas.microsoft.com/office/drawing/2014/main" id="{EBA6BAED-BC0B-432C-B4DC-B4C7591868F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05" y="3615"/>
              <a:ext cx="1408" cy="1"/>
            </a:xfrm>
            <a:prstGeom prst="line">
              <a:avLst/>
            </a:prstGeom>
            <a:grp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0" name="Line 7">
              <a:extLst>
                <a:ext uri="{FF2B5EF4-FFF2-40B4-BE49-F238E27FC236}">
                  <a16:creationId xmlns:a16="http://schemas.microsoft.com/office/drawing/2014/main" id="{A7F79FD1-0BB1-4836-A32C-3C0F511FAA3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05" y="3260"/>
              <a:ext cx="1408" cy="1"/>
            </a:xfrm>
            <a:prstGeom prst="line">
              <a:avLst/>
            </a:prstGeom>
            <a:grp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grpSp>
          <p:nvGrpSpPr>
            <p:cNvPr id="11" name="Group 8">
              <a:extLst>
                <a:ext uri="{FF2B5EF4-FFF2-40B4-BE49-F238E27FC236}">
                  <a16:creationId xmlns:a16="http://schemas.microsoft.com/office/drawing/2014/main" id="{5CA98DDE-C8D1-405C-B081-CFCCCF21844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659" y="1443"/>
              <a:ext cx="54" cy="2173"/>
              <a:chOff x="1652" y="1136"/>
              <a:chExt cx="54" cy="2173"/>
            </a:xfrm>
            <a:grpFill/>
          </p:grpSpPr>
          <p:sp>
            <p:nvSpPr>
              <p:cNvPr id="893" name="Rectangle 9">
                <a:extLst>
                  <a:ext uri="{FF2B5EF4-FFF2-40B4-BE49-F238E27FC236}">
                    <a16:creationId xmlns:a16="http://schemas.microsoft.com/office/drawing/2014/main" id="{B525D2E2-349D-4AEC-B4DE-FFC496FDF0D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652" y="1136"/>
                <a:ext cx="54" cy="2172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charset="0"/>
                  <a:ea typeface="+mn-ea"/>
                  <a:cs typeface="+mn-cs"/>
                </a:endParaRPr>
              </a:p>
            </p:txBody>
          </p:sp>
          <p:sp>
            <p:nvSpPr>
              <p:cNvPr id="894" name="Rectangle 10">
                <a:extLst>
                  <a:ext uri="{FF2B5EF4-FFF2-40B4-BE49-F238E27FC236}">
                    <a16:creationId xmlns:a16="http://schemas.microsoft.com/office/drawing/2014/main" id="{89F1FB30-CD51-481D-81FE-9F2E8D586A7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652" y="1136"/>
                <a:ext cx="54" cy="2173"/>
              </a:xfrm>
              <a:prstGeom prst="rect">
                <a:avLst/>
              </a:prstGeom>
              <a:grpFill/>
              <a:ln w="4763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charset="0"/>
                  <a:ea typeface="+mn-ea"/>
                  <a:cs typeface="+mn-cs"/>
                </a:endParaRPr>
              </a:p>
            </p:txBody>
          </p:sp>
        </p:grpSp>
        <p:sp>
          <p:nvSpPr>
            <p:cNvPr id="12" name="Freeform 11">
              <a:extLst>
                <a:ext uri="{FF2B5EF4-FFF2-40B4-BE49-F238E27FC236}">
                  <a16:creationId xmlns:a16="http://schemas.microsoft.com/office/drawing/2014/main" id="{54E28D23-45C9-40D5-8966-4A4F7F505689}"/>
                </a:ext>
              </a:extLst>
            </p:cNvPr>
            <p:cNvSpPr>
              <a:spLocks/>
            </p:cNvSpPr>
            <p:nvPr/>
          </p:nvSpPr>
          <p:spPr bwMode="auto">
            <a:xfrm>
              <a:off x="522" y="1908"/>
              <a:ext cx="60" cy="74"/>
            </a:xfrm>
            <a:custGeom>
              <a:avLst/>
              <a:gdLst>
                <a:gd name="T0" fmla="*/ 30 w 120"/>
                <a:gd name="T1" fmla="*/ 74 h 147"/>
                <a:gd name="T2" fmla="*/ 24 w 120"/>
                <a:gd name="T3" fmla="*/ 73 h 147"/>
                <a:gd name="T4" fmla="*/ 18 w 120"/>
                <a:gd name="T5" fmla="*/ 71 h 147"/>
                <a:gd name="T6" fmla="*/ 14 w 120"/>
                <a:gd name="T7" fmla="*/ 67 h 147"/>
                <a:gd name="T8" fmla="*/ 9 w 120"/>
                <a:gd name="T9" fmla="*/ 63 h 147"/>
                <a:gd name="T10" fmla="*/ 5 w 120"/>
                <a:gd name="T11" fmla="*/ 57 h 147"/>
                <a:gd name="T12" fmla="*/ 3 w 120"/>
                <a:gd name="T13" fmla="*/ 51 h 147"/>
                <a:gd name="T14" fmla="*/ 1 w 120"/>
                <a:gd name="T15" fmla="*/ 44 h 147"/>
                <a:gd name="T16" fmla="*/ 0 w 120"/>
                <a:gd name="T17" fmla="*/ 37 h 147"/>
                <a:gd name="T18" fmla="*/ 1 w 120"/>
                <a:gd name="T19" fmla="*/ 29 h 147"/>
                <a:gd name="T20" fmla="*/ 3 w 120"/>
                <a:gd name="T21" fmla="*/ 22 h 147"/>
                <a:gd name="T22" fmla="*/ 5 w 120"/>
                <a:gd name="T23" fmla="*/ 16 h 147"/>
                <a:gd name="T24" fmla="*/ 9 w 120"/>
                <a:gd name="T25" fmla="*/ 11 h 147"/>
                <a:gd name="T26" fmla="*/ 14 w 120"/>
                <a:gd name="T27" fmla="*/ 6 h 147"/>
                <a:gd name="T28" fmla="*/ 18 w 120"/>
                <a:gd name="T29" fmla="*/ 3 h 147"/>
                <a:gd name="T30" fmla="*/ 24 w 120"/>
                <a:gd name="T31" fmla="*/ 1 h 147"/>
                <a:gd name="T32" fmla="*/ 30 w 120"/>
                <a:gd name="T33" fmla="*/ 0 h 147"/>
                <a:gd name="T34" fmla="*/ 60 w 120"/>
                <a:gd name="T35" fmla="*/ 0 h 147"/>
                <a:gd name="T36" fmla="*/ 60 w 120"/>
                <a:gd name="T37" fmla="*/ 74 h 147"/>
                <a:gd name="T38" fmla="*/ 30 w 120"/>
                <a:gd name="T39" fmla="*/ 74 h 147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0" t="0" r="r" b="b"/>
              <a:pathLst>
                <a:path w="120" h="147">
                  <a:moveTo>
                    <a:pt x="60" y="147"/>
                  </a:moveTo>
                  <a:lnTo>
                    <a:pt x="48" y="146"/>
                  </a:lnTo>
                  <a:lnTo>
                    <a:pt x="36" y="142"/>
                  </a:lnTo>
                  <a:lnTo>
                    <a:pt x="27" y="134"/>
                  </a:lnTo>
                  <a:lnTo>
                    <a:pt x="17" y="126"/>
                  </a:lnTo>
                  <a:lnTo>
                    <a:pt x="10" y="114"/>
                  </a:lnTo>
                  <a:lnTo>
                    <a:pt x="5" y="102"/>
                  </a:lnTo>
                  <a:lnTo>
                    <a:pt x="1" y="88"/>
                  </a:lnTo>
                  <a:lnTo>
                    <a:pt x="0" y="73"/>
                  </a:lnTo>
                  <a:lnTo>
                    <a:pt x="1" y="58"/>
                  </a:lnTo>
                  <a:lnTo>
                    <a:pt x="5" y="44"/>
                  </a:lnTo>
                  <a:lnTo>
                    <a:pt x="10" y="32"/>
                  </a:lnTo>
                  <a:lnTo>
                    <a:pt x="17" y="22"/>
                  </a:lnTo>
                  <a:lnTo>
                    <a:pt x="27" y="12"/>
                  </a:lnTo>
                  <a:lnTo>
                    <a:pt x="36" y="6"/>
                  </a:lnTo>
                  <a:lnTo>
                    <a:pt x="48" y="1"/>
                  </a:lnTo>
                  <a:lnTo>
                    <a:pt x="60" y="0"/>
                  </a:lnTo>
                  <a:lnTo>
                    <a:pt x="120" y="0"/>
                  </a:lnTo>
                  <a:lnTo>
                    <a:pt x="120" y="147"/>
                  </a:lnTo>
                  <a:lnTo>
                    <a:pt x="60" y="147"/>
                  </a:lnTo>
                  <a:close/>
                </a:path>
              </a:pathLst>
            </a:custGeom>
            <a:grpFill/>
            <a:ln w="4763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3" name="Line 12">
              <a:extLst>
                <a:ext uri="{FF2B5EF4-FFF2-40B4-BE49-F238E27FC236}">
                  <a16:creationId xmlns:a16="http://schemas.microsoft.com/office/drawing/2014/main" id="{12B74301-1FC2-409C-B518-E1F7351EC721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594" y="1886"/>
              <a:ext cx="18" cy="22"/>
            </a:xfrm>
            <a:prstGeom prst="line">
              <a:avLst/>
            </a:prstGeom>
            <a:grp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4" name="Line 13">
              <a:extLst>
                <a:ext uri="{FF2B5EF4-FFF2-40B4-BE49-F238E27FC236}">
                  <a16:creationId xmlns:a16="http://schemas.microsoft.com/office/drawing/2014/main" id="{31F27FC7-AE10-4BE8-AFFC-3A5D243F2E4C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603" y="1919"/>
              <a:ext cx="18" cy="11"/>
            </a:xfrm>
            <a:prstGeom prst="line">
              <a:avLst/>
            </a:prstGeom>
            <a:grp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5" name="Line 14">
              <a:extLst>
                <a:ext uri="{FF2B5EF4-FFF2-40B4-BE49-F238E27FC236}">
                  <a16:creationId xmlns:a16="http://schemas.microsoft.com/office/drawing/2014/main" id="{DB107651-97FF-4390-9139-0F9CFD3855D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03" y="1953"/>
              <a:ext cx="27" cy="1"/>
            </a:xfrm>
            <a:prstGeom prst="line">
              <a:avLst/>
            </a:prstGeom>
            <a:grp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6" name="Line 15">
              <a:extLst>
                <a:ext uri="{FF2B5EF4-FFF2-40B4-BE49-F238E27FC236}">
                  <a16:creationId xmlns:a16="http://schemas.microsoft.com/office/drawing/2014/main" id="{350A278F-2723-4CEB-8451-685B734C4E9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03" y="1975"/>
              <a:ext cx="18" cy="11"/>
            </a:xfrm>
            <a:prstGeom prst="line">
              <a:avLst/>
            </a:prstGeom>
            <a:grp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7" name="Line 16">
              <a:extLst>
                <a:ext uri="{FF2B5EF4-FFF2-40B4-BE49-F238E27FC236}">
                  <a16:creationId xmlns:a16="http://schemas.microsoft.com/office/drawing/2014/main" id="{91261611-5001-4537-8E56-1F00E0DB069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94" y="1986"/>
              <a:ext cx="27" cy="33"/>
            </a:xfrm>
            <a:prstGeom prst="line">
              <a:avLst/>
            </a:prstGeom>
            <a:grp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8" name="Freeform 17">
              <a:extLst>
                <a:ext uri="{FF2B5EF4-FFF2-40B4-BE49-F238E27FC236}">
                  <a16:creationId xmlns:a16="http://schemas.microsoft.com/office/drawing/2014/main" id="{430B08BF-84E4-4E58-B59C-3A7285A00D3F}"/>
                </a:ext>
              </a:extLst>
            </p:cNvPr>
            <p:cNvSpPr>
              <a:spLocks/>
            </p:cNvSpPr>
            <p:nvPr/>
          </p:nvSpPr>
          <p:spPr bwMode="auto">
            <a:xfrm>
              <a:off x="495" y="3327"/>
              <a:ext cx="60" cy="74"/>
            </a:xfrm>
            <a:custGeom>
              <a:avLst/>
              <a:gdLst>
                <a:gd name="T0" fmla="*/ 30 w 119"/>
                <a:gd name="T1" fmla="*/ 74 h 149"/>
                <a:gd name="T2" fmla="*/ 24 w 119"/>
                <a:gd name="T3" fmla="*/ 73 h 149"/>
                <a:gd name="T4" fmla="*/ 18 w 119"/>
                <a:gd name="T5" fmla="*/ 71 h 149"/>
                <a:gd name="T6" fmla="*/ 14 w 119"/>
                <a:gd name="T7" fmla="*/ 67 h 149"/>
                <a:gd name="T8" fmla="*/ 9 w 119"/>
                <a:gd name="T9" fmla="*/ 63 h 149"/>
                <a:gd name="T10" fmla="*/ 5 w 119"/>
                <a:gd name="T11" fmla="*/ 57 h 149"/>
                <a:gd name="T12" fmla="*/ 3 w 119"/>
                <a:gd name="T13" fmla="*/ 51 h 149"/>
                <a:gd name="T14" fmla="*/ 1 w 119"/>
                <a:gd name="T15" fmla="*/ 44 h 149"/>
                <a:gd name="T16" fmla="*/ 0 w 119"/>
                <a:gd name="T17" fmla="*/ 37 h 149"/>
                <a:gd name="T18" fmla="*/ 1 w 119"/>
                <a:gd name="T19" fmla="*/ 30 h 149"/>
                <a:gd name="T20" fmla="*/ 3 w 119"/>
                <a:gd name="T21" fmla="*/ 22 h 149"/>
                <a:gd name="T22" fmla="*/ 5 w 119"/>
                <a:gd name="T23" fmla="*/ 16 h 149"/>
                <a:gd name="T24" fmla="*/ 9 w 119"/>
                <a:gd name="T25" fmla="*/ 11 h 149"/>
                <a:gd name="T26" fmla="*/ 14 w 119"/>
                <a:gd name="T27" fmla="*/ 6 h 149"/>
                <a:gd name="T28" fmla="*/ 18 w 119"/>
                <a:gd name="T29" fmla="*/ 2 h 149"/>
                <a:gd name="T30" fmla="*/ 24 w 119"/>
                <a:gd name="T31" fmla="*/ 0 h 149"/>
                <a:gd name="T32" fmla="*/ 30 w 119"/>
                <a:gd name="T33" fmla="*/ 0 h 149"/>
                <a:gd name="T34" fmla="*/ 60 w 119"/>
                <a:gd name="T35" fmla="*/ 0 h 149"/>
                <a:gd name="T36" fmla="*/ 60 w 119"/>
                <a:gd name="T37" fmla="*/ 74 h 149"/>
                <a:gd name="T38" fmla="*/ 30 w 119"/>
                <a:gd name="T39" fmla="*/ 74 h 149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0" t="0" r="r" b="b"/>
              <a:pathLst>
                <a:path w="119" h="149">
                  <a:moveTo>
                    <a:pt x="60" y="149"/>
                  </a:moveTo>
                  <a:lnTo>
                    <a:pt x="48" y="147"/>
                  </a:lnTo>
                  <a:lnTo>
                    <a:pt x="36" y="143"/>
                  </a:lnTo>
                  <a:lnTo>
                    <a:pt x="27" y="135"/>
                  </a:lnTo>
                  <a:lnTo>
                    <a:pt x="17" y="127"/>
                  </a:lnTo>
                  <a:lnTo>
                    <a:pt x="10" y="115"/>
                  </a:lnTo>
                  <a:lnTo>
                    <a:pt x="5" y="103"/>
                  </a:lnTo>
                  <a:lnTo>
                    <a:pt x="1" y="89"/>
                  </a:lnTo>
                  <a:lnTo>
                    <a:pt x="0" y="74"/>
                  </a:lnTo>
                  <a:lnTo>
                    <a:pt x="1" y="60"/>
                  </a:lnTo>
                  <a:lnTo>
                    <a:pt x="5" y="45"/>
                  </a:lnTo>
                  <a:lnTo>
                    <a:pt x="10" y="33"/>
                  </a:lnTo>
                  <a:lnTo>
                    <a:pt x="17" y="22"/>
                  </a:lnTo>
                  <a:lnTo>
                    <a:pt x="27" y="13"/>
                  </a:lnTo>
                  <a:lnTo>
                    <a:pt x="36" y="5"/>
                  </a:lnTo>
                  <a:lnTo>
                    <a:pt x="48" y="1"/>
                  </a:lnTo>
                  <a:lnTo>
                    <a:pt x="60" y="0"/>
                  </a:lnTo>
                  <a:lnTo>
                    <a:pt x="119" y="0"/>
                  </a:lnTo>
                  <a:lnTo>
                    <a:pt x="119" y="149"/>
                  </a:lnTo>
                  <a:lnTo>
                    <a:pt x="60" y="149"/>
                  </a:lnTo>
                  <a:close/>
                </a:path>
              </a:pathLst>
            </a:custGeom>
            <a:grpFill/>
            <a:ln w="4763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9" name="Line 18">
              <a:extLst>
                <a:ext uri="{FF2B5EF4-FFF2-40B4-BE49-F238E27FC236}">
                  <a16:creationId xmlns:a16="http://schemas.microsoft.com/office/drawing/2014/main" id="{2A0AF6B9-1B9D-4269-B0D2-B532B733A845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567" y="3305"/>
              <a:ext cx="18" cy="22"/>
            </a:xfrm>
            <a:prstGeom prst="line">
              <a:avLst/>
            </a:prstGeom>
            <a:grp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20" name="Line 19">
              <a:extLst>
                <a:ext uri="{FF2B5EF4-FFF2-40B4-BE49-F238E27FC236}">
                  <a16:creationId xmlns:a16="http://schemas.microsoft.com/office/drawing/2014/main" id="{59A48494-E1B6-4C3A-9BAC-4B98585F5794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576" y="3338"/>
              <a:ext cx="18" cy="11"/>
            </a:xfrm>
            <a:prstGeom prst="line">
              <a:avLst/>
            </a:prstGeom>
            <a:grp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21" name="Line 20">
              <a:extLst>
                <a:ext uri="{FF2B5EF4-FFF2-40B4-BE49-F238E27FC236}">
                  <a16:creationId xmlns:a16="http://schemas.microsoft.com/office/drawing/2014/main" id="{BAC8E909-5664-4594-9737-89207F53115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76" y="3371"/>
              <a:ext cx="27" cy="1"/>
            </a:xfrm>
            <a:prstGeom prst="line">
              <a:avLst/>
            </a:prstGeom>
            <a:grp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22" name="Line 21">
              <a:extLst>
                <a:ext uri="{FF2B5EF4-FFF2-40B4-BE49-F238E27FC236}">
                  <a16:creationId xmlns:a16="http://schemas.microsoft.com/office/drawing/2014/main" id="{D0BD2990-F04C-4D46-A84A-FB7CCF21281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76" y="3393"/>
              <a:ext cx="18" cy="12"/>
            </a:xfrm>
            <a:prstGeom prst="line">
              <a:avLst/>
            </a:prstGeom>
            <a:grp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23" name="Line 22">
              <a:extLst>
                <a:ext uri="{FF2B5EF4-FFF2-40B4-BE49-F238E27FC236}">
                  <a16:creationId xmlns:a16="http://schemas.microsoft.com/office/drawing/2014/main" id="{DFAE588F-69FB-42B3-B5F4-F46CD56153F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67" y="3405"/>
              <a:ext cx="27" cy="33"/>
            </a:xfrm>
            <a:prstGeom prst="line">
              <a:avLst/>
            </a:prstGeom>
            <a:grp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24" name="Freeform 23">
              <a:extLst>
                <a:ext uri="{FF2B5EF4-FFF2-40B4-BE49-F238E27FC236}">
                  <a16:creationId xmlns:a16="http://schemas.microsoft.com/office/drawing/2014/main" id="{87617869-D891-4BD8-8BC3-60C22CC77EF7}"/>
                </a:ext>
              </a:extLst>
            </p:cNvPr>
            <p:cNvSpPr>
              <a:spLocks/>
            </p:cNvSpPr>
            <p:nvPr/>
          </p:nvSpPr>
          <p:spPr bwMode="auto">
            <a:xfrm>
              <a:off x="1527" y="3362"/>
              <a:ext cx="101" cy="152"/>
            </a:xfrm>
            <a:custGeom>
              <a:avLst/>
              <a:gdLst>
                <a:gd name="T0" fmla="*/ 0 w 201"/>
                <a:gd name="T1" fmla="*/ 132 h 303"/>
                <a:gd name="T2" fmla="*/ 16 w 201"/>
                <a:gd name="T3" fmla="*/ 152 h 303"/>
                <a:gd name="T4" fmla="*/ 101 w 201"/>
                <a:gd name="T5" fmla="*/ 21 h 303"/>
                <a:gd name="T6" fmla="*/ 85 w 201"/>
                <a:gd name="T7" fmla="*/ 0 h 303"/>
                <a:gd name="T8" fmla="*/ 0 w 201"/>
                <a:gd name="T9" fmla="*/ 132 h 30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01" h="303">
                  <a:moveTo>
                    <a:pt x="0" y="263"/>
                  </a:moveTo>
                  <a:lnTo>
                    <a:pt x="32" y="303"/>
                  </a:lnTo>
                  <a:lnTo>
                    <a:pt x="201" y="41"/>
                  </a:lnTo>
                  <a:lnTo>
                    <a:pt x="169" y="0"/>
                  </a:lnTo>
                  <a:lnTo>
                    <a:pt x="0" y="263"/>
                  </a:lnTo>
                  <a:close/>
                </a:path>
              </a:pathLst>
            </a:custGeom>
            <a:grpFill/>
            <a:ln w="4763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25" name="Freeform 24">
              <a:extLst>
                <a:ext uri="{FF2B5EF4-FFF2-40B4-BE49-F238E27FC236}">
                  <a16:creationId xmlns:a16="http://schemas.microsoft.com/office/drawing/2014/main" id="{E86CB1A4-58E1-4956-A612-13E6A17B3FDD}"/>
                </a:ext>
              </a:extLst>
            </p:cNvPr>
            <p:cNvSpPr>
              <a:spLocks/>
            </p:cNvSpPr>
            <p:nvPr/>
          </p:nvSpPr>
          <p:spPr bwMode="auto">
            <a:xfrm>
              <a:off x="1530" y="3372"/>
              <a:ext cx="95" cy="132"/>
            </a:xfrm>
            <a:custGeom>
              <a:avLst/>
              <a:gdLst>
                <a:gd name="T0" fmla="*/ 18 w 190"/>
                <a:gd name="T1" fmla="*/ 0 h 264"/>
                <a:gd name="T2" fmla="*/ 0 w 190"/>
                <a:gd name="T3" fmla="*/ 25 h 264"/>
                <a:gd name="T4" fmla="*/ 77 w 190"/>
                <a:gd name="T5" fmla="*/ 132 h 264"/>
                <a:gd name="T6" fmla="*/ 95 w 190"/>
                <a:gd name="T7" fmla="*/ 107 h 264"/>
                <a:gd name="T8" fmla="*/ 18 w 190"/>
                <a:gd name="T9" fmla="*/ 0 h 26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90" h="264">
                  <a:moveTo>
                    <a:pt x="36" y="0"/>
                  </a:moveTo>
                  <a:lnTo>
                    <a:pt x="0" y="50"/>
                  </a:lnTo>
                  <a:lnTo>
                    <a:pt x="154" y="264"/>
                  </a:lnTo>
                  <a:lnTo>
                    <a:pt x="190" y="213"/>
                  </a:lnTo>
                  <a:lnTo>
                    <a:pt x="36" y="0"/>
                  </a:lnTo>
                  <a:close/>
                </a:path>
              </a:pathLst>
            </a:custGeom>
            <a:grpFill/>
            <a:ln w="4763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26" name="Oval 25">
              <a:extLst>
                <a:ext uri="{FF2B5EF4-FFF2-40B4-BE49-F238E27FC236}">
                  <a16:creationId xmlns:a16="http://schemas.microsoft.com/office/drawing/2014/main" id="{ACCCA18A-01BF-4930-B9E4-FF992DB46A7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33" y="3349"/>
              <a:ext cx="28" cy="81"/>
            </a:xfrm>
            <a:prstGeom prst="ellipse">
              <a:avLst/>
            </a:prstGeom>
            <a:grp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>
                <a:defRPr sz="24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27" name="Line 26">
              <a:extLst>
                <a:ext uri="{FF2B5EF4-FFF2-40B4-BE49-F238E27FC236}">
                  <a16:creationId xmlns:a16="http://schemas.microsoft.com/office/drawing/2014/main" id="{8BF88206-BF47-48CC-8F5F-B38CD645FC4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847" y="3429"/>
              <a:ext cx="1" cy="107"/>
            </a:xfrm>
            <a:prstGeom prst="line">
              <a:avLst/>
            </a:prstGeom>
            <a:grp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28" name="Line 27">
              <a:extLst>
                <a:ext uri="{FF2B5EF4-FFF2-40B4-BE49-F238E27FC236}">
                  <a16:creationId xmlns:a16="http://schemas.microsoft.com/office/drawing/2014/main" id="{0E293551-2F3F-456E-BCDB-7C52A7CAF663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820" y="3456"/>
              <a:ext cx="27" cy="26"/>
            </a:xfrm>
            <a:prstGeom prst="line">
              <a:avLst/>
            </a:prstGeom>
            <a:grp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29" name="Line 28">
              <a:extLst>
                <a:ext uri="{FF2B5EF4-FFF2-40B4-BE49-F238E27FC236}">
                  <a16:creationId xmlns:a16="http://schemas.microsoft.com/office/drawing/2014/main" id="{35E91F27-6B39-40A8-8BD8-A60946B91B0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847" y="3456"/>
              <a:ext cx="27" cy="26"/>
            </a:xfrm>
            <a:prstGeom prst="line">
              <a:avLst/>
            </a:prstGeom>
            <a:grp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30" name="Freeform 29">
              <a:extLst>
                <a:ext uri="{FF2B5EF4-FFF2-40B4-BE49-F238E27FC236}">
                  <a16:creationId xmlns:a16="http://schemas.microsoft.com/office/drawing/2014/main" id="{F268B62C-F0E5-4BC0-AD4F-20351AAC7EEA}"/>
                </a:ext>
              </a:extLst>
            </p:cNvPr>
            <p:cNvSpPr>
              <a:spLocks/>
            </p:cNvSpPr>
            <p:nvPr/>
          </p:nvSpPr>
          <p:spPr bwMode="auto">
            <a:xfrm>
              <a:off x="847" y="3536"/>
              <a:ext cx="13" cy="79"/>
            </a:xfrm>
            <a:custGeom>
              <a:avLst/>
              <a:gdLst>
                <a:gd name="T0" fmla="*/ 0 w 27"/>
                <a:gd name="T1" fmla="*/ 0 h 159"/>
                <a:gd name="T2" fmla="*/ 13 w 27"/>
                <a:gd name="T3" fmla="*/ 26 h 159"/>
                <a:gd name="T4" fmla="*/ 13 w 27"/>
                <a:gd name="T5" fmla="*/ 79 h 159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27" h="159">
                  <a:moveTo>
                    <a:pt x="0" y="0"/>
                  </a:moveTo>
                  <a:lnTo>
                    <a:pt x="27" y="53"/>
                  </a:lnTo>
                  <a:lnTo>
                    <a:pt x="27" y="159"/>
                  </a:lnTo>
                </a:path>
              </a:pathLst>
            </a:custGeom>
            <a:grpFill/>
            <a:ln w="4763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31" name="Freeform 30">
              <a:extLst>
                <a:ext uri="{FF2B5EF4-FFF2-40B4-BE49-F238E27FC236}">
                  <a16:creationId xmlns:a16="http://schemas.microsoft.com/office/drawing/2014/main" id="{08181D5E-8467-4953-AC95-6E1A4FDACFDE}"/>
                </a:ext>
              </a:extLst>
            </p:cNvPr>
            <p:cNvSpPr>
              <a:spLocks/>
            </p:cNvSpPr>
            <p:nvPr/>
          </p:nvSpPr>
          <p:spPr bwMode="auto">
            <a:xfrm>
              <a:off x="833" y="3536"/>
              <a:ext cx="14" cy="79"/>
            </a:xfrm>
            <a:custGeom>
              <a:avLst/>
              <a:gdLst>
                <a:gd name="T0" fmla="*/ 14 w 27"/>
                <a:gd name="T1" fmla="*/ 0 h 159"/>
                <a:gd name="T2" fmla="*/ 0 w 27"/>
                <a:gd name="T3" fmla="*/ 26 h 159"/>
                <a:gd name="T4" fmla="*/ 0 w 27"/>
                <a:gd name="T5" fmla="*/ 79 h 159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27" h="159">
                  <a:moveTo>
                    <a:pt x="27" y="0"/>
                  </a:moveTo>
                  <a:lnTo>
                    <a:pt x="0" y="53"/>
                  </a:lnTo>
                  <a:lnTo>
                    <a:pt x="0" y="159"/>
                  </a:lnTo>
                </a:path>
              </a:pathLst>
            </a:custGeom>
            <a:grpFill/>
            <a:ln w="4763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32" name="Oval 31">
              <a:extLst>
                <a:ext uri="{FF2B5EF4-FFF2-40B4-BE49-F238E27FC236}">
                  <a16:creationId xmlns:a16="http://schemas.microsoft.com/office/drawing/2014/main" id="{A6988E26-06C6-4F17-B9BF-18760D2B21D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87" y="3349"/>
              <a:ext cx="28" cy="81"/>
            </a:xfrm>
            <a:prstGeom prst="ellipse">
              <a:avLst/>
            </a:prstGeom>
            <a:grp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>
                <a:defRPr sz="24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33" name="Line 32">
              <a:extLst>
                <a:ext uri="{FF2B5EF4-FFF2-40B4-BE49-F238E27FC236}">
                  <a16:creationId xmlns:a16="http://schemas.microsoft.com/office/drawing/2014/main" id="{8D46FCA4-57D0-4DBD-8FFC-4893701ED23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901" y="3429"/>
              <a:ext cx="1" cy="107"/>
            </a:xfrm>
            <a:prstGeom prst="line">
              <a:avLst/>
            </a:prstGeom>
            <a:grp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34" name="Line 33">
              <a:extLst>
                <a:ext uri="{FF2B5EF4-FFF2-40B4-BE49-F238E27FC236}">
                  <a16:creationId xmlns:a16="http://schemas.microsoft.com/office/drawing/2014/main" id="{A45C576F-E21F-44C2-B63F-F10E709AEA61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874" y="3456"/>
              <a:ext cx="27" cy="26"/>
            </a:xfrm>
            <a:prstGeom prst="line">
              <a:avLst/>
            </a:prstGeom>
            <a:grp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35" name="Line 34">
              <a:extLst>
                <a:ext uri="{FF2B5EF4-FFF2-40B4-BE49-F238E27FC236}">
                  <a16:creationId xmlns:a16="http://schemas.microsoft.com/office/drawing/2014/main" id="{46120058-57A3-4773-A81F-8BA280C1C5A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901" y="3456"/>
              <a:ext cx="27" cy="26"/>
            </a:xfrm>
            <a:prstGeom prst="line">
              <a:avLst/>
            </a:prstGeom>
            <a:grp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36" name="Freeform 35">
              <a:extLst>
                <a:ext uri="{FF2B5EF4-FFF2-40B4-BE49-F238E27FC236}">
                  <a16:creationId xmlns:a16="http://schemas.microsoft.com/office/drawing/2014/main" id="{B5E8D9FA-D3BF-4312-BD7D-D0874A489906}"/>
                </a:ext>
              </a:extLst>
            </p:cNvPr>
            <p:cNvSpPr>
              <a:spLocks/>
            </p:cNvSpPr>
            <p:nvPr/>
          </p:nvSpPr>
          <p:spPr bwMode="auto">
            <a:xfrm>
              <a:off x="901" y="3536"/>
              <a:ext cx="13" cy="79"/>
            </a:xfrm>
            <a:custGeom>
              <a:avLst/>
              <a:gdLst>
                <a:gd name="T0" fmla="*/ 0 w 27"/>
                <a:gd name="T1" fmla="*/ 0 h 159"/>
                <a:gd name="T2" fmla="*/ 13 w 27"/>
                <a:gd name="T3" fmla="*/ 26 h 159"/>
                <a:gd name="T4" fmla="*/ 13 w 27"/>
                <a:gd name="T5" fmla="*/ 79 h 159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27" h="159">
                  <a:moveTo>
                    <a:pt x="0" y="0"/>
                  </a:moveTo>
                  <a:lnTo>
                    <a:pt x="27" y="53"/>
                  </a:lnTo>
                  <a:lnTo>
                    <a:pt x="27" y="159"/>
                  </a:lnTo>
                </a:path>
              </a:pathLst>
            </a:custGeom>
            <a:grpFill/>
            <a:ln w="4763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37" name="Freeform 36">
              <a:extLst>
                <a:ext uri="{FF2B5EF4-FFF2-40B4-BE49-F238E27FC236}">
                  <a16:creationId xmlns:a16="http://schemas.microsoft.com/office/drawing/2014/main" id="{34A2679C-D583-412F-B9D3-6380F8DF4EB9}"/>
                </a:ext>
              </a:extLst>
            </p:cNvPr>
            <p:cNvSpPr>
              <a:spLocks/>
            </p:cNvSpPr>
            <p:nvPr/>
          </p:nvSpPr>
          <p:spPr bwMode="auto">
            <a:xfrm>
              <a:off x="887" y="3536"/>
              <a:ext cx="14" cy="79"/>
            </a:xfrm>
            <a:custGeom>
              <a:avLst/>
              <a:gdLst>
                <a:gd name="T0" fmla="*/ 14 w 27"/>
                <a:gd name="T1" fmla="*/ 0 h 159"/>
                <a:gd name="T2" fmla="*/ 0 w 27"/>
                <a:gd name="T3" fmla="*/ 26 h 159"/>
                <a:gd name="T4" fmla="*/ 0 w 27"/>
                <a:gd name="T5" fmla="*/ 79 h 159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27" h="159">
                  <a:moveTo>
                    <a:pt x="27" y="0"/>
                  </a:moveTo>
                  <a:lnTo>
                    <a:pt x="0" y="53"/>
                  </a:lnTo>
                  <a:lnTo>
                    <a:pt x="0" y="159"/>
                  </a:lnTo>
                </a:path>
              </a:pathLst>
            </a:custGeom>
            <a:grpFill/>
            <a:ln w="4763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38" name="Oval 37">
              <a:extLst>
                <a:ext uri="{FF2B5EF4-FFF2-40B4-BE49-F238E27FC236}">
                  <a16:creationId xmlns:a16="http://schemas.microsoft.com/office/drawing/2014/main" id="{FB40712C-1E4E-4771-9FAD-47DE47EC041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12" y="3349"/>
              <a:ext cx="28" cy="81"/>
            </a:xfrm>
            <a:prstGeom prst="ellipse">
              <a:avLst/>
            </a:prstGeom>
            <a:grp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>
                <a:defRPr sz="24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39" name="Line 38">
              <a:extLst>
                <a:ext uri="{FF2B5EF4-FFF2-40B4-BE49-F238E27FC236}">
                  <a16:creationId xmlns:a16="http://schemas.microsoft.com/office/drawing/2014/main" id="{D006A2B4-6E46-4E2B-A5B8-26D0E72E358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225" y="3429"/>
              <a:ext cx="1" cy="107"/>
            </a:xfrm>
            <a:prstGeom prst="line">
              <a:avLst/>
            </a:prstGeom>
            <a:grp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40" name="Line 39">
              <a:extLst>
                <a:ext uri="{FF2B5EF4-FFF2-40B4-BE49-F238E27FC236}">
                  <a16:creationId xmlns:a16="http://schemas.microsoft.com/office/drawing/2014/main" id="{212C3678-5AC5-4C13-9F5E-8DC8B6C2A92F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198" y="3456"/>
              <a:ext cx="27" cy="26"/>
            </a:xfrm>
            <a:prstGeom prst="line">
              <a:avLst/>
            </a:prstGeom>
            <a:grp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41" name="Line 40">
              <a:extLst>
                <a:ext uri="{FF2B5EF4-FFF2-40B4-BE49-F238E27FC236}">
                  <a16:creationId xmlns:a16="http://schemas.microsoft.com/office/drawing/2014/main" id="{B92DB32E-E567-4C3E-AD64-4EB3511200A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225" y="3456"/>
              <a:ext cx="28" cy="26"/>
            </a:xfrm>
            <a:prstGeom prst="line">
              <a:avLst/>
            </a:prstGeom>
            <a:grp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42" name="Freeform 41">
              <a:extLst>
                <a:ext uri="{FF2B5EF4-FFF2-40B4-BE49-F238E27FC236}">
                  <a16:creationId xmlns:a16="http://schemas.microsoft.com/office/drawing/2014/main" id="{196E8E6D-754D-4C41-B093-4EDBC9C3A56D}"/>
                </a:ext>
              </a:extLst>
            </p:cNvPr>
            <p:cNvSpPr>
              <a:spLocks/>
            </p:cNvSpPr>
            <p:nvPr/>
          </p:nvSpPr>
          <p:spPr bwMode="auto">
            <a:xfrm>
              <a:off x="1225" y="3536"/>
              <a:ext cx="14" cy="79"/>
            </a:xfrm>
            <a:custGeom>
              <a:avLst/>
              <a:gdLst>
                <a:gd name="T0" fmla="*/ 0 w 28"/>
                <a:gd name="T1" fmla="*/ 0 h 159"/>
                <a:gd name="T2" fmla="*/ 14 w 28"/>
                <a:gd name="T3" fmla="*/ 26 h 159"/>
                <a:gd name="T4" fmla="*/ 14 w 28"/>
                <a:gd name="T5" fmla="*/ 79 h 159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28" h="159">
                  <a:moveTo>
                    <a:pt x="0" y="0"/>
                  </a:moveTo>
                  <a:lnTo>
                    <a:pt x="28" y="53"/>
                  </a:lnTo>
                  <a:lnTo>
                    <a:pt x="28" y="159"/>
                  </a:lnTo>
                </a:path>
              </a:pathLst>
            </a:custGeom>
            <a:grpFill/>
            <a:ln w="4763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43" name="Freeform 42">
              <a:extLst>
                <a:ext uri="{FF2B5EF4-FFF2-40B4-BE49-F238E27FC236}">
                  <a16:creationId xmlns:a16="http://schemas.microsoft.com/office/drawing/2014/main" id="{FFD9229A-DA30-40E3-A770-DF602C6EC5C4}"/>
                </a:ext>
              </a:extLst>
            </p:cNvPr>
            <p:cNvSpPr>
              <a:spLocks/>
            </p:cNvSpPr>
            <p:nvPr/>
          </p:nvSpPr>
          <p:spPr bwMode="auto">
            <a:xfrm>
              <a:off x="1212" y="3536"/>
              <a:ext cx="13" cy="79"/>
            </a:xfrm>
            <a:custGeom>
              <a:avLst/>
              <a:gdLst>
                <a:gd name="T0" fmla="*/ 13 w 26"/>
                <a:gd name="T1" fmla="*/ 0 h 159"/>
                <a:gd name="T2" fmla="*/ 0 w 26"/>
                <a:gd name="T3" fmla="*/ 26 h 159"/>
                <a:gd name="T4" fmla="*/ 0 w 26"/>
                <a:gd name="T5" fmla="*/ 79 h 159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26" h="159">
                  <a:moveTo>
                    <a:pt x="26" y="0"/>
                  </a:moveTo>
                  <a:lnTo>
                    <a:pt x="0" y="53"/>
                  </a:lnTo>
                  <a:lnTo>
                    <a:pt x="0" y="159"/>
                  </a:lnTo>
                </a:path>
              </a:pathLst>
            </a:custGeom>
            <a:grpFill/>
            <a:ln w="4763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44" name="Oval 43">
              <a:extLst>
                <a:ext uri="{FF2B5EF4-FFF2-40B4-BE49-F238E27FC236}">
                  <a16:creationId xmlns:a16="http://schemas.microsoft.com/office/drawing/2014/main" id="{1027D471-5090-42C8-970F-7E369FDCE21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04" y="3349"/>
              <a:ext cx="27" cy="81"/>
            </a:xfrm>
            <a:prstGeom prst="ellipse">
              <a:avLst/>
            </a:prstGeom>
            <a:grp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>
                <a:defRPr sz="24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45" name="Line 44">
              <a:extLst>
                <a:ext uri="{FF2B5EF4-FFF2-40B4-BE49-F238E27FC236}">
                  <a16:creationId xmlns:a16="http://schemas.microsoft.com/office/drawing/2014/main" id="{AD3219B8-312C-4B04-A6C3-DBB4B7906E9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117" y="3429"/>
              <a:ext cx="1" cy="107"/>
            </a:xfrm>
            <a:prstGeom prst="line">
              <a:avLst/>
            </a:prstGeom>
            <a:grp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46" name="Line 45">
              <a:extLst>
                <a:ext uri="{FF2B5EF4-FFF2-40B4-BE49-F238E27FC236}">
                  <a16:creationId xmlns:a16="http://schemas.microsoft.com/office/drawing/2014/main" id="{C8295E59-C852-4C4A-8B44-353A9A4D9721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090" y="3456"/>
              <a:ext cx="27" cy="26"/>
            </a:xfrm>
            <a:prstGeom prst="line">
              <a:avLst/>
            </a:prstGeom>
            <a:grp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47" name="Line 46">
              <a:extLst>
                <a:ext uri="{FF2B5EF4-FFF2-40B4-BE49-F238E27FC236}">
                  <a16:creationId xmlns:a16="http://schemas.microsoft.com/office/drawing/2014/main" id="{F703796C-347A-4C49-8D59-E9FCB6FB2F0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117" y="3456"/>
              <a:ext cx="27" cy="26"/>
            </a:xfrm>
            <a:prstGeom prst="line">
              <a:avLst/>
            </a:prstGeom>
            <a:grp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48" name="Freeform 47">
              <a:extLst>
                <a:ext uri="{FF2B5EF4-FFF2-40B4-BE49-F238E27FC236}">
                  <a16:creationId xmlns:a16="http://schemas.microsoft.com/office/drawing/2014/main" id="{4887F6C0-D964-4640-AEBD-461BCE92E395}"/>
                </a:ext>
              </a:extLst>
            </p:cNvPr>
            <p:cNvSpPr>
              <a:spLocks/>
            </p:cNvSpPr>
            <p:nvPr/>
          </p:nvSpPr>
          <p:spPr bwMode="auto">
            <a:xfrm>
              <a:off x="1117" y="3536"/>
              <a:ext cx="14" cy="79"/>
            </a:xfrm>
            <a:custGeom>
              <a:avLst/>
              <a:gdLst>
                <a:gd name="T0" fmla="*/ 0 w 27"/>
                <a:gd name="T1" fmla="*/ 0 h 159"/>
                <a:gd name="T2" fmla="*/ 14 w 27"/>
                <a:gd name="T3" fmla="*/ 26 h 159"/>
                <a:gd name="T4" fmla="*/ 14 w 27"/>
                <a:gd name="T5" fmla="*/ 79 h 159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27" h="159">
                  <a:moveTo>
                    <a:pt x="0" y="0"/>
                  </a:moveTo>
                  <a:lnTo>
                    <a:pt x="27" y="53"/>
                  </a:lnTo>
                  <a:lnTo>
                    <a:pt x="27" y="159"/>
                  </a:lnTo>
                </a:path>
              </a:pathLst>
            </a:custGeom>
            <a:grpFill/>
            <a:ln w="4763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49" name="Freeform 48">
              <a:extLst>
                <a:ext uri="{FF2B5EF4-FFF2-40B4-BE49-F238E27FC236}">
                  <a16:creationId xmlns:a16="http://schemas.microsoft.com/office/drawing/2014/main" id="{DCA4A8EB-E734-432D-B467-59EB6C0F9DDA}"/>
                </a:ext>
              </a:extLst>
            </p:cNvPr>
            <p:cNvSpPr>
              <a:spLocks/>
            </p:cNvSpPr>
            <p:nvPr/>
          </p:nvSpPr>
          <p:spPr bwMode="auto">
            <a:xfrm>
              <a:off x="1104" y="3536"/>
              <a:ext cx="13" cy="79"/>
            </a:xfrm>
            <a:custGeom>
              <a:avLst/>
              <a:gdLst>
                <a:gd name="T0" fmla="*/ 13 w 27"/>
                <a:gd name="T1" fmla="*/ 0 h 159"/>
                <a:gd name="T2" fmla="*/ 0 w 27"/>
                <a:gd name="T3" fmla="*/ 26 h 159"/>
                <a:gd name="T4" fmla="*/ 0 w 27"/>
                <a:gd name="T5" fmla="*/ 79 h 159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27" h="159">
                  <a:moveTo>
                    <a:pt x="27" y="0"/>
                  </a:moveTo>
                  <a:lnTo>
                    <a:pt x="0" y="53"/>
                  </a:lnTo>
                  <a:lnTo>
                    <a:pt x="0" y="159"/>
                  </a:lnTo>
                </a:path>
              </a:pathLst>
            </a:custGeom>
            <a:grpFill/>
            <a:ln w="4763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50" name="Oval 49">
              <a:extLst>
                <a:ext uri="{FF2B5EF4-FFF2-40B4-BE49-F238E27FC236}">
                  <a16:creationId xmlns:a16="http://schemas.microsoft.com/office/drawing/2014/main" id="{746DB78D-B87F-4920-BC9A-C1F9E6E265E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77" y="3349"/>
              <a:ext cx="27" cy="81"/>
            </a:xfrm>
            <a:prstGeom prst="ellipse">
              <a:avLst/>
            </a:prstGeom>
            <a:grp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>
                <a:defRPr sz="24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51" name="Line 50">
              <a:extLst>
                <a:ext uri="{FF2B5EF4-FFF2-40B4-BE49-F238E27FC236}">
                  <a16:creationId xmlns:a16="http://schemas.microsoft.com/office/drawing/2014/main" id="{36424F2A-CD3B-430F-96E9-C7D784F8A70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090" y="3429"/>
              <a:ext cx="1" cy="107"/>
            </a:xfrm>
            <a:prstGeom prst="line">
              <a:avLst/>
            </a:prstGeom>
            <a:grp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52" name="Line 51">
              <a:extLst>
                <a:ext uri="{FF2B5EF4-FFF2-40B4-BE49-F238E27FC236}">
                  <a16:creationId xmlns:a16="http://schemas.microsoft.com/office/drawing/2014/main" id="{F3445A01-47F9-4383-8DA6-96C4C1CC9331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063" y="3456"/>
              <a:ext cx="27" cy="26"/>
            </a:xfrm>
            <a:prstGeom prst="line">
              <a:avLst/>
            </a:prstGeom>
            <a:grp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53" name="Line 52">
              <a:extLst>
                <a:ext uri="{FF2B5EF4-FFF2-40B4-BE49-F238E27FC236}">
                  <a16:creationId xmlns:a16="http://schemas.microsoft.com/office/drawing/2014/main" id="{8A6ED8D0-D53A-4454-BFE7-999B5190CC7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090" y="3456"/>
              <a:ext cx="27" cy="26"/>
            </a:xfrm>
            <a:prstGeom prst="line">
              <a:avLst/>
            </a:prstGeom>
            <a:grp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54" name="Freeform 53">
              <a:extLst>
                <a:ext uri="{FF2B5EF4-FFF2-40B4-BE49-F238E27FC236}">
                  <a16:creationId xmlns:a16="http://schemas.microsoft.com/office/drawing/2014/main" id="{B3C00C2A-04CF-4922-AB4A-DDD319D170B4}"/>
                </a:ext>
              </a:extLst>
            </p:cNvPr>
            <p:cNvSpPr>
              <a:spLocks/>
            </p:cNvSpPr>
            <p:nvPr/>
          </p:nvSpPr>
          <p:spPr bwMode="auto">
            <a:xfrm>
              <a:off x="1090" y="3536"/>
              <a:ext cx="14" cy="79"/>
            </a:xfrm>
            <a:custGeom>
              <a:avLst/>
              <a:gdLst>
                <a:gd name="T0" fmla="*/ 0 w 27"/>
                <a:gd name="T1" fmla="*/ 0 h 159"/>
                <a:gd name="T2" fmla="*/ 14 w 27"/>
                <a:gd name="T3" fmla="*/ 26 h 159"/>
                <a:gd name="T4" fmla="*/ 14 w 27"/>
                <a:gd name="T5" fmla="*/ 79 h 159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27" h="159">
                  <a:moveTo>
                    <a:pt x="0" y="0"/>
                  </a:moveTo>
                  <a:lnTo>
                    <a:pt x="27" y="53"/>
                  </a:lnTo>
                  <a:lnTo>
                    <a:pt x="27" y="159"/>
                  </a:lnTo>
                </a:path>
              </a:pathLst>
            </a:custGeom>
            <a:grpFill/>
            <a:ln w="4763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55" name="Freeform 54">
              <a:extLst>
                <a:ext uri="{FF2B5EF4-FFF2-40B4-BE49-F238E27FC236}">
                  <a16:creationId xmlns:a16="http://schemas.microsoft.com/office/drawing/2014/main" id="{7711A849-E60B-4487-BF21-7B7C670D20B7}"/>
                </a:ext>
              </a:extLst>
            </p:cNvPr>
            <p:cNvSpPr>
              <a:spLocks/>
            </p:cNvSpPr>
            <p:nvPr/>
          </p:nvSpPr>
          <p:spPr bwMode="auto">
            <a:xfrm>
              <a:off x="1077" y="3536"/>
              <a:ext cx="13" cy="79"/>
            </a:xfrm>
            <a:custGeom>
              <a:avLst/>
              <a:gdLst>
                <a:gd name="T0" fmla="*/ 13 w 27"/>
                <a:gd name="T1" fmla="*/ 0 h 159"/>
                <a:gd name="T2" fmla="*/ 0 w 27"/>
                <a:gd name="T3" fmla="*/ 26 h 159"/>
                <a:gd name="T4" fmla="*/ 0 w 27"/>
                <a:gd name="T5" fmla="*/ 79 h 159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27" h="159">
                  <a:moveTo>
                    <a:pt x="27" y="0"/>
                  </a:moveTo>
                  <a:lnTo>
                    <a:pt x="0" y="53"/>
                  </a:lnTo>
                  <a:lnTo>
                    <a:pt x="0" y="159"/>
                  </a:lnTo>
                </a:path>
              </a:pathLst>
            </a:custGeom>
            <a:grpFill/>
            <a:ln w="4763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56" name="Oval 55">
              <a:extLst>
                <a:ext uri="{FF2B5EF4-FFF2-40B4-BE49-F238E27FC236}">
                  <a16:creationId xmlns:a16="http://schemas.microsoft.com/office/drawing/2014/main" id="{C1EBAB96-40B6-478C-85E6-623F847E01C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66" y="3349"/>
              <a:ext cx="28" cy="81"/>
            </a:xfrm>
            <a:prstGeom prst="ellipse">
              <a:avLst/>
            </a:prstGeom>
            <a:grp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>
                <a:defRPr sz="24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57" name="Line 56">
              <a:extLst>
                <a:ext uri="{FF2B5EF4-FFF2-40B4-BE49-F238E27FC236}">
                  <a16:creationId xmlns:a16="http://schemas.microsoft.com/office/drawing/2014/main" id="{014516D8-0565-49F6-B492-E9403173554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280" y="3429"/>
              <a:ext cx="1" cy="107"/>
            </a:xfrm>
            <a:prstGeom prst="line">
              <a:avLst/>
            </a:prstGeom>
            <a:grp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58" name="Line 57">
              <a:extLst>
                <a:ext uri="{FF2B5EF4-FFF2-40B4-BE49-F238E27FC236}">
                  <a16:creationId xmlns:a16="http://schemas.microsoft.com/office/drawing/2014/main" id="{2A9F5953-D4C7-4C11-B8E9-4B5383ACB018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253" y="3456"/>
              <a:ext cx="27" cy="26"/>
            </a:xfrm>
            <a:prstGeom prst="line">
              <a:avLst/>
            </a:prstGeom>
            <a:grp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59" name="Line 58">
              <a:extLst>
                <a:ext uri="{FF2B5EF4-FFF2-40B4-BE49-F238E27FC236}">
                  <a16:creationId xmlns:a16="http://schemas.microsoft.com/office/drawing/2014/main" id="{1406ABC8-3D49-4C26-A371-802D57F2A20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280" y="3456"/>
              <a:ext cx="27" cy="26"/>
            </a:xfrm>
            <a:prstGeom prst="line">
              <a:avLst/>
            </a:prstGeom>
            <a:grp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60" name="Freeform 59">
              <a:extLst>
                <a:ext uri="{FF2B5EF4-FFF2-40B4-BE49-F238E27FC236}">
                  <a16:creationId xmlns:a16="http://schemas.microsoft.com/office/drawing/2014/main" id="{62A0294C-DF67-40CF-B06C-98CA586186D6}"/>
                </a:ext>
              </a:extLst>
            </p:cNvPr>
            <p:cNvSpPr>
              <a:spLocks/>
            </p:cNvSpPr>
            <p:nvPr/>
          </p:nvSpPr>
          <p:spPr bwMode="auto">
            <a:xfrm>
              <a:off x="1280" y="3536"/>
              <a:ext cx="13" cy="79"/>
            </a:xfrm>
            <a:custGeom>
              <a:avLst/>
              <a:gdLst>
                <a:gd name="T0" fmla="*/ 0 w 27"/>
                <a:gd name="T1" fmla="*/ 0 h 159"/>
                <a:gd name="T2" fmla="*/ 13 w 27"/>
                <a:gd name="T3" fmla="*/ 26 h 159"/>
                <a:gd name="T4" fmla="*/ 13 w 27"/>
                <a:gd name="T5" fmla="*/ 79 h 159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27" h="159">
                  <a:moveTo>
                    <a:pt x="0" y="0"/>
                  </a:moveTo>
                  <a:lnTo>
                    <a:pt x="27" y="53"/>
                  </a:lnTo>
                  <a:lnTo>
                    <a:pt x="27" y="159"/>
                  </a:lnTo>
                </a:path>
              </a:pathLst>
            </a:custGeom>
            <a:grpFill/>
            <a:ln w="4763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61" name="Freeform 60">
              <a:extLst>
                <a:ext uri="{FF2B5EF4-FFF2-40B4-BE49-F238E27FC236}">
                  <a16:creationId xmlns:a16="http://schemas.microsoft.com/office/drawing/2014/main" id="{73DAABB4-2767-410B-B822-F056AA3A676A}"/>
                </a:ext>
              </a:extLst>
            </p:cNvPr>
            <p:cNvSpPr>
              <a:spLocks/>
            </p:cNvSpPr>
            <p:nvPr/>
          </p:nvSpPr>
          <p:spPr bwMode="auto">
            <a:xfrm>
              <a:off x="1266" y="3536"/>
              <a:ext cx="14" cy="79"/>
            </a:xfrm>
            <a:custGeom>
              <a:avLst/>
              <a:gdLst>
                <a:gd name="T0" fmla="*/ 14 w 27"/>
                <a:gd name="T1" fmla="*/ 0 h 159"/>
                <a:gd name="T2" fmla="*/ 0 w 27"/>
                <a:gd name="T3" fmla="*/ 26 h 159"/>
                <a:gd name="T4" fmla="*/ 0 w 27"/>
                <a:gd name="T5" fmla="*/ 79 h 159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27" h="159">
                  <a:moveTo>
                    <a:pt x="27" y="0"/>
                  </a:moveTo>
                  <a:lnTo>
                    <a:pt x="0" y="53"/>
                  </a:lnTo>
                  <a:lnTo>
                    <a:pt x="0" y="159"/>
                  </a:lnTo>
                </a:path>
              </a:pathLst>
            </a:custGeom>
            <a:grpFill/>
            <a:ln w="4763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62" name="Oval 61">
              <a:extLst>
                <a:ext uri="{FF2B5EF4-FFF2-40B4-BE49-F238E27FC236}">
                  <a16:creationId xmlns:a16="http://schemas.microsoft.com/office/drawing/2014/main" id="{507D7FF0-25E3-4C6C-9339-23E16FAE1DC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74" y="3349"/>
              <a:ext cx="28" cy="81"/>
            </a:xfrm>
            <a:prstGeom prst="ellipse">
              <a:avLst/>
            </a:prstGeom>
            <a:grp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>
                <a:defRPr sz="24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63" name="Line 62">
              <a:extLst>
                <a:ext uri="{FF2B5EF4-FFF2-40B4-BE49-F238E27FC236}">
                  <a16:creationId xmlns:a16="http://schemas.microsoft.com/office/drawing/2014/main" id="{158BF03C-D701-4914-8652-CABE3B99AEB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388" y="3429"/>
              <a:ext cx="1" cy="107"/>
            </a:xfrm>
            <a:prstGeom prst="line">
              <a:avLst/>
            </a:prstGeom>
            <a:grp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64" name="Line 63">
              <a:extLst>
                <a:ext uri="{FF2B5EF4-FFF2-40B4-BE49-F238E27FC236}">
                  <a16:creationId xmlns:a16="http://schemas.microsoft.com/office/drawing/2014/main" id="{BA449353-00A3-4C92-A8C1-29FFE7FD5FF5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361" y="3456"/>
              <a:ext cx="27" cy="26"/>
            </a:xfrm>
            <a:prstGeom prst="line">
              <a:avLst/>
            </a:prstGeom>
            <a:grp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65" name="Line 64">
              <a:extLst>
                <a:ext uri="{FF2B5EF4-FFF2-40B4-BE49-F238E27FC236}">
                  <a16:creationId xmlns:a16="http://schemas.microsoft.com/office/drawing/2014/main" id="{1BF1B1C1-0D2F-48F8-B5EF-BDD99E1E74C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388" y="3456"/>
              <a:ext cx="27" cy="26"/>
            </a:xfrm>
            <a:prstGeom prst="line">
              <a:avLst/>
            </a:prstGeom>
            <a:grp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66" name="Freeform 65">
              <a:extLst>
                <a:ext uri="{FF2B5EF4-FFF2-40B4-BE49-F238E27FC236}">
                  <a16:creationId xmlns:a16="http://schemas.microsoft.com/office/drawing/2014/main" id="{0EAC2CA6-1F27-4B09-A9B8-D7C06E2B3AE3}"/>
                </a:ext>
              </a:extLst>
            </p:cNvPr>
            <p:cNvSpPr>
              <a:spLocks/>
            </p:cNvSpPr>
            <p:nvPr/>
          </p:nvSpPr>
          <p:spPr bwMode="auto">
            <a:xfrm>
              <a:off x="1388" y="3536"/>
              <a:ext cx="13" cy="79"/>
            </a:xfrm>
            <a:custGeom>
              <a:avLst/>
              <a:gdLst>
                <a:gd name="T0" fmla="*/ 0 w 27"/>
                <a:gd name="T1" fmla="*/ 0 h 159"/>
                <a:gd name="T2" fmla="*/ 13 w 27"/>
                <a:gd name="T3" fmla="*/ 26 h 159"/>
                <a:gd name="T4" fmla="*/ 13 w 27"/>
                <a:gd name="T5" fmla="*/ 79 h 159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27" h="159">
                  <a:moveTo>
                    <a:pt x="0" y="0"/>
                  </a:moveTo>
                  <a:lnTo>
                    <a:pt x="27" y="53"/>
                  </a:lnTo>
                  <a:lnTo>
                    <a:pt x="27" y="159"/>
                  </a:lnTo>
                </a:path>
              </a:pathLst>
            </a:custGeom>
            <a:grpFill/>
            <a:ln w="4763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67" name="Freeform 66">
              <a:extLst>
                <a:ext uri="{FF2B5EF4-FFF2-40B4-BE49-F238E27FC236}">
                  <a16:creationId xmlns:a16="http://schemas.microsoft.com/office/drawing/2014/main" id="{A26E0529-1331-407C-8C8A-FAB83ABC386A}"/>
                </a:ext>
              </a:extLst>
            </p:cNvPr>
            <p:cNvSpPr>
              <a:spLocks/>
            </p:cNvSpPr>
            <p:nvPr/>
          </p:nvSpPr>
          <p:spPr bwMode="auto">
            <a:xfrm>
              <a:off x="1374" y="3536"/>
              <a:ext cx="14" cy="79"/>
            </a:xfrm>
            <a:custGeom>
              <a:avLst/>
              <a:gdLst>
                <a:gd name="T0" fmla="*/ 14 w 27"/>
                <a:gd name="T1" fmla="*/ 0 h 159"/>
                <a:gd name="T2" fmla="*/ 0 w 27"/>
                <a:gd name="T3" fmla="*/ 26 h 159"/>
                <a:gd name="T4" fmla="*/ 0 w 27"/>
                <a:gd name="T5" fmla="*/ 79 h 159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27" h="159">
                  <a:moveTo>
                    <a:pt x="27" y="0"/>
                  </a:moveTo>
                  <a:lnTo>
                    <a:pt x="0" y="53"/>
                  </a:lnTo>
                  <a:lnTo>
                    <a:pt x="0" y="159"/>
                  </a:lnTo>
                </a:path>
              </a:pathLst>
            </a:custGeom>
            <a:grpFill/>
            <a:ln w="4763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68" name="Line 67">
              <a:extLst>
                <a:ext uri="{FF2B5EF4-FFF2-40B4-BE49-F238E27FC236}">
                  <a16:creationId xmlns:a16="http://schemas.microsoft.com/office/drawing/2014/main" id="{627C0931-2470-4C3E-A735-BF55B29582D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05" y="1310"/>
              <a:ext cx="1" cy="2394"/>
            </a:xfrm>
            <a:prstGeom prst="line">
              <a:avLst/>
            </a:prstGeom>
            <a:grp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69" name="Line 68">
              <a:extLst>
                <a:ext uri="{FF2B5EF4-FFF2-40B4-BE49-F238E27FC236}">
                  <a16:creationId xmlns:a16="http://schemas.microsoft.com/office/drawing/2014/main" id="{EDB5441C-FA1F-49B2-B6E2-F8F4F5384A7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05" y="2552"/>
              <a:ext cx="1408" cy="1"/>
            </a:xfrm>
            <a:prstGeom prst="line">
              <a:avLst/>
            </a:prstGeom>
            <a:grp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70" name="Line 69">
              <a:extLst>
                <a:ext uri="{FF2B5EF4-FFF2-40B4-BE49-F238E27FC236}">
                  <a16:creationId xmlns:a16="http://schemas.microsoft.com/office/drawing/2014/main" id="{48523890-CEA6-4518-A2F7-4EE6AB4F78D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05" y="2906"/>
              <a:ext cx="1408" cy="1"/>
            </a:xfrm>
            <a:prstGeom prst="line">
              <a:avLst/>
            </a:prstGeom>
            <a:grp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grpSp>
          <p:nvGrpSpPr>
            <p:cNvPr id="71" name="Group 70">
              <a:extLst>
                <a:ext uri="{FF2B5EF4-FFF2-40B4-BE49-F238E27FC236}">
                  <a16:creationId xmlns:a16="http://schemas.microsoft.com/office/drawing/2014/main" id="{4133A581-02B1-4B2B-881A-2812F59E696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117" y="2640"/>
              <a:ext cx="54" cy="266"/>
              <a:chOff x="1110" y="2333"/>
              <a:chExt cx="54" cy="266"/>
            </a:xfrm>
            <a:grpFill/>
          </p:grpSpPr>
          <p:sp>
            <p:nvSpPr>
              <p:cNvPr id="886" name="Line 71">
                <a:extLst>
                  <a:ext uri="{FF2B5EF4-FFF2-40B4-BE49-F238E27FC236}">
                    <a16:creationId xmlns:a16="http://schemas.microsoft.com/office/drawing/2014/main" id="{D55DF364-C4B3-4A52-ABA5-22EE0288DBF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137" y="2412"/>
                <a:ext cx="1" cy="107"/>
              </a:xfrm>
              <a:prstGeom prst="line">
                <a:avLst/>
              </a:prstGeom>
              <a:grpFill/>
              <a:ln w="4763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grpSp>
            <p:nvGrpSpPr>
              <p:cNvPr id="887" name="Group 72">
                <a:extLst>
                  <a:ext uri="{FF2B5EF4-FFF2-40B4-BE49-F238E27FC236}">
                    <a16:creationId xmlns:a16="http://schemas.microsoft.com/office/drawing/2014/main" id="{FD66C17C-5568-46AB-807A-D37B733A266B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110" y="2333"/>
                <a:ext cx="54" cy="266"/>
                <a:chOff x="1110" y="2333"/>
                <a:chExt cx="54" cy="266"/>
              </a:xfrm>
              <a:grpFill/>
            </p:grpSpPr>
            <p:sp>
              <p:nvSpPr>
                <p:cNvPr id="888" name="Oval 73">
                  <a:extLst>
                    <a:ext uri="{FF2B5EF4-FFF2-40B4-BE49-F238E27FC236}">
                      <a16:creationId xmlns:a16="http://schemas.microsoft.com/office/drawing/2014/main" id="{34D704C9-A747-4A43-AAD5-F4E1B087FEF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124" y="2333"/>
                  <a:ext cx="28" cy="80"/>
                </a:xfrm>
                <a:prstGeom prst="ellipse">
                  <a:avLst/>
                </a:prstGeom>
                <a:grpFill/>
                <a:ln w="4763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>
                  <a:lvl1pPr>
                    <a:defRPr sz="2400">
                      <a:solidFill>
                        <a:schemeClr val="tx1"/>
                      </a:solidFill>
                      <a:latin typeface="Arial" charset="0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Arial" charset="0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Arial" charset="0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Arial" charset="0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Arial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altLang="en-US" sz="24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889" name="Freeform 74">
                  <a:extLst>
                    <a:ext uri="{FF2B5EF4-FFF2-40B4-BE49-F238E27FC236}">
                      <a16:creationId xmlns:a16="http://schemas.microsoft.com/office/drawing/2014/main" id="{A9782ED4-790F-472A-B557-520D1BCC6C6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110" y="2442"/>
                  <a:ext cx="27" cy="51"/>
                </a:xfrm>
                <a:custGeom>
                  <a:avLst/>
                  <a:gdLst>
                    <a:gd name="T0" fmla="*/ 27 w 54"/>
                    <a:gd name="T1" fmla="*/ 0 h 101"/>
                    <a:gd name="T2" fmla="*/ 24 w 54"/>
                    <a:gd name="T3" fmla="*/ 2 h 101"/>
                    <a:gd name="T4" fmla="*/ 21 w 54"/>
                    <a:gd name="T5" fmla="*/ 3 h 101"/>
                    <a:gd name="T6" fmla="*/ 15 w 54"/>
                    <a:gd name="T7" fmla="*/ 7 h 101"/>
                    <a:gd name="T8" fmla="*/ 13 w 54"/>
                    <a:gd name="T9" fmla="*/ 10 h 101"/>
                    <a:gd name="T10" fmla="*/ 10 w 54"/>
                    <a:gd name="T11" fmla="*/ 13 h 101"/>
                    <a:gd name="T12" fmla="*/ 8 w 54"/>
                    <a:gd name="T13" fmla="*/ 17 h 101"/>
                    <a:gd name="T14" fmla="*/ 5 w 54"/>
                    <a:gd name="T15" fmla="*/ 22 h 101"/>
                    <a:gd name="T16" fmla="*/ 0 w 54"/>
                    <a:gd name="T17" fmla="*/ 51 h 101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0" t="0" r="r" b="b"/>
                  <a:pathLst>
                    <a:path w="54" h="101">
                      <a:moveTo>
                        <a:pt x="54" y="0"/>
                      </a:moveTo>
                      <a:lnTo>
                        <a:pt x="47" y="3"/>
                      </a:lnTo>
                      <a:lnTo>
                        <a:pt x="41" y="6"/>
                      </a:lnTo>
                      <a:lnTo>
                        <a:pt x="29" y="13"/>
                      </a:lnTo>
                      <a:lnTo>
                        <a:pt x="25" y="19"/>
                      </a:lnTo>
                      <a:lnTo>
                        <a:pt x="20" y="25"/>
                      </a:lnTo>
                      <a:lnTo>
                        <a:pt x="15" y="33"/>
                      </a:lnTo>
                      <a:lnTo>
                        <a:pt x="10" y="44"/>
                      </a:lnTo>
                      <a:lnTo>
                        <a:pt x="0" y="101"/>
                      </a:lnTo>
                    </a:path>
                  </a:pathLst>
                </a:custGeom>
                <a:grpFill/>
                <a:ln w="476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endParaRPr>
                </a:p>
              </p:txBody>
            </p:sp>
            <p:sp>
              <p:nvSpPr>
                <p:cNvPr id="890" name="Freeform 75">
                  <a:extLst>
                    <a:ext uri="{FF2B5EF4-FFF2-40B4-BE49-F238E27FC236}">
                      <a16:creationId xmlns:a16="http://schemas.microsoft.com/office/drawing/2014/main" id="{3D0DB92D-7832-41FE-A648-AABA03930D7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137" y="2440"/>
                  <a:ext cx="27" cy="79"/>
                </a:xfrm>
                <a:custGeom>
                  <a:avLst/>
                  <a:gdLst>
                    <a:gd name="T0" fmla="*/ 0 w 54"/>
                    <a:gd name="T1" fmla="*/ 0 h 159"/>
                    <a:gd name="T2" fmla="*/ 14 w 54"/>
                    <a:gd name="T3" fmla="*/ 26 h 159"/>
                    <a:gd name="T4" fmla="*/ 27 w 54"/>
                    <a:gd name="T5" fmla="*/ 79 h 159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54" h="159">
                      <a:moveTo>
                        <a:pt x="0" y="0"/>
                      </a:moveTo>
                      <a:lnTo>
                        <a:pt x="27" y="53"/>
                      </a:lnTo>
                      <a:lnTo>
                        <a:pt x="54" y="159"/>
                      </a:lnTo>
                    </a:path>
                  </a:pathLst>
                </a:custGeom>
                <a:grpFill/>
                <a:ln w="476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endParaRPr>
                </a:p>
              </p:txBody>
            </p:sp>
            <p:sp>
              <p:nvSpPr>
                <p:cNvPr id="891" name="Freeform 76">
                  <a:extLst>
                    <a:ext uri="{FF2B5EF4-FFF2-40B4-BE49-F238E27FC236}">
                      <a16:creationId xmlns:a16="http://schemas.microsoft.com/office/drawing/2014/main" id="{4AC6383C-2F73-4B0A-B0D8-3D5793E6EE8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137" y="2519"/>
                  <a:ext cx="27" cy="80"/>
                </a:xfrm>
                <a:custGeom>
                  <a:avLst/>
                  <a:gdLst>
                    <a:gd name="T0" fmla="*/ 0 w 54"/>
                    <a:gd name="T1" fmla="*/ 0 h 159"/>
                    <a:gd name="T2" fmla="*/ 27 w 54"/>
                    <a:gd name="T3" fmla="*/ 40 h 159"/>
                    <a:gd name="T4" fmla="*/ 27 w 54"/>
                    <a:gd name="T5" fmla="*/ 80 h 159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54" h="159">
                      <a:moveTo>
                        <a:pt x="0" y="0"/>
                      </a:moveTo>
                      <a:lnTo>
                        <a:pt x="54" y="80"/>
                      </a:lnTo>
                      <a:lnTo>
                        <a:pt x="54" y="159"/>
                      </a:lnTo>
                    </a:path>
                  </a:pathLst>
                </a:custGeom>
                <a:grpFill/>
                <a:ln w="476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endParaRPr>
                </a:p>
              </p:txBody>
            </p:sp>
            <p:sp>
              <p:nvSpPr>
                <p:cNvPr id="892" name="Freeform 77">
                  <a:extLst>
                    <a:ext uri="{FF2B5EF4-FFF2-40B4-BE49-F238E27FC236}">
                      <a16:creationId xmlns:a16="http://schemas.microsoft.com/office/drawing/2014/main" id="{20374997-649E-43BC-B887-466F8C2284E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124" y="2519"/>
                  <a:ext cx="13" cy="80"/>
                </a:xfrm>
                <a:custGeom>
                  <a:avLst/>
                  <a:gdLst>
                    <a:gd name="T0" fmla="*/ 13 w 27"/>
                    <a:gd name="T1" fmla="*/ 0 h 159"/>
                    <a:gd name="T2" fmla="*/ 13 w 27"/>
                    <a:gd name="T3" fmla="*/ 54 h 159"/>
                    <a:gd name="T4" fmla="*/ 0 w 27"/>
                    <a:gd name="T5" fmla="*/ 80 h 159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27" h="159">
                      <a:moveTo>
                        <a:pt x="27" y="0"/>
                      </a:moveTo>
                      <a:lnTo>
                        <a:pt x="27" y="107"/>
                      </a:lnTo>
                      <a:lnTo>
                        <a:pt x="0" y="159"/>
                      </a:lnTo>
                    </a:path>
                  </a:pathLst>
                </a:custGeom>
                <a:grpFill/>
                <a:ln w="476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endParaRPr>
                </a:p>
              </p:txBody>
            </p:sp>
          </p:grpSp>
        </p:grpSp>
        <p:grpSp>
          <p:nvGrpSpPr>
            <p:cNvPr id="72" name="Group 78">
              <a:extLst>
                <a:ext uri="{FF2B5EF4-FFF2-40B4-BE49-F238E27FC236}">
                  <a16:creationId xmlns:a16="http://schemas.microsoft.com/office/drawing/2014/main" id="{16FFA71C-EE1D-4BD3-9BC3-DC619C572EA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388" y="2640"/>
              <a:ext cx="54" cy="266"/>
              <a:chOff x="1381" y="2333"/>
              <a:chExt cx="54" cy="266"/>
            </a:xfrm>
            <a:grpFill/>
          </p:grpSpPr>
          <p:sp>
            <p:nvSpPr>
              <p:cNvPr id="879" name="Line 79">
                <a:extLst>
                  <a:ext uri="{FF2B5EF4-FFF2-40B4-BE49-F238E27FC236}">
                    <a16:creationId xmlns:a16="http://schemas.microsoft.com/office/drawing/2014/main" id="{B5613F8E-37EE-4CD0-8E2C-6EF33350F57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408" y="2412"/>
                <a:ext cx="1" cy="107"/>
              </a:xfrm>
              <a:prstGeom prst="line">
                <a:avLst/>
              </a:prstGeom>
              <a:grpFill/>
              <a:ln w="4763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grpSp>
            <p:nvGrpSpPr>
              <p:cNvPr id="880" name="Group 80">
                <a:extLst>
                  <a:ext uri="{FF2B5EF4-FFF2-40B4-BE49-F238E27FC236}">
                    <a16:creationId xmlns:a16="http://schemas.microsoft.com/office/drawing/2014/main" id="{7566F6B6-5180-44B3-B674-DF97B75F583C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381" y="2333"/>
                <a:ext cx="54" cy="266"/>
                <a:chOff x="1381" y="2333"/>
                <a:chExt cx="54" cy="266"/>
              </a:xfrm>
              <a:grpFill/>
            </p:grpSpPr>
            <p:sp>
              <p:nvSpPr>
                <p:cNvPr id="881" name="Oval 81">
                  <a:extLst>
                    <a:ext uri="{FF2B5EF4-FFF2-40B4-BE49-F238E27FC236}">
                      <a16:creationId xmlns:a16="http://schemas.microsoft.com/office/drawing/2014/main" id="{697B0EAA-C888-4268-89E0-70247CC3C9F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394" y="2333"/>
                  <a:ext cx="28" cy="80"/>
                </a:xfrm>
                <a:prstGeom prst="ellipse">
                  <a:avLst/>
                </a:prstGeom>
                <a:grpFill/>
                <a:ln w="4763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>
                  <a:lvl1pPr>
                    <a:defRPr sz="2400">
                      <a:solidFill>
                        <a:schemeClr val="tx1"/>
                      </a:solidFill>
                      <a:latin typeface="Arial" charset="0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Arial" charset="0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Arial" charset="0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Arial" charset="0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Arial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altLang="en-US" sz="24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882" name="Freeform 82">
                  <a:extLst>
                    <a:ext uri="{FF2B5EF4-FFF2-40B4-BE49-F238E27FC236}">
                      <a16:creationId xmlns:a16="http://schemas.microsoft.com/office/drawing/2014/main" id="{54F5D71B-1FDF-4EB8-947D-04E4719B088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381" y="2442"/>
                  <a:ext cx="27" cy="51"/>
                </a:xfrm>
                <a:custGeom>
                  <a:avLst/>
                  <a:gdLst>
                    <a:gd name="T0" fmla="*/ 27 w 54"/>
                    <a:gd name="T1" fmla="*/ 0 h 101"/>
                    <a:gd name="T2" fmla="*/ 24 w 54"/>
                    <a:gd name="T3" fmla="*/ 2 h 101"/>
                    <a:gd name="T4" fmla="*/ 20 w 54"/>
                    <a:gd name="T5" fmla="*/ 3 h 101"/>
                    <a:gd name="T6" fmla="*/ 15 w 54"/>
                    <a:gd name="T7" fmla="*/ 7 h 101"/>
                    <a:gd name="T8" fmla="*/ 13 w 54"/>
                    <a:gd name="T9" fmla="*/ 10 h 101"/>
                    <a:gd name="T10" fmla="*/ 10 w 54"/>
                    <a:gd name="T11" fmla="*/ 13 h 101"/>
                    <a:gd name="T12" fmla="*/ 7 w 54"/>
                    <a:gd name="T13" fmla="*/ 17 h 101"/>
                    <a:gd name="T14" fmla="*/ 5 w 54"/>
                    <a:gd name="T15" fmla="*/ 22 h 101"/>
                    <a:gd name="T16" fmla="*/ 0 w 54"/>
                    <a:gd name="T17" fmla="*/ 51 h 101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0" t="0" r="r" b="b"/>
                  <a:pathLst>
                    <a:path w="54" h="101">
                      <a:moveTo>
                        <a:pt x="54" y="0"/>
                      </a:moveTo>
                      <a:lnTo>
                        <a:pt x="47" y="3"/>
                      </a:lnTo>
                      <a:lnTo>
                        <a:pt x="40" y="6"/>
                      </a:lnTo>
                      <a:lnTo>
                        <a:pt x="29" y="13"/>
                      </a:lnTo>
                      <a:lnTo>
                        <a:pt x="25" y="19"/>
                      </a:lnTo>
                      <a:lnTo>
                        <a:pt x="20" y="25"/>
                      </a:lnTo>
                      <a:lnTo>
                        <a:pt x="14" y="33"/>
                      </a:lnTo>
                      <a:lnTo>
                        <a:pt x="9" y="44"/>
                      </a:lnTo>
                      <a:lnTo>
                        <a:pt x="0" y="101"/>
                      </a:lnTo>
                    </a:path>
                  </a:pathLst>
                </a:custGeom>
                <a:grpFill/>
                <a:ln w="476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endParaRPr>
                </a:p>
              </p:txBody>
            </p:sp>
            <p:sp>
              <p:nvSpPr>
                <p:cNvPr id="883" name="Freeform 83">
                  <a:extLst>
                    <a:ext uri="{FF2B5EF4-FFF2-40B4-BE49-F238E27FC236}">
                      <a16:creationId xmlns:a16="http://schemas.microsoft.com/office/drawing/2014/main" id="{60C068B1-17B1-4AF4-89A5-5FC9B0D1793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408" y="2440"/>
                  <a:ext cx="27" cy="79"/>
                </a:xfrm>
                <a:custGeom>
                  <a:avLst/>
                  <a:gdLst>
                    <a:gd name="T0" fmla="*/ 0 w 54"/>
                    <a:gd name="T1" fmla="*/ 0 h 159"/>
                    <a:gd name="T2" fmla="*/ 14 w 54"/>
                    <a:gd name="T3" fmla="*/ 26 h 159"/>
                    <a:gd name="T4" fmla="*/ 27 w 54"/>
                    <a:gd name="T5" fmla="*/ 79 h 159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54" h="159">
                      <a:moveTo>
                        <a:pt x="0" y="0"/>
                      </a:moveTo>
                      <a:lnTo>
                        <a:pt x="27" y="53"/>
                      </a:lnTo>
                      <a:lnTo>
                        <a:pt x="54" y="159"/>
                      </a:lnTo>
                    </a:path>
                  </a:pathLst>
                </a:custGeom>
                <a:grpFill/>
                <a:ln w="476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endParaRPr>
                </a:p>
              </p:txBody>
            </p:sp>
            <p:sp>
              <p:nvSpPr>
                <p:cNvPr id="884" name="Freeform 84">
                  <a:extLst>
                    <a:ext uri="{FF2B5EF4-FFF2-40B4-BE49-F238E27FC236}">
                      <a16:creationId xmlns:a16="http://schemas.microsoft.com/office/drawing/2014/main" id="{BC487DFE-B268-408F-9CC6-AC6C3F2C903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408" y="2519"/>
                  <a:ext cx="27" cy="80"/>
                </a:xfrm>
                <a:custGeom>
                  <a:avLst/>
                  <a:gdLst>
                    <a:gd name="T0" fmla="*/ 0 w 54"/>
                    <a:gd name="T1" fmla="*/ 0 h 159"/>
                    <a:gd name="T2" fmla="*/ 27 w 54"/>
                    <a:gd name="T3" fmla="*/ 40 h 159"/>
                    <a:gd name="T4" fmla="*/ 27 w 54"/>
                    <a:gd name="T5" fmla="*/ 80 h 159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54" h="159">
                      <a:moveTo>
                        <a:pt x="0" y="0"/>
                      </a:moveTo>
                      <a:lnTo>
                        <a:pt x="54" y="80"/>
                      </a:lnTo>
                      <a:lnTo>
                        <a:pt x="54" y="159"/>
                      </a:lnTo>
                    </a:path>
                  </a:pathLst>
                </a:custGeom>
                <a:grpFill/>
                <a:ln w="476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endParaRPr>
                </a:p>
              </p:txBody>
            </p:sp>
            <p:sp>
              <p:nvSpPr>
                <p:cNvPr id="885" name="Freeform 85">
                  <a:extLst>
                    <a:ext uri="{FF2B5EF4-FFF2-40B4-BE49-F238E27FC236}">
                      <a16:creationId xmlns:a16="http://schemas.microsoft.com/office/drawing/2014/main" id="{2C225FAB-9EAD-4F17-A8F3-D79766239C1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394" y="2519"/>
                  <a:ext cx="14" cy="80"/>
                </a:xfrm>
                <a:custGeom>
                  <a:avLst/>
                  <a:gdLst>
                    <a:gd name="T0" fmla="*/ 14 w 27"/>
                    <a:gd name="T1" fmla="*/ 0 h 159"/>
                    <a:gd name="T2" fmla="*/ 14 w 27"/>
                    <a:gd name="T3" fmla="*/ 54 h 159"/>
                    <a:gd name="T4" fmla="*/ 0 w 27"/>
                    <a:gd name="T5" fmla="*/ 80 h 159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27" h="159">
                      <a:moveTo>
                        <a:pt x="27" y="0"/>
                      </a:moveTo>
                      <a:lnTo>
                        <a:pt x="27" y="107"/>
                      </a:lnTo>
                      <a:lnTo>
                        <a:pt x="0" y="159"/>
                      </a:lnTo>
                    </a:path>
                  </a:pathLst>
                </a:custGeom>
                <a:grpFill/>
                <a:ln w="476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endParaRPr>
                </a:p>
              </p:txBody>
            </p:sp>
          </p:grpSp>
        </p:grpSp>
        <p:grpSp>
          <p:nvGrpSpPr>
            <p:cNvPr id="73" name="Group 86">
              <a:extLst>
                <a:ext uri="{FF2B5EF4-FFF2-40B4-BE49-F238E27FC236}">
                  <a16:creationId xmlns:a16="http://schemas.microsoft.com/office/drawing/2014/main" id="{5EA7C273-757E-4B37-92D1-A30B33967B2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253" y="2640"/>
              <a:ext cx="54" cy="266"/>
              <a:chOff x="1246" y="2333"/>
              <a:chExt cx="54" cy="266"/>
            </a:xfrm>
            <a:grpFill/>
          </p:grpSpPr>
          <p:sp>
            <p:nvSpPr>
              <p:cNvPr id="872" name="Line 87">
                <a:extLst>
                  <a:ext uri="{FF2B5EF4-FFF2-40B4-BE49-F238E27FC236}">
                    <a16:creationId xmlns:a16="http://schemas.microsoft.com/office/drawing/2014/main" id="{73DFAD72-8EE0-4D5D-A34C-A68351F0201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273" y="2412"/>
                <a:ext cx="1" cy="107"/>
              </a:xfrm>
              <a:prstGeom prst="line">
                <a:avLst/>
              </a:prstGeom>
              <a:grpFill/>
              <a:ln w="4763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grpSp>
            <p:nvGrpSpPr>
              <p:cNvPr id="873" name="Group 88">
                <a:extLst>
                  <a:ext uri="{FF2B5EF4-FFF2-40B4-BE49-F238E27FC236}">
                    <a16:creationId xmlns:a16="http://schemas.microsoft.com/office/drawing/2014/main" id="{0F615B93-184A-40A9-B96A-4564B7E163E5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246" y="2333"/>
                <a:ext cx="54" cy="266"/>
                <a:chOff x="1246" y="2333"/>
                <a:chExt cx="54" cy="266"/>
              </a:xfrm>
              <a:grpFill/>
            </p:grpSpPr>
            <p:sp>
              <p:nvSpPr>
                <p:cNvPr id="874" name="Oval 89">
                  <a:extLst>
                    <a:ext uri="{FF2B5EF4-FFF2-40B4-BE49-F238E27FC236}">
                      <a16:creationId xmlns:a16="http://schemas.microsoft.com/office/drawing/2014/main" id="{7ED6C2E6-AF6E-497E-8F1C-8F834991290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259" y="2333"/>
                  <a:ext cx="28" cy="80"/>
                </a:xfrm>
                <a:prstGeom prst="ellipse">
                  <a:avLst/>
                </a:prstGeom>
                <a:grpFill/>
                <a:ln w="4763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>
                  <a:lvl1pPr>
                    <a:defRPr sz="2400">
                      <a:solidFill>
                        <a:schemeClr val="tx1"/>
                      </a:solidFill>
                      <a:latin typeface="Arial" charset="0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Arial" charset="0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Arial" charset="0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Arial" charset="0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Arial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altLang="en-US" sz="24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875" name="Freeform 90">
                  <a:extLst>
                    <a:ext uri="{FF2B5EF4-FFF2-40B4-BE49-F238E27FC236}">
                      <a16:creationId xmlns:a16="http://schemas.microsoft.com/office/drawing/2014/main" id="{E6C1DE42-B105-4630-85A2-8099ECA0ADA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246" y="2442"/>
                  <a:ext cx="27" cy="51"/>
                </a:xfrm>
                <a:custGeom>
                  <a:avLst/>
                  <a:gdLst>
                    <a:gd name="T0" fmla="*/ 27 w 54"/>
                    <a:gd name="T1" fmla="*/ 0 h 101"/>
                    <a:gd name="T2" fmla="*/ 23 w 54"/>
                    <a:gd name="T3" fmla="*/ 2 h 101"/>
                    <a:gd name="T4" fmla="*/ 20 w 54"/>
                    <a:gd name="T5" fmla="*/ 3 h 101"/>
                    <a:gd name="T6" fmla="*/ 15 w 54"/>
                    <a:gd name="T7" fmla="*/ 7 h 101"/>
                    <a:gd name="T8" fmla="*/ 12 w 54"/>
                    <a:gd name="T9" fmla="*/ 10 h 101"/>
                    <a:gd name="T10" fmla="*/ 9 w 54"/>
                    <a:gd name="T11" fmla="*/ 13 h 101"/>
                    <a:gd name="T12" fmla="*/ 7 w 54"/>
                    <a:gd name="T13" fmla="*/ 17 h 101"/>
                    <a:gd name="T14" fmla="*/ 4 w 54"/>
                    <a:gd name="T15" fmla="*/ 22 h 101"/>
                    <a:gd name="T16" fmla="*/ 0 w 54"/>
                    <a:gd name="T17" fmla="*/ 51 h 101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0" t="0" r="r" b="b"/>
                  <a:pathLst>
                    <a:path w="54" h="101">
                      <a:moveTo>
                        <a:pt x="54" y="0"/>
                      </a:moveTo>
                      <a:lnTo>
                        <a:pt x="46" y="3"/>
                      </a:lnTo>
                      <a:lnTo>
                        <a:pt x="39" y="6"/>
                      </a:lnTo>
                      <a:lnTo>
                        <a:pt x="29" y="13"/>
                      </a:lnTo>
                      <a:lnTo>
                        <a:pt x="24" y="19"/>
                      </a:lnTo>
                      <a:lnTo>
                        <a:pt x="18" y="25"/>
                      </a:lnTo>
                      <a:lnTo>
                        <a:pt x="13" y="33"/>
                      </a:lnTo>
                      <a:lnTo>
                        <a:pt x="8" y="44"/>
                      </a:lnTo>
                      <a:lnTo>
                        <a:pt x="0" y="101"/>
                      </a:lnTo>
                    </a:path>
                  </a:pathLst>
                </a:custGeom>
                <a:grpFill/>
                <a:ln w="476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endParaRPr>
                </a:p>
              </p:txBody>
            </p:sp>
            <p:sp>
              <p:nvSpPr>
                <p:cNvPr id="876" name="Freeform 91">
                  <a:extLst>
                    <a:ext uri="{FF2B5EF4-FFF2-40B4-BE49-F238E27FC236}">
                      <a16:creationId xmlns:a16="http://schemas.microsoft.com/office/drawing/2014/main" id="{428DBDE4-77E2-4EAB-BADE-DDDBE5A175C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273" y="2440"/>
                  <a:ext cx="27" cy="79"/>
                </a:xfrm>
                <a:custGeom>
                  <a:avLst/>
                  <a:gdLst>
                    <a:gd name="T0" fmla="*/ 0 w 54"/>
                    <a:gd name="T1" fmla="*/ 0 h 159"/>
                    <a:gd name="T2" fmla="*/ 14 w 54"/>
                    <a:gd name="T3" fmla="*/ 26 h 159"/>
                    <a:gd name="T4" fmla="*/ 27 w 54"/>
                    <a:gd name="T5" fmla="*/ 79 h 159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54" h="159">
                      <a:moveTo>
                        <a:pt x="0" y="0"/>
                      </a:moveTo>
                      <a:lnTo>
                        <a:pt x="27" y="53"/>
                      </a:lnTo>
                      <a:lnTo>
                        <a:pt x="54" y="159"/>
                      </a:lnTo>
                    </a:path>
                  </a:pathLst>
                </a:custGeom>
                <a:grpFill/>
                <a:ln w="476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endParaRPr>
                </a:p>
              </p:txBody>
            </p:sp>
            <p:sp>
              <p:nvSpPr>
                <p:cNvPr id="877" name="Freeform 92">
                  <a:extLst>
                    <a:ext uri="{FF2B5EF4-FFF2-40B4-BE49-F238E27FC236}">
                      <a16:creationId xmlns:a16="http://schemas.microsoft.com/office/drawing/2014/main" id="{96F028C9-2DF0-4B76-A5C9-501C01D200B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273" y="2519"/>
                  <a:ext cx="27" cy="80"/>
                </a:xfrm>
                <a:custGeom>
                  <a:avLst/>
                  <a:gdLst>
                    <a:gd name="T0" fmla="*/ 0 w 54"/>
                    <a:gd name="T1" fmla="*/ 0 h 159"/>
                    <a:gd name="T2" fmla="*/ 27 w 54"/>
                    <a:gd name="T3" fmla="*/ 40 h 159"/>
                    <a:gd name="T4" fmla="*/ 27 w 54"/>
                    <a:gd name="T5" fmla="*/ 80 h 159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54" h="159">
                      <a:moveTo>
                        <a:pt x="0" y="0"/>
                      </a:moveTo>
                      <a:lnTo>
                        <a:pt x="54" y="80"/>
                      </a:lnTo>
                      <a:lnTo>
                        <a:pt x="54" y="159"/>
                      </a:lnTo>
                    </a:path>
                  </a:pathLst>
                </a:custGeom>
                <a:grpFill/>
                <a:ln w="476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endParaRPr>
                </a:p>
              </p:txBody>
            </p:sp>
            <p:sp>
              <p:nvSpPr>
                <p:cNvPr id="878" name="Freeform 93">
                  <a:extLst>
                    <a:ext uri="{FF2B5EF4-FFF2-40B4-BE49-F238E27FC236}">
                      <a16:creationId xmlns:a16="http://schemas.microsoft.com/office/drawing/2014/main" id="{7A67AED5-D4E2-4C66-A130-6669BD1D813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259" y="2519"/>
                  <a:ext cx="14" cy="80"/>
                </a:xfrm>
                <a:custGeom>
                  <a:avLst/>
                  <a:gdLst>
                    <a:gd name="T0" fmla="*/ 14 w 27"/>
                    <a:gd name="T1" fmla="*/ 0 h 159"/>
                    <a:gd name="T2" fmla="*/ 14 w 27"/>
                    <a:gd name="T3" fmla="*/ 54 h 159"/>
                    <a:gd name="T4" fmla="*/ 0 w 27"/>
                    <a:gd name="T5" fmla="*/ 80 h 159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27" h="159">
                      <a:moveTo>
                        <a:pt x="27" y="0"/>
                      </a:moveTo>
                      <a:lnTo>
                        <a:pt x="27" y="107"/>
                      </a:lnTo>
                      <a:lnTo>
                        <a:pt x="0" y="159"/>
                      </a:lnTo>
                    </a:path>
                  </a:pathLst>
                </a:custGeom>
                <a:grpFill/>
                <a:ln w="476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endParaRPr>
                </a:p>
              </p:txBody>
            </p:sp>
          </p:grpSp>
        </p:grpSp>
        <p:grpSp>
          <p:nvGrpSpPr>
            <p:cNvPr id="74" name="Group 94">
              <a:extLst>
                <a:ext uri="{FF2B5EF4-FFF2-40B4-BE49-F238E27FC236}">
                  <a16:creationId xmlns:a16="http://schemas.microsoft.com/office/drawing/2014/main" id="{4C3958C2-5507-41A7-9DF4-9F91FDCBAEF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334" y="2640"/>
              <a:ext cx="54" cy="266"/>
              <a:chOff x="1327" y="2333"/>
              <a:chExt cx="54" cy="266"/>
            </a:xfrm>
            <a:grpFill/>
          </p:grpSpPr>
          <p:sp>
            <p:nvSpPr>
              <p:cNvPr id="865" name="Line 95">
                <a:extLst>
                  <a:ext uri="{FF2B5EF4-FFF2-40B4-BE49-F238E27FC236}">
                    <a16:creationId xmlns:a16="http://schemas.microsoft.com/office/drawing/2014/main" id="{79D60EAD-5FE8-41D2-A2DE-3828A08D453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354" y="2412"/>
                <a:ext cx="1" cy="107"/>
              </a:xfrm>
              <a:prstGeom prst="line">
                <a:avLst/>
              </a:prstGeom>
              <a:grpFill/>
              <a:ln w="4763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grpSp>
            <p:nvGrpSpPr>
              <p:cNvPr id="866" name="Group 96">
                <a:extLst>
                  <a:ext uri="{FF2B5EF4-FFF2-40B4-BE49-F238E27FC236}">
                    <a16:creationId xmlns:a16="http://schemas.microsoft.com/office/drawing/2014/main" id="{2D3AB591-A08F-4728-A0E0-EA9A56FB4D2E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327" y="2333"/>
                <a:ext cx="54" cy="266"/>
                <a:chOff x="1327" y="2333"/>
                <a:chExt cx="54" cy="266"/>
              </a:xfrm>
              <a:grpFill/>
            </p:grpSpPr>
            <p:sp>
              <p:nvSpPr>
                <p:cNvPr id="867" name="Oval 97">
                  <a:extLst>
                    <a:ext uri="{FF2B5EF4-FFF2-40B4-BE49-F238E27FC236}">
                      <a16:creationId xmlns:a16="http://schemas.microsoft.com/office/drawing/2014/main" id="{53CAEA2F-6ED5-42D9-A875-BF09618D899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340" y="2333"/>
                  <a:ext cx="28" cy="80"/>
                </a:xfrm>
                <a:prstGeom prst="ellipse">
                  <a:avLst/>
                </a:prstGeom>
                <a:grpFill/>
                <a:ln w="4763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>
                  <a:lvl1pPr>
                    <a:defRPr sz="2400">
                      <a:solidFill>
                        <a:schemeClr val="tx1"/>
                      </a:solidFill>
                      <a:latin typeface="Arial" charset="0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Arial" charset="0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Arial" charset="0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Arial" charset="0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Arial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altLang="en-US" sz="24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868" name="Freeform 98">
                  <a:extLst>
                    <a:ext uri="{FF2B5EF4-FFF2-40B4-BE49-F238E27FC236}">
                      <a16:creationId xmlns:a16="http://schemas.microsoft.com/office/drawing/2014/main" id="{DDF086C3-FAEC-49F9-B505-5BD83CA45FB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327" y="2442"/>
                  <a:ext cx="27" cy="51"/>
                </a:xfrm>
                <a:custGeom>
                  <a:avLst/>
                  <a:gdLst>
                    <a:gd name="T0" fmla="*/ 27 w 54"/>
                    <a:gd name="T1" fmla="*/ 0 h 101"/>
                    <a:gd name="T2" fmla="*/ 24 w 54"/>
                    <a:gd name="T3" fmla="*/ 2 h 101"/>
                    <a:gd name="T4" fmla="*/ 20 w 54"/>
                    <a:gd name="T5" fmla="*/ 3 h 101"/>
                    <a:gd name="T6" fmla="*/ 15 w 54"/>
                    <a:gd name="T7" fmla="*/ 7 h 101"/>
                    <a:gd name="T8" fmla="*/ 13 w 54"/>
                    <a:gd name="T9" fmla="*/ 10 h 101"/>
                    <a:gd name="T10" fmla="*/ 10 w 54"/>
                    <a:gd name="T11" fmla="*/ 13 h 101"/>
                    <a:gd name="T12" fmla="*/ 7 w 54"/>
                    <a:gd name="T13" fmla="*/ 17 h 101"/>
                    <a:gd name="T14" fmla="*/ 5 w 54"/>
                    <a:gd name="T15" fmla="*/ 22 h 101"/>
                    <a:gd name="T16" fmla="*/ 0 w 54"/>
                    <a:gd name="T17" fmla="*/ 51 h 101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0" t="0" r="r" b="b"/>
                  <a:pathLst>
                    <a:path w="54" h="101">
                      <a:moveTo>
                        <a:pt x="54" y="0"/>
                      </a:moveTo>
                      <a:lnTo>
                        <a:pt x="47" y="3"/>
                      </a:lnTo>
                      <a:lnTo>
                        <a:pt x="40" y="6"/>
                      </a:lnTo>
                      <a:lnTo>
                        <a:pt x="29" y="13"/>
                      </a:lnTo>
                      <a:lnTo>
                        <a:pt x="25" y="19"/>
                      </a:lnTo>
                      <a:lnTo>
                        <a:pt x="20" y="25"/>
                      </a:lnTo>
                      <a:lnTo>
                        <a:pt x="14" y="33"/>
                      </a:lnTo>
                      <a:lnTo>
                        <a:pt x="9" y="44"/>
                      </a:lnTo>
                      <a:lnTo>
                        <a:pt x="0" y="101"/>
                      </a:lnTo>
                    </a:path>
                  </a:pathLst>
                </a:custGeom>
                <a:grpFill/>
                <a:ln w="476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endParaRPr>
                </a:p>
              </p:txBody>
            </p:sp>
            <p:sp>
              <p:nvSpPr>
                <p:cNvPr id="869" name="Freeform 99">
                  <a:extLst>
                    <a:ext uri="{FF2B5EF4-FFF2-40B4-BE49-F238E27FC236}">
                      <a16:creationId xmlns:a16="http://schemas.microsoft.com/office/drawing/2014/main" id="{83128AE5-ACDE-4C99-8BBB-2FE45D76925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354" y="2440"/>
                  <a:ext cx="27" cy="79"/>
                </a:xfrm>
                <a:custGeom>
                  <a:avLst/>
                  <a:gdLst>
                    <a:gd name="T0" fmla="*/ 0 w 54"/>
                    <a:gd name="T1" fmla="*/ 0 h 159"/>
                    <a:gd name="T2" fmla="*/ 14 w 54"/>
                    <a:gd name="T3" fmla="*/ 26 h 159"/>
                    <a:gd name="T4" fmla="*/ 27 w 54"/>
                    <a:gd name="T5" fmla="*/ 79 h 159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54" h="159">
                      <a:moveTo>
                        <a:pt x="0" y="0"/>
                      </a:moveTo>
                      <a:lnTo>
                        <a:pt x="27" y="53"/>
                      </a:lnTo>
                      <a:lnTo>
                        <a:pt x="54" y="159"/>
                      </a:lnTo>
                    </a:path>
                  </a:pathLst>
                </a:custGeom>
                <a:grpFill/>
                <a:ln w="476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endParaRPr>
                </a:p>
              </p:txBody>
            </p:sp>
            <p:sp>
              <p:nvSpPr>
                <p:cNvPr id="870" name="Freeform 100">
                  <a:extLst>
                    <a:ext uri="{FF2B5EF4-FFF2-40B4-BE49-F238E27FC236}">
                      <a16:creationId xmlns:a16="http://schemas.microsoft.com/office/drawing/2014/main" id="{B2351DFF-8C0B-49BA-8DB5-A6D6B2D658F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354" y="2519"/>
                  <a:ext cx="27" cy="80"/>
                </a:xfrm>
                <a:custGeom>
                  <a:avLst/>
                  <a:gdLst>
                    <a:gd name="T0" fmla="*/ 0 w 54"/>
                    <a:gd name="T1" fmla="*/ 0 h 159"/>
                    <a:gd name="T2" fmla="*/ 27 w 54"/>
                    <a:gd name="T3" fmla="*/ 40 h 159"/>
                    <a:gd name="T4" fmla="*/ 27 w 54"/>
                    <a:gd name="T5" fmla="*/ 80 h 159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54" h="159">
                      <a:moveTo>
                        <a:pt x="0" y="0"/>
                      </a:moveTo>
                      <a:lnTo>
                        <a:pt x="54" y="80"/>
                      </a:lnTo>
                      <a:lnTo>
                        <a:pt x="54" y="159"/>
                      </a:lnTo>
                    </a:path>
                  </a:pathLst>
                </a:custGeom>
                <a:grpFill/>
                <a:ln w="476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endParaRPr>
                </a:p>
              </p:txBody>
            </p:sp>
            <p:sp>
              <p:nvSpPr>
                <p:cNvPr id="871" name="Freeform 101">
                  <a:extLst>
                    <a:ext uri="{FF2B5EF4-FFF2-40B4-BE49-F238E27FC236}">
                      <a16:creationId xmlns:a16="http://schemas.microsoft.com/office/drawing/2014/main" id="{F38E8E13-3CD1-4D44-8885-E7146614F5D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340" y="2519"/>
                  <a:ext cx="14" cy="80"/>
                </a:xfrm>
                <a:custGeom>
                  <a:avLst/>
                  <a:gdLst>
                    <a:gd name="T0" fmla="*/ 14 w 27"/>
                    <a:gd name="T1" fmla="*/ 0 h 159"/>
                    <a:gd name="T2" fmla="*/ 14 w 27"/>
                    <a:gd name="T3" fmla="*/ 54 h 159"/>
                    <a:gd name="T4" fmla="*/ 0 w 27"/>
                    <a:gd name="T5" fmla="*/ 80 h 159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27" h="159">
                      <a:moveTo>
                        <a:pt x="27" y="0"/>
                      </a:moveTo>
                      <a:lnTo>
                        <a:pt x="27" y="107"/>
                      </a:lnTo>
                      <a:lnTo>
                        <a:pt x="0" y="159"/>
                      </a:lnTo>
                    </a:path>
                  </a:pathLst>
                </a:custGeom>
                <a:grpFill/>
                <a:ln w="476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endParaRPr>
                </a:p>
              </p:txBody>
            </p:sp>
          </p:grpSp>
        </p:grpSp>
        <p:grpSp>
          <p:nvGrpSpPr>
            <p:cNvPr id="75" name="Group 102">
              <a:extLst>
                <a:ext uri="{FF2B5EF4-FFF2-40B4-BE49-F238E27FC236}">
                  <a16:creationId xmlns:a16="http://schemas.microsoft.com/office/drawing/2014/main" id="{432C7EE3-75D4-4367-A688-E857F6921E6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280" y="2640"/>
              <a:ext cx="54" cy="266"/>
              <a:chOff x="1273" y="2333"/>
              <a:chExt cx="54" cy="266"/>
            </a:xfrm>
            <a:grpFill/>
          </p:grpSpPr>
          <p:sp>
            <p:nvSpPr>
              <p:cNvPr id="858" name="Line 103">
                <a:extLst>
                  <a:ext uri="{FF2B5EF4-FFF2-40B4-BE49-F238E27FC236}">
                    <a16:creationId xmlns:a16="http://schemas.microsoft.com/office/drawing/2014/main" id="{1C929F78-CB8C-4817-9D85-7F121655D67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300" y="2412"/>
                <a:ext cx="1" cy="107"/>
              </a:xfrm>
              <a:prstGeom prst="line">
                <a:avLst/>
              </a:prstGeom>
              <a:grpFill/>
              <a:ln w="4763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grpSp>
            <p:nvGrpSpPr>
              <p:cNvPr id="859" name="Group 104">
                <a:extLst>
                  <a:ext uri="{FF2B5EF4-FFF2-40B4-BE49-F238E27FC236}">
                    <a16:creationId xmlns:a16="http://schemas.microsoft.com/office/drawing/2014/main" id="{84AE755F-B23D-4AAD-A0C3-A244BCA0AA92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273" y="2333"/>
                <a:ext cx="54" cy="266"/>
                <a:chOff x="1273" y="2333"/>
                <a:chExt cx="54" cy="266"/>
              </a:xfrm>
              <a:grpFill/>
            </p:grpSpPr>
            <p:sp>
              <p:nvSpPr>
                <p:cNvPr id="860" name="Oval 105">
                  <a:extLst>
                    <a:ext uri="{FF2B5EF4-FFF2-40B4-BE49-F238E27FC236}">
                      <a16:creationId xmlns:a16="http://schemas.microsoft.com/office/drawing/2014/main" id="{9552AE1F-33A3-4C28-BC89-F86A56E53B9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286" y="2333"/>
                  <a:ext cx="28" cy="80"/>
                </a:xfrm>
                <a:prstGeom prst="ellipse">
                  <a:avLst/>
                </a:prstGeom>
                <a:grpFill/>
                <a:ln w="4763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>
                  <a:lvl1pPr>
                    <a:defRPr sz="2400">
                      <a:solidFill>
                        <a:schemeClr val="tx1"/>
                      </a:solidFill>
                      <a:latin typeface="Arial" charset="0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Arial" charset="0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Arial" charset="0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Arial" charset="0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Arial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altLang="en-US" sz="24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861" name="Freeform 106">
                  <a:extLst>
                    <a:ext uri="{FF2B5EF4-FFF2-40B4-BE49-F238E27FC236}">
                      <a16:creationId xmlns:a16="http://schemas.microsoft.com/office/drawing/2014/main" id="{AE30706B-937E-4061-914F-5860090D064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273" y="2442"/>
                  <a:ext cx="27" cy="51"/>
                </a:xfrm>
                <a:custGeom>
                  <a:avLst/>
                  <a:gdLst>
                    <a:gd name="T0" fmla="*/ 27 w 54"/>
                    <a:gd name="T1" fmla="*/ 0 h 101"/>
                    <a:gd name="T2" fmla="*/ 23 w 54"/>
                    <a:gd name="T3" fmla="*/ 2 h 101"/>
                    <a:gd name="T4" fmla="*/ 20 w 54"/>
                    <a:gd name="T5" fmla="*/ 3 h 101"/>
                    <a:gd name="T6" fmla="*/ 15 w 54"/>
                    <a:gd name="T7" fmla="*/ 7 h 101"/>
                    <a:gd name="T8" fmla="*/ 12 w 54"/>
                    <a:gd name="T9" fmla="*/ 10 h 101"/>
                    <a:gd name="T10" fmla="*/ 9 w 54"/>
                    <a:gd name="T11" fmla="*/ 13 h 101"/>
                    <a:gd name="T12" fmla="*/ 7 w 54"/>
                    <a:gd name="T13" fmla="*/ 17 h 101"/>
                    <a:gd name="T14" fmla="*/ 4 w 54"/>
                    <a:gd name="T15" fmla="*/ 22 h 101"/>
                    <a:gd name="T16" fmla="*/ 0 w 54"/>
                    <a:gd name="T17" fmla="*/ 51 h 101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0" t="0" r="r" b="b"/>
                  <a:pathLst>
                    <a:path w="54" h="101">
                      <a:moveTo>
                        <a:pt x="54" y="0"/>
                      </a:moveTo>
                      <a:lnTo>
                        <a:pt x="46" y="3"/>
                      </a:lnTo>
                      <a:lnTo>
                        <a:pt x="39" y="6"/>
                      </a:lnTo>
                      <a:lnTo>
                        <a:pt x="29" y="13"/>
                      </a:lnTo>
                      <a:lnTo>
                        <a:pt x="24" y="19"/>
                      </a:lnTo>
                      <a:lnTo>
                        <a:pt x="18" y="25"/>
                      </a:lnTo>
                      <a:lnTo>
                        <a:pt x="13" y="33"/>
                      </a:lnTo>
                      <a:lnTo>
                        <a:pt x="8" y="44"/>
                      </a:lnTo>
                      <a:lnTo>
                        <a:pt x="0" y="101"/>
                      </a:lnTo>
                    </a:path>
                  </a:pathLst>
                </a:custGeom>
                <a:grpFill/>
                <a:ln w="476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endParaRPr>
                </a:p>
              </p:txBody>
            </p:sp>
            <p:sp>
              <p:nvSpPr>
                <p:cNvPr id="862" name="Freeform 107">
                  <a:extLst>
                    <a:ext uri="{FF2B5EF4-FFF2-40B4-BE49-F238E27FC236}">
                      <a16:creationId xmlns:a16="http://schemas.microsoft.com/office/drawing/2014/main" id="{1C739C96-D7B2-4BD1-A02F-ADA20660B35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300" y="2440"/>
                  <a:ext cx="27" cy="79"/>
                </a:xfrm>
                <a:custGeom>
                  <a:avLst/>
                  <a:gdLst>
                    <a:gd name="T0" fmla="*/ 0 w 54"/>
                    <a:gd name="T1" fmla="*/ 0 h 159"/>
                    <a:gd name="T2" fmla="*/ 14 w 54"/>
                    <a:gd name="T3" fmla="*/ 26 h 159"/>
                    <a:gd name="T4" fmla="*/ 27 w 54"/>
                    <a:gd name="T5" fmla="*/ 79 h 159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54" h="159">
                      <a:moveTo>
                        <a:pt x="0" y="0"/>
                      </a:moveTo>
                      <a:lnTo>
                        <a:pt x="27" y="53"/>
                      </a:lnTo>
                      <a:lnTo>
                        <a:pt x="54" y="159"/>
                      </a:lnTo>
                    </a:path>
                  </a:pathLst>
                </a:custGeom>
                <a:grpFill/>
                <a:ln w="476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endParaRPr>
                </a:p>
              </p:txBody>
            </p:sp>
            <p:sp>
              <p:nvSpPr>
                <p:cNvPr id="863" name="Freeform 108">
                  <a:extLst>
                    <a:ext uri="{FF2B5EF4-FFF2-40B4-BE49-F238E27FC236}">
                      <a16:creationId xmlns:a16="http://schemas.microsoft.com/office/drawing/2014/main" id="{A6EBCEE1-AA28-4E5E-8737-DA831617FC5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300" y="2519"/>
                  <a:ext cx="27" cy="80"/>
                </a:xfrm>
                <a:custGeom>
                  <a:avLst/>
                  <a:gdLst>
                    <a:gd name="T0" fmla="*/ 0 w 54"/>
                    <a:gd name="T1" fmla="*/ 0 h 159"/>
                    <a:gd name="T2" fmla="*/ 27 w 54"/>
                    <a:gd name="T3" fmla="*/ 40 h 159"/>
                    <a:gd name="T4" fmla="*/ 27 w 54"/>
                    <a:gd name="T5" fmla="*/ 80 h 159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54" h="159">
                      <a:moveTo>
                        <a:pt x="0" y="0"/>
                      </a:moveTo>
                      <a:lnTo>
                        <a:pt x="54" y="80"/>
                      </a:lnTo>
                      <a:lnTo>
                        <a:pt x="54" y="159"/>
                      </a:lnTo>
                    </a:path>
                  </a:pathLst>
                </a:custGeom>
                <a:grpFill/>
                <a:ln w="476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endParaRPr>
                </a:p>
              </p:txBody>
            </p:sp>
            <p:sp>
              <p:nvSpPr>
                <p:cNvPr id="864" name="Freeform 109">
                  <a:extLst>
                    <a:ext uri="{FF2B5EF4-FFF2-40B4-BE49-F238E27FC236}">
                      <a16:creationId xmlns:a16="http://schemas.microsoft.com/office/drawing/2014/main" id="{89D8A25E-9F9C-41AA-A19F-6DC660CE9E0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286" y="2519"/>
                  <a:ext cx="14" cy="80"/>
                </a:xfrm>
                <a:custGeom>
                  <a:avLst/>
                  <a:gdLst>
                    <a:gd name="T0" fmla="*/ 14 w 27"/>
                    <a:gd name="T1" fmla="*/ 0 h 159"/>
                    <a:gd name="T2" fmla="*/ 14 w 27"/>
                    <a:gd name="T3" fmla="*/ 54 h 159"/>
                    <a:gd name="T4" fmla="*/ 0 w 27"/>
                    <a:gd name="T5" fmla="*/ 80 h 159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27" h="159">
                      <a:moveTo>
                        <a:pt x="27" y="0"/>
                      </a:moveTo>
                      <a:lnTo>
                        <a:pt x="27" y="107"/>
                      </a:lnTo>
                      <a:lnTo>
                        <a:pt x="0" y="159"/>
                      </a:lnTo>
                    </a:path>
                  </a:pathLst>
                </a:custGeom>
                <a:grpFill/>
                <a:ln w="476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endParaRPr>
                </a:p>
              </p:txBody>
            </p:sp>
          </p:grpSp>
        </p:grpSp>
        <p:grpSp>
          <p:nvGrpSpPr>
            <p:cNvPr id="76" name="Group 110">
              <a:extLst>
                <a:ext uri="{FF2B5EF4-FFF2-40B4-BE49-F238E27FC236}">
                  <a16:creationId xmlns:a16="http://schemas.microsoft.com/office/drawing/2014/main" id="{A7CBD13F-3BCD-4009-B58D-CC1453A2C6A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469" y="2728"/>
              <a:ext cx="163" cy="134"/>
              <a:chOff x="1462" y="2421"/>
              <a:chExt cx="163" cy="134"/>
            </a:xfrm>
            <a:grpFill/>
          </p:grpSpPr>
          <p:sp>
            <p:nvSpPr>
              <p:cNvPr id="855" name="Freeform 111">
                <a:extLst>
                  <a:ext uri="{FF2B5EF4-FFF2-40B4-BE49-F238E27FC236}">
                    <a16:creationId xmlns:a16="http://schemas.microsoft.com/office/drawing/2014/main" id="{801AF0F9-824C-44AB-8CB6-58186986653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488" y="2421"/>
                <a:ext cx="137" cy="134"/>
              </a:xfrm>
              <a:custGeom>
                <a:avLst/>
                <a:gdLst>
                  <a:gd name="T0" fmla="*/ 96 w 275"/>
                  <a:gd name="T1" fmla="*/ 0 h 267"/>
                  <a:gd name="T2" fmla="*/ 96 w 275"/>
                  <a:gd name="T3" fmla="*/ 34 h 267"/>
                  <a:gd name="T4" fmla="*/ 0 w 275"/>
                  <a:gd name="T5" fmla="*/ 34 h 267"/>
                  <a:gd name="T6" fmla="*/ 0 w 275"/>
                  <a:gd name="T7" fmla="*/ 100 h 267"/>
                  <a:gd name="T8" fmla="*/ 96 w 275"/>
                  <a:gd name="T9" fmla="*/ 100 h 267"/>
                  <a:gd name="T10" fmla="*/ 96 w 275"/>
                  <a:gd name="T11" fmla="*/ 134 h 267"/>
                  <a:gd name="T12" fmla="*/ 137 w 275"/>
                  <a:gd name="T13" fmla="*/ 67 h 267"/>
                  <a:gd name="T14" fmla="*/ 96 w 275"/>
                  <a:gd name="T15" fmla="*/ 0 h 267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275" h="267">
                    <a:moveTo>
                      <a:pt x="193" y="0"/>
                    </a:moveTo>
                    <a:lnTo>
                      <a:pt x="193" y="67"/>
                    </a:lnTo>
                    <a:lnTo>
                      <a:pt x="0" y="67"/>
                    </a:lnTo>
                    <a:lnTo>
                      <a:pt x="0" y="200"/>
                    </a:lnTo>
                    <a:lnTo>
                      <a:pt x="193" y="200"/>
                    </a:lnTo>
                    <a:lnTo>
                      <a:pt x="193" y="267"/>
                    </a:lnTo>
                    <a:lnTo>
                      <a:pt x="275" y="134"/>
                    </a:lnTo>
                    <a:lnTo>
                      <a:pt x="193" y="0"/>
                    </a:lnTo>
                    <a:close/>
                  </a:path>
                </a:pathLst>
              </a:custGeom>
              <a:grpFill/>
              <a:ln w="4763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856" name="Rectangle 112">
                <a:extLst>
                  <a:ext uri="{FF2B5EF4-FFF2-40B4-BE49-F238E27FC236}">
                    <a16:creationId xmlns:a16="http://schemas.microsoft.com/office/drawing/2014/main" id="{3D767EAD-DA0B-4DFC-88C1-BCB54F68898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472" y="2455"/>
                <a:ext cx="10" cy="66"/>
              </a:xfrm>
              <a:prstGeom prst="rect">
                <a:avLst/>
              </a:prstGeom>
              <a:grpFill/>
              <a:ln w="4763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charset="0"/>
                  <a:ea typeface="+mn-ea"/>
                  <a:cs typeface="+mn-cs"/>
                </a:endParaRPr>
              </a:p>
            </p:txBody>
          </p:sp>
          <p:sp>
            <p:nvSpPr>
              <p:cNvPr id="857" name="Rectangle 113">
                <a:extLst>
                  <a:ext uri="{FF2B5EF4-FFF2-40B4-BE49-F238E27FC236}">
                    <a16:creationId xmlns:a16="http://schemas.microsoft.com/office/drawing/2014/main" id="{4E7E4393-57EE-4981-AB8B-3E9B8827753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462" y="2455"/>
                <a:ext cx="5" cy="66"/>
              </a:xfrm>
              <a:prstGeom prst="rect">
                <a:avLst/>
              </a:prstGeom>
              <a:grpFill/>
              <a:ln w="4763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charset="0"/>
                  <a:ea typeface="+mn-ea"/>
                  <a:cs typeface="+mn-cs"/>
                </a:endParaRPr>
              </a:p>
            </p:txBody>
          </p:sp>
        </p:grpSp>
        <p:sp>
          <p:nvSpPr>
            <p:cNvPr id="77" name="Freeform 114">
              <a:extLst>
                <a:ext uri="{FF2B5EF4-FFF2-40B4-BE49-F238E27FC236}">
                  <a16:creationId xmlns:a16="http://schemas.microsoft.com/office/drawing/2014/main" id="{27176164-CF87-4E6A-92D3-7FC1D6A000C2}"/>
                </a:ext>
              </a:extLst>
            </p:cNvPr>
            <p:cNvSpPr>
              <a:spLocks/>
            </p:cNvSpPr>
            <p:nvPr/>
          </p:nvSpPr>
          <p:spPr bwMode="auto">
            <a:xfrm>
              <a:off x="717" y="2773"/>
              <a:ext cx="50" cy="131"/>
            </a:xfrm>
            <a:custGeom>
              <a:avLst/>
              <a:gdLst>
                <a:gd name="T0" fmla="*/ 13 w 101"/>
                <a:gd name="T1" fmla="*/ 129 h 262"/>
                <a:gd name="T2" fmla="*/ 9 w 101"/>
                <a:gd name="T3" fmla="*/ 123 h 262"/>
                <a:gd name="T4" fmla="*/ 6 w 101"/>
                <a:gd name="T5" fmla="*/ 117 h 262"/>
                <a:gd name="T6" fmla="*/ 3 w 101"/>
                <a:gd name="T7" fmla="*/ 110 h 262"/>
                <a:gd name="T8" fmla="*/ 1 w 101"/>
                <a:gd name="T9" fmla="*/ 103 h 262"/>
                <a:gd name="T10" fmla="*/ 0 w 101"/>
                <a:gd name="T11" fmla="*/ 94 h 262"/>
                <a:gd name="T12" fmla="*/ 0 w 101"/>
                <a:gd name="T13" fmla="*/ 85 h 262"/>
                <a:gd name="T14" fmla="*/ 1 w 101"/>
                <a:gd name="T15" fmla="*/ 75 h 262"/>
                <a:gd name="T16" fmla="*/ 4 w 101"/>
                <a:gd name="T17" fmla="*/ 65 h 262"/>
                <a:gd name="T18" fmla="*/ 5 w 101"/>
                <a:gd name="T19" fmla="*/ 62 h 262"/>
                <a:gd name="T20" fmla="*/ 8 w 101"/>
                <a:gd name="T21" fmla="*/ 61 h 262"/>
                <a:gd name="T22" fmla="*/ 11 w 101"/>
                <a:gd name="T23" fmla="*/ 60 h 262"/>
                <a:gd name="T24" fmla="*/ 13 w 101"/>
                <a:gd name="T25" fmla="*/ 58 h 262"/>
                <a:gd name="T26" fmla="*/ 16 w 101"/>
                <a:gd name="T27" fmla="*/ 52 h 262"/>
                <a:gd name="T28" fmla="*/ 19 w 101"/>
                <a:gd name="T29" fmla="*/ 45 h 262"/>
                <a:gd name="T30" fmla="*/ 20 w 101"/>
                <a:gd name="T31" fmla="*/ 41 h 262"/>
                <a:gd name="T32" fmla="*/ 21 w 101"/>
                <a:gd name="T33" fmla="*/ 36 h 262"/>
                <a:gd name="T34" fmla="*/ 21 w 101"/>
                <a:gd name="T35" fmla="*/ 31 h 262"/>
                <a:gd name="T36" fmla="*/ 22 w 101"/>
                <a:gd name="T37" fmla="*/ 26 h 262"/>
                <a:gd name="T38" fmla="*/ 26 w 101"/>
                <a:gd name="T39" fmla="*/ 18 h 262"/>
                <a:gd name="T40" fmla="*/ 30 w 101"/>
                <a:gd name="T41" fmla="*/ 10 h 262"/>
                <a:gd name="T42" fmla="*/ 31 w 101"/>
                <a:gd name="T43" fmla="*/ 6 h 262"/>
                <a:gd name="T44" fmla="*/ 33 w 101"/>
                <a:gd name="T45" fmla="*/ 3 h 262"/>
                <a:gd name="T46" fmla="*/ 34 w 101"/>
                <a:gd name="T47" fmla="*/ 1 h 262"/>
                <a:gd name="T48" fmla="*/ 34 w 101"/>
                <a:gd name="T49" fmla="*/ 0 h 262"/>
                <a:gd name="T50" fmla="*/ 35 w 101"/>
                <a:gd name="T51" fmla="*/ 13 h 262"/>
                <a:gd name="T52" fmla="*/ 36 w 101"/>
                <a:gd name="T53" fmla="*/ 20 h 262"/>
                <a:gd name="T54" fmla="*/ 38 w 101"/>
                <a:gd name="T55" fmla="*/ 26 h 262"/>
                <a:gd name="T56" fmla="*/ 39 w 101"/>
                <a:gd name="T57" fmla="*/ 34 h 262"/>
                <a:gd name="T58" fmla="*/ 41 w 101"/>
                <a:gd name="T59" fmla="*/ 40 h 262"/>
                <a:gd name="T60" fmla="*/ 42 w 101"/>
                <a:gd name="T61" fmla="*/ 45 h 262"/>
                <a:gd name="T62" fmla="*/ 43 w 101"/>
                <a:gd name="T63" fmla="*/ 50 h 262"/>
                <a:gd name="T64" fmla="*/ 44 w 101"/>
                <a:gd name="T65" fmla="*/ 53 h 262"/>
                <a:gd name="T66" fmla="*/ 45 w 101"/>
                <a:gd name="T67" fmla="*/ 56 h 262"/>
                <a:gd name="T68" fmla="*/ 46 w 101"/>
                <a:gd name="T69" fmla="*/ 60 h 262"/>
                <a:gd name="T70" fmla="*/ 47 w 101"/>
                <a:gd name="T71" fmla="*/ 61 h 262"/>
                <a:gd name="T72" fmla="*/ 47 w 101"/>
                <a:gd name="T73" fmla="*/ 61 h 262"/>
                <a:gd name="T74" fmla="*/ 47 w 101"/>
                <a:gd name="T75" fmla="*/ 58 h 262"/>
                <a:gd name="T76" fmla="*/ 47 w 101"/>
                <a:gd name="T77" fmla="*/ 56 h 262"/>
                <a:gd name="T78" fmla="*/ 47 w 101"/>
                <a:gd name="T79" fmla="*/ 54 h 262"/>
                <a:gd name="T80" fmla="*/ 47 w 101"/>
                <a:gd name="T81" fmla="*/ 51 h 262"/>
                <a:gd name="T82" fmla="*/ 46 w 101"/>
                <a:gd name="T83" fmla="*/ 50 h 262"/>
                <a:gd name="T84" fmla="*/ 46 w 101"/>
                <a:gd name="T85" fmla="*/ 50 h 262"/>
                <a:gd name="T86" fmla="*/ 47 w 101"/>
                <a:gd name="T87" fmla="*/ 51 h 262"/>
                <a:gd name="T88" fmla="*/ 47 w 101"/>
                <a:gd name="T89" fmla="*/ 55 h 262"/>
                <a:gd name="T90" fmla="*/ 48 w 101"/>
                <a:gd name="T91" fmla="*/ 58 h 262"/>
                <a:gd name="T92" fmla="*/ 48 w 101"/>
                <a:gd name="T93" fmla="*/ 61 h 262"/>
                <a:gd name="T94" fmla="*/ 49 w 101"/>
                <a:gd name="T95" fmla="*/ 66 h 262"/>
                <a:gd name="T96" fmla="*/ 50 w 101"/>
                <a:gd name="T97" fmla="*/ 72 h 262"/>
                <a:gd name="T98" fmla="*/ 49 w 101"/>
                <a:gd name="T99" fmla="*/ 83 h 262"/>
                <a:gd name="T100" fmla="*/ 49 w 101"/>
                <a:gd name="T101" fmla="*/ 94 h 262"/>
                <a:gd name="T102" fmla="*/ 48 w 101"/>
                <a:gd name="T103" fmla="*/ 106 h 262"/>
                <a:gd name="T104" fmla="*/ 47 w 101"/>
                <a:gd name="T105" fmla="*/ 117 h 262"/>
                <a:gd name="T106" fmla="*/ 46 w 101"/>
                <a:gd name="T107" fmla="*/ 120 h 262"/>
                <a:gd name="T108" fmla="*/ 44 w 101"/>
                <a:gd name="T109" fmla="*/ 123 h 262"/>
                <a:gd name="T110" fmla="*/ 40 w 101"/>
                <a:gd name="T111" fmla="*/ 128 h 262"/>
                <a:gd name="T112" fmla="*/ 35 w 101"/>
                <a:gd name="T113" fmla="*/ 131 h 262"/>
                <a:gd name="T114" fmla="*/ 29 w 101"/>
                <a:gd name="T115" fmla="*/ 131 h 262"/>
                <a:gd name="T116" fmla="*/ 24 w 101"/>
                <a:gd name="T117" fmla="*/ 131 h 262"/>
                <a:gd name="T118" fmla="*/ 19 w 101"/>
                <a:gd name="T119" fmla="*/ 131 h 262"/>
                <a:gd name="T120" fmla="*/ 15 w 101"/>
                <a:gd name="T121" fmla="*/ 130 h 262"/>
                <a:gd name="T122" fmla="*/ 14 w 101"/>
                <a:gd name="T123" fmla="*/ 129 h 262"/>
                <a:gd name="T124" fmla="*/ 13 w 101"/>
                <a:gd name="T125" fmla="*/ 129 h 262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60000 65536"/>
                <a:gd name="T187" fmla="*/ 0 60000 65536"/>
                <a:gd name="T188" fmla="*/ 0 60000 65536"/>
              </a:gdLst>
              <a:ahLst/>
              <a:cxnLst>
                <a:cxn ang="T126">
                  <a:pos x="T0" y="T1"/>
                </a:cxn>
                <a:cxn ang="T127">
                  <a:pos x="T2" y="T3"/>
                </a:cxn>
                <a:cxn ang="T128">
                  <a:pos x="T4" y="T5"/>
                </a:cxn>
                <a:cxn ang="T129">
                  <a:pos x="T6" y="T7"/>
                </a:cxn>
                <a:cxn ang="T130">
                  <a:pos x="T8" y="T9"/>
                </a:cxn>
                <a:cxn ang="T131">
                  <a:pos x="T10" y="T11"/>
                </a:cxn>
                <a:cxn ang="T132">
                  <a:pos x="T12" y="T13"/>
                </a:cxn>
                <a:cxn ang="T133">
                  <a:pos x="T14" y="T15"/>
                </a:cxn>
                <a:cxn ang="T134">
                  <a:pos x="T16" y="T17"/>
                </a:cxn>
                <a:cxn ang="T135">
                  <a:pos x="T18" y="T19"/>
                </a:cxn>
                <a:cxn ang="T136">
                  <a:pos x="T20" y="T21"/>
                </a:cxn>
                <a:cxn ang="T137">
                  <a:pos x="T22" y="T23"/>
                </a:cxn>
                <a:cxn ang="T138">
                  <a:pos x="T24" y="T25"/>
                </a:cxn>
                <a:cxn ang="T139">
                  <a:pos x="T26" y="T27"/>
                </a:cxn>
                <a:cxn ang="T140">
                  <a:pos x="T28" y="T29"/>
                </a:cxn>
                <a:cxn ang="T141">
                  <a:pos x="T30" y="T31"/>
                </a:cxn>
                <a:cxn ang="T142">
                  <a:pos x="T32" y="T33"/>
                </a:cxn>
                <a:cxn ang="T143">
                  <a:pos x="T34" y="T35"/>
                </a:cxn>
                <a:cxn ang="T144">
                  <a:pos x="T36" y="T37"/>
                </a:cxn>
                <a:cxn ang="T145">
                  <a:pos x="T38" y="T39"/>
                </a:cxn>
                <a:cxn ang="T146">
                  <a:pos x="T40" y="T41"/>
                </a:cxn>
                <a:cxn ang="T147">
                  <a:pos x="T42" y="T43"/>
                </a:cxn>
                <a:cxn ang="T148">
                  <a:pos x="T44" y="T45"/>
                </a:cxn>
                <a:cxn ang="T149">
                  <a:pos x="T46" y="T47"/>
                </a:cxn>
                <a:cxn ang="T150">
                  <a:pos x="T48" y="T49"/>
                </a:cxn>
                <a:cxn ang="T151">
                  <a:pos x="T50" y="T51"/>
                </a:cxn>
                <a:cxn ang="T152">
                  <a:pos x="T52" y="T53"/>
                </a:cxn>
                <a:cxn ang="T153">
                  <a:pos x="T54" y="T55"/>
                </a:cxn>
                <a:cxn ang="T154">
                  <a:pos x="T56" y="T57"/>
                </a:cxn>
                <a:cxn ang="T155">
                  <a:pos x="T58" y="T59"/>
                </a:cxn>
                <a:cxn ang="T156">
                  <a:pos x="T60" y="T61"/>
                </a:cxn>
                <a:cxn ang="T157">
                  <a:pos x="T62" y="T63"/>
                </a:cxn>
                <a:cxn ang="T158">
                  <a:pos x="T64" y="T65"/>
                </a:cxn>
                <a:cxn ang="T159">
                  <a:pos x="T66" y="T67"/>
                </a:cxn>
                <a:cxn ang="T160">
                  <a:pos x="T68" y="T69"/>
                </a:cxn>
                <a:cxn ang="T161">
                  <a:pos x="T70" y="T71"/>
                </a:cxn>
                <a:cxn ang="T162">
                  <a:pos x="T72" y="T73"/>
                </a:cxn>
                <a:cxn ang="T163">
                  <a:pos x="T74" y="T75"/>
                </a:cxn>
                <a:cxn ang="T164">
                  <a:pos x="T76" y="T77"/>
                </a:cxn>
                <a:cxn ang="T165">
                  <a:pos x="T78" y="T79"/>
                </a:cxn>
                <a:cxn ang="T166">
                  <a:pos x="T80" y="T81"/>
                </a:cxn>
                <a:cxn ang="T167">
                  <a:pos x="T82" y="T83"/>
                </a:cxn>
                <a:cxn ang="T168">
                  <a:pos x="T84" y="T85"/>
                </a:cxn>
                <a:cxn ang="T169">
                  <a:pos x="T86" y="T87"/>
                </a:cxn>
                <a:cxn ang="T170">
                  <a:pos x="T88" y="T89"/>
                </a:cxn>
                <a:cxn ang="T171">
                  <a:pos x="T90" y="T91"/>
                </a:cxn>
                <a:cxn ang="T172">
                  <a:pos x="T92" y="T93"/>
                </a:cxn>
                <a:cxn ang="T173">
                  <a:pos x="T94" y="T95"/>
                </a:cxn>
                <a:cxn ang="T174">
                  <a:pos x="T96" y="T97"/>
                </a:cxn>
                <a:cxn ang="T175">
                  <a:pos x="T98" y="T99"/>
                </a:cxn>
                <a:cxn ang="T176">
                  <a:pos x="T100" y="T101"/>
                </a:cxn>
                <a:cxn ang="T177">
                  <a:pos x="T102" y="T103"/>
                </a:cxn>
                <a:cxn ang="T178">
                  <a:pos x="T104" y="T105"/>
                </a:cxn>
                <a:cxn ang="T179">
                  <a:pos x="T106" y="T107"/>
                </a:cxn>
                <a:cxn ang="T180">
                  <a:pos x="T108" y="T109"/>
                </a:cxn>
                <a:cxn ang="T181">
                  <a:pos x="T110" y="T111"/>
                </a:cxn>
                <a:cxn ang="T182">
                  <a:pos x="T112" y="T113"/>
                </a:cxn>
                <a:cxn ang="T183">
                  <a:pos x="T114" y="T115"/>
                </a:cxn>
                <a:cxn ang="T184">
                  <a:pos x="T116" y="T117"/>
                </a:cxn>
                <a:cxn ang="T185">
                  <a:pos x="T118" y="T119"/>
                </a:cxn>
                <a:cxn ang="T186">
                  <a:pos x="T120" y="T121"/>
                </a:cxn>
                <a:cxn ang="T187">
                  <a:pos x="T122" y="T123"/>
                </a:cxn>
                <a:cxn ang="T188">
                  <a:pos x="T124" y="T125"/>
                </a:cxn>
              </a:cxnLst>
              <a:rect l="0" t="0" r="r" b="b"/>
              <a:pathLst>
                <a:path w="101" h="262">
                  <a:moveTo>
                    <a:pt x="27" y="258"/>
                  </a:moveTo>
                  <a:lnTo>
                    <a:pt x="19" y="246"/>
                  </a:lnTo>
                  <a:lnTo>
                    <a:pt x="12" y="233"/>
                  </a:lnTo>
                  <a:lnTo>
                    <a:pt x="7" y="220"/>
                  </a:lnTo>
                  <a:lnTo>
                    <a:pt x="2" y="205"/>
                  </a:lnTo>
                  <a:lnTo>
                    <a:pt x="0" y="188"/>
                  </a:lnTo>
                  <a:lnTo>
                    <a:pt x="0" y="170"/>
                  </a:lnTo>
                  <a:lnTo>
                    <a:pt x="3" y="150"/>
                  </a:lnTo>
                  <a:lnTo>
                    <a:pt x="8" y="129"/>
                  </a:lnTo>
                  <a:lnTo>
                    <a:pt x="11" y="124"/>
                  </a:lnTo>
                  <a:lnTo>
                    <a:pt x="16" y="121"/>
                  </a:lnTo>
                  <a:lnTo>
                    <a:pt x="22" y="119"/>
                  </a:lnTo>
                  <a:lnTo>
                    <a:pt x="27" y="116"/>
                  </a:lnTo>
                  <a:lnTo>
                    <a:pt x="33" y="103"/>
                  </a:lnTo>
                  <a:lnTo>
                    <a:pt x="39" y="90"/>
                  </a:lnTo>
                  <a:lnTo>
                    <a:pt x="41" y="81"/>
                  </a:lnTo>
                  <a:lnTo>
                    <a:pt x="42" y="71"/>
                  </a:lnTo>
                  <a:lnTo>
                    <a:pt x="42" y="61"/>
                  </a:lnTo>
                  <a:lnTo>
                    <a:pt x="44" y="52"/>
                  </a:lnTo>
                  <a:lnTo>
                    <a:pt x="52" y="36"/>
                  </a:lnTo>
                  <a:lnTo>
                    <a:pt x="60" y="19"/>
                  </a:lnTo>
                  <a:lnTo>
                    <a:pt x="63" y="11"/>
                  </a:lnTo>
                  <a:lnTo>
                    <a:pt x="66" y="5"/>
                  </a:lnTo>
                  <a:lnTo>
                    <a:pt x="68" y="1"/>
                  </a:lnTo>
                  <a:lnTo>
                    <a:pt x="69" y="0"/>
                  </a:lnTo>
                  <a:lnTo>
                    <a:pt x="71" y="26"/>
                  </a:lnTo>
                  <a:lnTo>
                    <a:pt x="73" y="39"/>
                  </a:lnTo>
                  <a:lnTo>
                    <a:pt x="76" y="52"/>
                  </a:lnTo>
                  <a:lnTo>
                    <a:pt x="79" y="67"/>
                  </a:lnTo>
                  <a:lnTo>
                    <a:pt x="82" y="80"/>
                  </a:lnTo>
                  <a:lnTo>
                    <a:pt x="85" y="90"/>
                  </a:lnTo>
                  <a:lnTo>
                    <a:pt x="87" y="99"/>
                  </a:lnTo>
                  <a:lnTo>
                    <a:pt x="89" y="106"/>
                  </a:lnTo>
                  <a:lnTo>
                    <a:pt x="91" y="112"/>
                  </a:lnTo>
                  <a:lnTo>
                    <a:pt x="93" y="119"/>
                  </a:lnTo>
                  <a:lnTo>
                    <a:pt x="94" y="121"/>
                  </a:lnTo>
                  <a:lnTo>
                    <a:pt x="95" y="121"/>
                  </a:lnTo>
                  <a:lnTo>
                    <a:pt x="95" y="116"/>
                  </a:lnTo>
                  <a:lnTo>
                    <a:pt x="95" y="112"/>
                  </a:lnTo>
                  <a:lnTo>
                    <a:pt x="94" y="108"/>
                  </a:lnTo>
                  <a:lnTo>
                    <a:pt x="94" y="102"/>
                  </a:lnTo>
                  <a:lnTo>
                    <a:pt x="93" y="99"/>
                  </a:lnTo>
                  <a:lnTo>
                    <a:pt x="94" y="102"/>
                  </a:lnTo>
                  <a:lnTo>
                    <a:pt x="95" y="109"/>
                  </a:lnTo>
                  <a:lnTo>
                    <a:pt x="96" y="115"/>
                  </a:lnTo>
                  <a:lnTo>
                    <a:pt x="97" y="122"/>
                  </a:lnTo>
                  <a:lnTo>
                    <a:pt x="98" y="132"/>
                  </a:lnTo>
                  <a:lnTo>
                    <a:pt x="101" y="143"/>
                  </a:lnTo>
                  <a:lnTo>
                    <a:pt x="99" y="165"/>
                  </a:lnTo>
                  <a:lnTo>
                    <a:pt x="99" y="188"/>
                  </a:lnTo>
                  <a:lnTo>
                    <a:pt x="97" y="211"/>
                  </a:lnTo>
                  <a:lnTo>
                    <a:pt x="94" y="233"/>
                  </a:lnTo>
                  <a:lnTo>
                    <a:pt x="92" y="240"/>
                  </a:lnTo>
                  <a:lnTo>
                    <a:pt x="89" y="246"/>
                  </a:lnTo>
                  <a:lnTo>
                    <a:pt x="81" y="255"/>
                  </a:lnTo>
                  <a:lnTo>
                    <a:pt x="70" y="261"/>
                  </a:lnTo>
                  <a:lnTo>
                    <a:pt x="59" y="262"/>
                  </a:lnTo>
                  <a:lnTo>
                    <a:pt x="49" y="262"/>
                  </a:lnTo>
                  <a:lnTo>
                    <a:pt x="38" y="261"/>
                  </a:lnTo>
                  <a:lnTo>
                    <a:pt x="31" y="259"/>
                  </a:lnTo>
                  <a:lnTo>
                    <a:pt x="29" y="258"/>
                  </a:lnTo>
                  <a:lnTo>
                    <a:pt x="27" y="258"/>
                  </a:lnTo>
                  <a:close/>
                </a:path>
              </a:pathLst>
            </a:custGeom>
            <a:grpFill/>
            <a:ln w="4763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78" name="Freeform 115">
              <a:extLst>
                <a:ext uri="{FF2B5EF4-FFF2-40B4-BE49-F238E27FC236}">
                  <a16:creationId xmlns:a16="http://schemas.microsoft.com/office/drawing/2014/main" id="{03B77218-7213-4380-BB03-1C7E31808575}"/>
                </a:ext>
              </a:extLst>
            </p:cNvPr>
            <p:cNvSpPr>
              <a:spLocks/>
            </p:cNvSpPr>
            <p:nvPr/>
          </p:nvSpPr>
          <p:spPr bwMode="auto">
            <a:xfrm>
              <a:off x="740" y="2846"/>
              <a:ext cx="11" cy="47"/>
            </a:xfrm>
            <a:custGeom>
              <a:avLst/>
              <a:gdLst>
                <a:gd name="T0" fmla="*/ 4 w 22"/>
                <a:gd name="T1" fmla="*/ 47 h 94"/>
                <a:gd name="T2" fmla="*/ 2 w 22"/>
                <a:gd name="T3" fmla="*/ 39 h 94"/>
                <a:gd name="T4" fmla="*/ 1 w 22"/>
                <a:gd name="T5" fmla="*/ 36 h 94"/>
                <a:gd name="T6" fmla="*/ 0 w 22"/>
                <a:gd name="T7" fmla="*/ 31 h 94"/>
                <a:gd name="T8" fmla="*/ 1 w 22"/>
                <a:gd name="T9" fmla="*/ 27 h 94"/>
                <a:gd name="T10" fmla="*/ 2 w 22"/>
                <a:gd name="T11" fmla="*/ 22 h 94"/>
                <a:gd name="T12" fmla="*/ 4 w 22"/>
                <a:gd name="T13" fmla="*/ 12 h 94"/>
                <a:gd name="T14" fmla="*/ 5 w 22"/>
                <a:gd name="T15" fmla="*/ 7 h 94"/>
                <a:gd name="T16" fmla="*/ 6 w 22"/>
                <a:gd name="T17" fmla="*/ 4 h 94"/>
                <a:gd name="T18" fmla="*/ 7 w 22"/>
                <a:gd name="T19" fmla="*/ 1 h 94"/>
                <a:gd name="T20" fmla="*/ 7 w 22"/>
                <a:gd name="T21" fmla="*/ 0 h 94"/>
                <a:gd name="T22" fmla="*/ 8 w 22"/>
                <a:gd name="T23" fmla="*/ 5 h 94"/>
                <a:gd name="T24" fmla="*/ 9 w 22"/>
                <a:gd name="T25" fmla="*/ 12 h 94"/>
                <a:gd name="T26" fmla="*/ 10 w 22"/>
                <a:gd name="T27" fmla="*/ 20 h 94"/>
                <a:gd name="T28" fmla="*/ 11 w 22"/>
                <a:gd name="T29" fmla="*/ 28 h 94"/>
                <a:gd name="T30" fmla="*/ 11 w 22"/>
                <a:gd name="T31" fmla="*/ 35 h 94"/>
                <a:gd name="T32" fmla="*/ 10 w 22"/>
                <a:gd name="T33" fmla="*/ 42 h 94"/>
                <a:gd name="T34" fmla="*/ 8 w 22"/>
                <a:gd name="T35" fmla="*/ 46 h 94"/>
                <a:gd name="T36" fmla="*/ 6 w 22"/>
                <a:gd name="T37" fmla="*/ 47 h 94"/>
                <a:gd name="T38" fmla="*/ 4 w 22"/>
                <a:gd name="T39" fmla="*/ 47 h 94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0" t="0" r="r" b="b"/>
              <a:pathLst>
                <a:path w="22" h="94">
                  <a:moveTo>
                    <a:pt x="8" y="94"/>
                  </a:moveTo>
                  <a:lnTo>
                    <a:pt x="3" y="78"/>
                  </a:lnTo>
                  <a:lnTo>
                    <a:pt x="2" y="71"/>
                  </a:lnTo>
                  <a:lnTo>
                    <a:pt x="0" y="62"/>
                  </a:lnTo>
                  <a:lnTo>
                    <a:pt x="2" y="54"/>
                  </a:lnTo>
                  <a:lnTo>
                    <a:pt x="4" y="43"/>
                  </a:lnTo>
                  <a:lnTo>
                    <a:pt x="8" y="23"/>
                  </a:lnTo>
                  <a:lnTo>
                    <a:pt x="10" y="14"/>
                  </a:lnTo>
                  <a:lnTo>
                    <a:pt x="12" y="7"/>
                  </a:lnTo>
                  <a:lnTo>
                    <a:pt x="14" y="1"/>
                  </a:lnTo>
                  <a:lnTo>
                    <a:pt x="14" y="0"/>
                  </a:lnTo>
                  <a:lnTo>
                    <a:pt x="16" y="10"/>
                  </a:lnTo>
                  <a:lnTo>
                    <a:pt x="18" y="23"/>
                  </a:lnTo>
                  <a:lnTo>
                    <a:pt x="20" y="39"/>
                  </a:lnTo>
                  <a:lnTo>
                    <a:pt x="22" y="55"/>
                  </a:lnTo>
                  <a:lnTo>
                    <a:pt x="22" y="70"/>
                  </a:lnTo>
                  <a:lnTo>
                    <a:pt x="20" y="83"/>
                  </a:lnTo>
                  <a:lnTo>
                    <a:pt x="16" y="92"/>
                  </a:lnTo>
                  <a:lnTo>
                    <a:pt x="12" y="93"/>
                  </a:lnTo>
                  <a:lnTo>
                    <a:pt x="8" y="94"/>
                  </a:lnTo>
                  <a:close/>
                </a:path>
              </a:pathLst>
            </a:custGeom>
            <a:grpFill/>
            <a:ln w="4763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grpSp>
          <p:nvGrpSpPr>
            <p:cNvPr id="79" name="Group 116">
              <a:extLst>
                <a:ext uri="{FF2B5EF4-FFF2-40B4-BE49-F238E27FC236}">
                  <a16:creationId xmlns:a16="http://schemas.microsoft.com/office/drawing/2014/main" id="{187D8B78-A491-4E7F-A073-8A11916B343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95" y="2950"/>
              <a:ext cx="108" cy="133"/>
              <a:chOff x="488" y="2643"/>
              <a:chExt cx="108" cy="133"/>
            </a:xfrm>
            <a:grpFill/>
          </p:grpSpPr>
          <p:sp>
            <p:nvSpPr>
              <p:cNvPr id="849" name="Freeform 117">
                <a:extLst>
                  <a:ext uri="{FF2B5EF4-FFF2-40B4-BE49-F238E27FC236}">
                    <a16:creationId xmlns:a16="http://schemas.microsoft.com/office/drawing/2014/main" id="{5FBE3F21-7E70-4ED3-953D-05B4F5740D7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88" y="2666"/>
                <a:ext cx="60" cy="74"/>
              </a:xfrm>
              <a:custGeom>
                <a:avLst/>
                <a:gdLst>
                  <a:gd name="T0" fmla="*/ 30 w 119"/>
                  <a:gd name="T1" fmla="*/ 74 h 147"/>
                  <a:gd name="T2" fmla="*/ 24 w 119"/>
                  <a:gd name="T3" fmla="*/ 73 h 147"/>
                  <a:gd name="T4" fmla="*/ 18 w 119"/>
                  <a:gd name="T5" fmla="*/ 71 h 147"/>
                  <a:gd name="T6" fmla="*/ 14 w 119"/>
                  <a:gd name="T7" fmla="*/ 67 h 147"/>
                  <a:gd name="T8" fmla="*/ 9 w 119"/>
                  <a:gd name="T9" fmla="*/ 63 h 147"/>
                  <a:gd name="T10" fmla="*/ 5 w 119"/>
                  <a:gd name="T11" fmla="*/ 57 h 147"/>
                  <a:gd name="T12" fmla="*/ 3 w 119"/>
                  <a:gd name="T13" fmla="*/ 51 h 147"/>
                  <a:gd name="T14" fmla="*/ 1 w 119"/>
                  <a:gd name="T15" fmla="*/ 44 h 147"/>
                  <a:gd name="T16" fmla="*/ 0 w 119"/>
                  <a:gd name="T17" fmla="*/ 37 h 147"/>
                  <a:gd name="T18" fmla="*/ 1 w 119"/>
                  <a:gd name="T19" fmla="*/ 29 h 147"/>
                  <a:gd name="T20" fmla="*/ 3 w 119"/>
                  <a:gd name="T21" fmla="*/ 22 h 147"/>
                  <a:gd name="T22" fmla="*/ 5 w 119"/>
                  <a:gd name="T23" fmla="*/ 16 h 147"/>
                  <a:gd name="T24" fmla="*/ 9 w 119"/>
                  <a:gd name="T25" fmla="*/ 11 h 147"/>
                  <a:gd name="T26" fmla="*/ 14 w 119"/>
                  <a:gd name="T27" fmla="*/ 6 h 147"/>
                  <a:gd name="T28" fmla="*/ 18 w 119"/>
                  <a:gd name="T29" fmla="*/ 3 h 147"/>
                  <a:gd name="T30" fmla="*/ 24 w 119"/>
                  <a:gd name="T31" fmla="*/ 1 h 147"/>
                  <a:gd name="T32" fmla="*/ 30 w 119"/>
                  <a:gd name="T33" fmla="*/ 0 h 147"/>
                  <a:gd name="T34" fmla="*/ 60 w 119"/>
                  <a:gd name="T35" fmla="*/ 0 h 147"/>
                  <a:gd name="T36" fmla="*/ 60 w 119"/>
                  <a:gd name="T37" fmla="*/ 74 h 147"/>
                  <a:gd name="T38" fmla="*/ 30 w 119"/>
                  <a:gd name="T39" fmla="*/ 74 h 147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0" t="0" r="r" b="b"/>
                <a:pathLst>
                  <a:path w="119" h="147">
                    <a:moveTo>
                      <a:pt x="60" y="147"/>
                    </a:moveTo>
                    <a:lnTo>
                      <a:pt x="48" y="146"/>
                    </a:lnTo>
                    <a:lnTo>
                      <a:pt x="36" y="141"/>
                    </a:lnTo>
                    <a:lnTo>
                      <a:pt x="27" y="134"/>
                    </a:lnTo>
                    <a:lnTo>
                      <a:pt x="17" y="125"/>
                    </a:lnTo>
                    <a:lnTo>
                      <a:pt x="10" y="113"/>
                    </a:lnTo>
                    <a:lnTo>
                      <a:pt x="5" y="102"/>
                    </a:lnTo>
                    <a:lnTo>
                      <a:pt x="1" y="87"/>
                    </a:lnTo>
                    <a:lnTo>
                      <a:pt x="0" y="73"/>
                    </a:lnTo>
                    <a:lnTo>
                      <a:pt x="1" y="58"/>
                    </a:lnTo>
                    <a:lnTo>
                      <a:pt x="5" y="43"/>
                    </a:lnTo>
                    <a:lnTo>
                      <a:pt x="10" y="32"/>
                    </a:lnTo>
                    <a:lnTo>
                      <a:pt x="17" y="21"/>
                    </a:lnTo>
                    <a:lnTo>
                      <a:pt x="27" y="11"/>
                    </a:lnTo>
                    <a:lnTo>
                      <a:pt x="36" y="5"/>
                    </a:lnTo>
                    <a:lnTo>
                      <a:pt x="48" y="1"/>
                    </a:lnTo>
                    <a:lnTo>
                      <a:pt x="60" y="0"/>
                    </a:lnTo>
                    <a:lnTo>
                      <a:pt x="119" y="0"/>
                    </a:lnTo>
                    <a:lnTo>
                      <a:pt x="119" y="147"/>
                    </a:lnTo>
                    <a:lnTo>
                      <a:pt x="60" y="147"/>
                    </a:lnTo>
                    <a:close/>
                  </a:path>
                </a:pathLst>
              </a:custGeom>
              <a:grpFill/>
              <a:ln w="4763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850" name="Line 118">
                <a:extLst>
                  <a:ext uri="{FF2B5EF4-FFF2-40B4-BE49-F238E27FC236}">
                    <a16:creationId xmlns:a16="http://schemas.microsoft.com/office/drawing/2014/main" id="{10039C75-2B78-4172-808D-F10A01A3C4D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560" y="2643"/>
                <a:ext cx="18" cy="23"/>
              </a:xfrm>
              <a:prstGeom prst="line">
                <a:avLst/>
              </a:prstGeom>
              <a:grpFill/>
              <a:ln w="4763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851" name="Line 119">
                <a:extLst>
                  <a:ext uri="{FF2B5EF4-FFF2-40B4-BE49-F238E27FC236}">
                    <a16:creationId xmlns:a16="http://schemas.microsoft.com/office/drawing/2014/main" id="{0CF84A4E-5B12-4CAF-8280-C7997B55840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569" y="2677"/>
                <a:ext cx="18" cy="11"/>
              </a:xfrm>
              <a:prstGeom prst="line">
                <a:avLst/>
              </a:prstGeom>
              <a:grpFill/>
              <a:ln w="4763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852" name="Line 120">
                <a:extLst>
                  <a:ext uri="{FF2B5EF4-FFF2-40B4-BE49-F238E27FC236}">
                    <a16:creationId xmlns:a16="http://schemas.microsoft.com/office/drawing/2014/main" id="{D28095E6-A8A5-49AA-8947-F60519F939E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69" y="2710"/>
                <a:ext cx="27" cy="1"/>
              </a:xfrm>
              <a:prstGeom prst="line">
                <a:avLst/>
              </a:prstGeom>
              <a:grpFill/>
              <a:ln w="4763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853" name="Line 121">
                <a:extLst>
                  <a:ext uri="{FF2B5EF4-FFF2-40B4-BE49-F238E27FC236}">
                    <a16:creationId xmlns:a16="http://schemas.microsoft.com/office/drawing/2014/main" id="{CB48A468-3118-4F0F-B233-CC2E95315C6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69" y="2731"/>
                <a:ext cx="18" cy="12"/>
              </a:xfrm>
              <a:prstGeom prst="line">
                <a:avLst/>
              </a:prstGeom>
              <a:grpFill/>
              <a:ln w="4763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854" name="Line 122">
                <a:extLst>
                  <a:ext uri="{FF2B5EF4-FFF2-40B4-BE49-F238E27FC236}">
                    <a16:creationId xmlns:a16="http://schemas.microsoft.com/office/drawing/2014/main" id="{AB70F75A-D7C6-492B-BB81-2B5F0C1F059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60" y="2743"/>
                <a:ext cx="27" cy="33"/>
              </a:xfrm>
              <a:prstGeom prst="line">
                <a:avLst/>
              </a:prstGeom>
              <a:grpFill/>
              <a:ln w="4763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  <p:grpSp>
          <p:nvGrpSpPr>
            <p:cNvPr id="80" name="Group 123">
              <a:extLst>
                <a:ext uri="{FF2B5EF4-FFF2-40B4-BE49-F238E27FC236}">
                  <a16:creationId xmlns:a16="http://schemas.microsoft.com/office/drawing/2014/main" id="{6368FC9C-F52B-4F42-9409-35DDFDF9FEC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117" y="2285"/>
              <a:ext cx="54" cy="267"/>
              <a:chOff x="1110" y="1978"/>
              <a:chExt cx="54" cy="267"/>
            </a:xfrm>
            <a:grpFill/>
          </p:grpSpPr>
          <p:sp>
            <p:nvSpPr>
              <p:cNvPr id="842" name="Line 124">
                <a:extLst>
                  <a:ext uri="{FF2B5EF4-FFF2-40B4-BE49-F238E27FC236}">
                    <a16:creationId xmlns:a16="http://schemas.microsoft.com/office/drawing/2014/main" id="{635BCDED-2545-4EE5-901D-2DDB26CC3BC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137" y="2058"/>
                <a:ext cx="1" cy="106"/>
              </a:xfrm>
              <a:prstGeom prst="line">
                <a:avLst/>
              </a:prstGeom>
              <a:grpFill/>
              <a:ln w="4763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grpSp>
            <p:nvGrpSpPr>
              <p:cNvPr id="843" name="Group 125">
                <a:extLst>
                  <a:ext uri="{FF2B5EF4-FFF2-40B4-BE49-F238E27FC236}">
                    <a16:creationId xmlns:a16="http://schemas.microsoft.com/office/drawing/2014/main" id="{F7AE8A4E-D350-435F-8DFA-C799EB0129E8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110" y="1978"/>
                <a:ext cx="54" cy="267"/>
                <a:chOff x="1110" y="1978"/>
                <a:chExt cx="54" cy="267"/>
              </a:xfrm>
              <a:grpFill/>
            </p:grpSpPr>
            <p:sp>
              <p:nvSpPr>
                <p:cNvPr id="844" name="Oval 126">
                  <a:extLst>
                    <a:ext uri="{FF2B5EF4-FFF2-40B4-BE49-F238E27FC236}">
                      <a16:creationId xmlns:a16="http://schemas.microsoft.com/office/drawing/2014/main" id="{13149C1C-3208-45BF-A41C-C501A9FA85C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124" y="1978"/>
                  <a:ext cx="28" cy="81"/>
                </a:xfrm>
                <a:prstGeom prst="ellipse">
                  <a:avLst/>
                </a:prstGeom>
                <a:grpFill/>
                <a:ln w="4763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>
                  <a:lvl1pPr>
                    <a:defRPr sz="2400">
                      <a:solidFill>
                        <a:schemeClr val="tx1"/>
                      </a:solidFill>
                      <a:latin typeface="Arial" charset="0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Arial" charset="0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Arial" charset="0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Arial" charset="0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Arial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altLang="en-US" sz="24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845" name="Freeform 127">
                  <a:extLst>
                    <a:ext uri="{FF2B5EF4-FFF2-40B4-BE49-F238E27FC236}">
                      <a16:creationId xmlns:a16="http://schemas.microsoft.com/office/drawing/2014/main" id="{EF08618F-21D9-41B6-812E-A17681063BF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110" y="2088"/>
                  <a:ext cx="27" cy="50"/>
                </a:xfrm>
                <a:custGeom>
                  <a:avLst/>
                  <a:gdLst>
                    <a:gd name="T0" fmla="*/ 27 w 54"/>
                    <a:gd name="T1" fmla="*/ 0 h 101"/>
                    <a:gd name="T2" fmla="*/ 24 w 54"/>
                    <a:gd name="T3" fmla="*/ 1 h 101"/>
                    <a:gd name="T4" fmla="*/ 21 w 54"/>
                    <a:gd name="T5" fmla="*/ 3 h 101"/>
                    <a:gd name="T6" fmla="*/ 15 w 54"/>
                    <a:gd name="T7" fmla="*/ 6 h 101"/>
                    <a:gd name="T8" fmla="*/ 13 w 54"/>
                    <a:gd name="T9" fmla="*/ 9 h 101"/>
                    <a:gd name="T10" fmla="*/ 10 w 54"/>
                    <a:gd name="T11" fmla="*/ 12 h 101"/>
                    <a:gd name="T12" fmla="*/ 8 w 54"/>
                    <a:gd name="T13" fmla="*/ 17 h 101"/>
                    <a:gd name="T14" fmla="*/ 5 w 54"/>
                    <a:gd name="T15" fmla="*/ 22 h 101"/>
                    <a:gd name="T16" fmla="*/ 0 w 54"/>
                    <a:gd name="T17" fmla="*/ 50 h 101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0" t="0" r="r" b="b"/>
                  <a:pathLst>
                    <a:path w="54" h="101">
                      <a:moveTo>
                        <a:pt x="54" y="0"/>
                      </a:moveTo>
                      <a:lnTo>
                        <a:pt x="47" y="3"/>
                      </a:lnTo>
                      <a:lnTo>
                        <a:pt x="41" y="6"/>
                      </a:lnTo>
                      <a:lnTo>
                        <a:pt x="29" y="13"/>
                      </a:lnTo>
                      <a:lnTo>
                        <a:pt x="25" y="19"/>
                      </a:lnTo>
                      <a:lnTo>
                        <a:pt x="20" y="25"/>
                      </a:lnTo>
                      <a:lnTo>
                        <a:pt x="15" y="34"/>
                      </a:lnTo>
                      <a:lnTo>
                        <a:pt x="10" y="44"/>
                      </a:lnTo>
                      <a:lnTo>
                        <a:pt x="0" y="101"/>
                      </a:lnTo>
                    </a:path>
                  </a:pathLst>
                </a:custGeom>
                <a:grpFill/>
                <a:ln w="476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endParaRPr>
                </a:p>
              </p:txBody>
            </p:sp>
            <p:sp>
              <p:nvSpPr>
                <p:cNvPr id="846" name="Freeform 128">
                  <a:extLst>
                    <a:ext uri="{FF2B5EF4-FFF2-40B4-BE49-F238E27FC236}">
                      <a16:creationId xmlns:a16="http://schemas.microsoft.com/office/drawing/2014/main" id="{8DE09B31-2AF8-4BDE-A79C-2EF87AC1C96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137" y="2085"/>
                  <a:ext cx="27" cy="79"/>
                </a:xfrm>
                <a:custGeom>
                  <a:avLst/>
                  <a:gdLst>
                    <a:gd name="T0" fmla="*/ 0 w 54"/>
                    <a:gd name="T1" fmla="*/ 0 h 160"/>
                    <a:gd name="T2" fmla="*/ 14 w 54"/>
                    <a:gd name="T3" fmla="*/ 26 h 160"/>
                    <a:gd name="T4" fmla="*/ 27 w 54"/>
                    <a:gd name="T5" fmla="*/ 79 h 160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54" h="160">
                      <a:moveTo>
                        <a:pt x="0" y="0"/>
                      </a:moveTo>
                      <a:lnTo>
                        <a:pt x="27" y="53"/>
                      </a:lnTo>
                      <a:lnTo>
                        <a:pt x="54" y="160"/>
                      </a:lnTo>
                    </a:path>
                  </a:pathLst>
                </a:custGeom>
                <a:grpFill/>
                <a:ln w="476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endParaRPr>
                </a:p>
              </p:txBody>
            </p:sp>
            <p:sp>
              <p:nvSpPr>
                <p:cNvPr id="847" name="Freeform 129">
                  <a:extLst>
                    <a:ext uri="{FF2B5EF4-FFF2-40B4-BE49-F238E27FC236}">
                      <a16:creationId xmlns:a16="http://schemas.microsoft.com/office/drawing/2014/main" id="{DFE728C9-0BA1-4836-BC79-00386CA6786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137" y="2164"/>
                  <a:ext cx="27" cy="81"/>
                </a:xfrm>
                <a:custGeom>
                  <a:avLst/>
                  <a:gdLst>
                    <a:gd name="T0" fmla="*/ 0 w 54"/>
                    <a:gd name="T1" fmla="*/ 0 h 160"/>
                    <a:gd name="T2" fmla="*/ 27 w 54"/>
                    <a:gd name="T3" fmla="*/ 41 h 160"/>
                    <a:gd name="T4" fmla="*/ 27 w 54"/>
                    <a:gd name="T5" fmla="*/ 81 h 160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54" h="160">
                      <a:moveTo>
                        <a:pt x="0" y="0"/>
                      </a:moveTo>
                      <a:lnTo>
                        <a:pt x="54" y="80"/>
                      </a:lnTo>
                      <a:lnTo>
                        <a:pt x="54" y="160"/>
                      </a:lnTo>
                    </a:path>
                  </a:pathLst>
                </a:custGeom>
                <a:grpFill/>
                <a:ln w="476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endParaRPr>
                </a:p>
              </p:txBody>
            </p:sp>
            <p:sp>
              <p:nvSpPr>
                <p:cNvPr id="848" name="Freeform 130">
                  <a:extLst>
                    <a:ext uri="{FF2B5EF4-FFF2-40B4-BE49-F238E27FC236}">
                      <a16:creationId xmlns:a16="http://schemas.microsoft.com/office/drawing/2014/main" id="{8B23C923-7D7D-406C-B591-DE38835F935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124" y="2164"/>
                  <a:ext cx="13" cy="81"/>
                </a:xfrm>
                <a:custGeom>
                  <a:avLst/>
                  <a:gdLst>
                    <a:gd name="T0" fmla="*/ 13 w 27"/>
                    <a:gd name="T1" fmla="*/ 0 h 160"/>
                    <a:gd name="T2" fmla="*/ 13 w 27"/>
                    <a:gd name="T3" fmla="*/ 54 h 160"/>
                    <a:gd name="T4" fmla="*/ 0 w 27"/>
                    <a:gd name="T5" fmla="*/ 81 h 160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27" h="160">
                      <a:moveTo>
                        <a:pt x="27" y="0"/>
                      </a:moveTo>
                      <a:lnTo>
                        <a:pt x="27" y="106"/>
                      </a:lnTo>
                      <a:lnTo>
                        <a:pt x="0" y="160"/>
                      </a:lnTo>
                    </a:path>
                  </a:pathLst>
                </a:custGeom>
                <a:grpFill/>
                <a:ln w="476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endParaRPr>
                </a:p>
              </p:txBody>
            </p:sp>
          </p:grpSp>
        </p:grpSp>
        <p:grpSp>
          <p:nvGrpSpPr>
            <p:cNvPr id="81" name="Group 131">
              <a:extLst>
                <a:ext uri="{FF2B5EF4-FFF2-40B4-BE49-F238E27FC236}">
                  <a16:creationId xmlns:a16="http://schemas.microsoft.com/office/drawing/2014/main" id="{5DE33302-EACE-45F1-AFA1-69AD621EA38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388" y="2285"/>
              <a:ext cx="54" cy="267"/>
              <a:chOff x="1381" y="1978"/>
              <a:chExt cx="54" cy="267"/>
            </a:xfrm>
            <a:grpFill/>
          </p:grpSpPr>
          <p:sp>
            <p:nvSpPr>
              <p:cNvPr id="835" name="Line 132">
                <a:extLst>
                  <a:ext uri="{FF2B5EF4-FFF2-40B4-BE49-F238E27FC236}">
                    <a16:creationId xmlns:a16="http://schemas.microsoft.com/office/drawing/2014/main" id="{6B60C2D5-C52F-4620-8DE9-7FB30BC8686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408" y="2058"/>
                <a:ext cx="1" cy="106"/>
              </a:xfrm>
              <a:prstGeom prst="line">
                <a:avLst/>
              </a:prstGeom>
              <a:grpFill/>
              <a:ln w="4763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grpSp>
            <p:nvGrpSpPr>
              <p:cNvPr id="836" name="Group 133">
                <a:extLst>
                  <a:ext uri="{FF2B5EF4-FFF2-40B4-BE49-F238E27FC236}">
                    <a16:creationId xmlns:a16="http://schemas.microsoft.com/office/drawing/2014/main" id="{4E770350-00C3-44B4-9667-CE3BEBA3AAEB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381" y="1978"/>
                <a:ext cx="54" cy="267"/>
                <a:chOff x="1381" y="1978"/>
                <a:chExt cx="54" cy="267"/>
              </a:xfrm>
              <a:grpFill/>
            </p:grpSpPr>
            <p:sp>
              <p:nvSpPr>
                <p:cNvPr id="837" name="Oval 134">
                  <a:extLst>
                    <a:ext uri="{FF2B5EF4-FFF2-40B4-BE49-F238E27FC236}">
                      <a16:creationId xmlns:a16="http://schemas.microsoft.com/office/drawing/2014/main" id="{BA7FAE1F-D0A6-4653-88D3-C7BE6448841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394" y="1978"/>
                  <a:ext cx="28" cy="81"/>
                </a:xfrm>
                <a:prstGeom prst="ellipse">
                  <a:avLst/>
                </a:prstGeom>
                <a:grpFill/>
                <a:ln w="4763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>
                  <a:lvl1pPr>
                    <a:defRPr sz="2400">
                      <a:solidFill>
                        <a:schemeClr val="tx1"/>
                      </a:solidFill>
                      <a:latin typeface="Arial" charset="0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Arial" charset="0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Arial" charset="0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Arial" charset="0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Arial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altLang="en-US" sz="24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838" name="Freeform 135">
                  <a:extLst>
                    <a:ext uri="{FF2B5EF4-FFF2-40B4-BE49-F238E27FC236}">
                      <a16:creationId xmlns:a16="http://schemas.microsoft.com/office/drawing/2014/main" id="{7BDEEEF6-DE8B-40C9-9EB2-420F185D221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381" y="2088"/>
                  <a:ext cx="27" cy="50"/>
                </a:xfrm>
                <a:custGeom>
                  <a:avLst/>
                  <a:gdLst>
                    <a:gd name="T0" fmla="*/ 27 w 54"/>
                    <a:gd name="T1" fmla="*/ 0 h 101"/>
                    <a:gd name="T2" fmla="*/ 24 w 54"/>
                    <a:gd name="T3" fmla="*/ 1 h 101"/>
                    <a:gd name="T4" fmla="*/ 20 w 54"/>
                    <a:gd name="T5" fmla="*/ 3 h 101"/>
                    <a:gd name="T6" fmla="*/ 15 w 54"/>
                    <a:gd name="T7" fmla="*/ 6 h 101"/>
                    <a:gd name="T8" fmla="*/ 13 w 54"/>
                    <a:gd name="T9" fmla="*/ 9 h 101"/>
                    <a:gd name="T10" fmla="*/ 10 w 54"/>
                    <a:gd name="T11" fmla="*/ 12 h 101"/>
                    <a:gd name="T12" fmla="*/ 7 w 54"/>
                    <a:gd name="T13" fmla="*/ 17 h 101"/>
                    <a:gd name="T14" fmla="*/ 5 w 54"/>
                    <a:gd name="T15" fmla="*/ 22 h 101"/>
                    <a:gd name="T16" fmla="*/ 0 w 54"/>
                    <a:gd name="T17" fmla="*/ 50 h 101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0" t="0" r="r" b="b"/>
                  <a:pathLst>
                    <a:path w="54" h="101">
                      <a:moveTo>
                        <a:pt x="54" y="0"/>
                      </a:moveTo>
                      <a:lnTo>
                        <a:pt x="47" y="3"/>
                      </a:lnTo>
                      <a:lnTo>
                        <a:pt x="40" y="6"/>
                      </a:lnTo>
                      <a:lnTo>
                        <a:pt x="29" y="13"/>
                      </a:lnTo>
                      <a:lnTo>
                        <a:pt x="25" y="19"/>
                      </a:lnTo>
                      <a:lnTo>
                        <a:pt x="20" y="25"/>
                      </a:lnTo>
                      <a:lnTo>
                        <a:pt x="14" y="34"/>
                      </a:lnTo>
                      <a:lnTo>
                        <a:pt x="9" y="44"/>
                      </a:lnTo>
                      <a:lnTo>
                        <a:pt x="0" y="101"/>
                      </a:lnTo>
                    </a:path>
                  </a:pathLst>
                </a:custGeom>
                <a:grpFill/>
                <a:ln w="476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endParaRPr>
                </a:p>
              </p:txBody>
            </p:sp>
            <p:sp>
              <p:nvSpPr>
                <p:cNvPr id="839" name="Freeform 136">
                  <a:extLst>
                    <a:ext uri="{FF2B5EF4-FFF2-40B4-BE49-F238E27FC236}">
                      <a16:creationId xmlns:a16="http://schemas.microsoft.com/office/drawing/2014/main" id="{D462FFB5-9E72-497D-9269-F111D5884AA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408" y="2085"/>
                  <a:ext cx="27" cy="79"/>
                </a:xfrm>
                <a:custGeom>
                  <a:avLst/>
                  <a:gdLst>
                    <a:gd name="T0" fmla="*/ 0 w 54"/>
                    <a:gd name="T1" fmla="*/ 0 h 160"/>
                    <a:gd name="T2" fmla="*/ 14 w 54"/>
                    <a:gd name="T3" fmla="*/ 26 h 160"/>
                    <a:gd name="T4" fmla="*/ 27 w 54"/>
                    <a:gd name="T5" fmla="*/ 79 h 160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54" h="160">
                      <a:moveTo>
                        <a:pt x="0" y="0"/>
                      </a:moveTo>
                      <a:lnTo>
                        <a:pt x="27" y="53"/>
                      </a:lnTo>
                      <a:lnTo>
                        <a:pt x="54" y="160"/>
                      </a:lnTo>
                    </a:path>
                  </a:pathLst>
                </a:custGeom>
                <a:grpFill/>
                <a:ln w="476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endParaRPr>
                </a:p>
              </p:txBody>
            </p:sp>
            <p:sp>
              <p:nvSpPr>
                <p:cNvPr id="840" name="Freeform 137">
                  <a:extLst>
                    <a:ext uri="{FF2B5EF4-FFF2-40B4-BE49-F238E27FC236}">
                      <a16:creationId xmlns:a16="http://schemas.microsoft.com/office/drawing/2014/main" id="{F47A37E2-A07C-4507-865D-1206F87F906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408" y="2164"/>
                  <a:ext cx="27" cy="81"/>
                </a:xfrm>
                <a:custGeom>
                  <a:avLst/>
                  <a:gdLst>
                    <a:gd name="T0" fmla="*/ 0 w 54"/>
                    <a:gd name="T1" fmla="*/ 0 h 160"/>
                    <a:gd name="T2" fmla="*/ 27 w 54"/>
                    <a:gd name="T3" fmla="*/ 41 h 160"/>
                    <a:gd name="T4" fmla="*/ 27 w 54"/>
                    <a:gd name="T5" fmla="*/ 81 h 160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54" h="160">
                      <a:moveTo>
                        <a:pt x="0" y="0"/>
                      </a:moveTo>
                      <a:lnTo>
                        <a:pt x="54" y="80"/>
                      </a:lnTo>
                      <a:lnTo>
                        <a:pt x="54" y="160"/>
                      </a:lnTo>
                    </a:path>
                  </a:pathLst>
                </a:custGeom>
                <a:grpFill/>
                <a:ln w="476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endParaRPr>
                </a:p>
              </p:txBody>
            </p:sp>
            <p:sp>
              <p:nvSpPr>
                <p:cNvPr id="841" name="Freeform 138">
                  <a:extLst>
                    <a:ext uri="{FF2B5EF4-FFF2-40B4-BE49-F238E27FC236}">
                      <a16:creationId xmlns:a16="http://schemas.microsoft.com/office/drawing/2014/main" id="{019A73CF-8AE1-4B95-810C-D4B6A6B8E81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394" y="2164"/>
                  <a:ext cx="14" cy="81"/>
                </a:xfrm>
                <a:custGeom>
                  <a:avLst/>
                  <a:gdLst>
                    <a:gd name="T0" fmla="*/ 14 w 27"/>
                    <a:gd name="T1" fmla="*/ 0 h 160"/>
                    <a:gd name="T2" fmla="*/ 14 w 27"/>
                    <a:gd name="T3" fmla="*/ 54 h 160"/>
                    <a:gd name="T4" fmla="*/ 0 w 27"/>
                    <a:gd name="T5" fmla="*/ 81 h 160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27" h="160">
                      <a:moveTo>
                        <a:pt x="27" y="0"/>
                      </a:moveTo>
                      <a:lnTo>
                        <a:pt x="27" y="106"/>
                      </a:lnTo>
                      <a:lnTo>
                        <a:pt x="0" y="160"/>
                      </a:lnTo>
                    </a:path>
                  </a:pathLst>
                </a:custGeom>
                <a:grpFill/>
                <a:ln w="476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endParaRPr>
                </a:p>
              </p:txBody>
            </p:sp>
          </p:grpSp>
        </p:grpSp>
        <p:grpSp>
          <p:nvGrpSpPr>
            <p:cNvPr id="82" name="Group 139">
              <a:extLst>
                <a:ext uri="{FF2B5EF4-FFF2-40B4-BE49-F238E27FC236}">
                  <a16:creationId xmlns:a16="http://schemas.microsoft.com/office/drawing/2014/main" id="{35A27322-F179-4A99-AF39-108CEB8CF86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253" y="2285"/>
              <a:ext cx="54" cy="267"/>
              <a:chOff x="1246" y="1978"/>
              <a:chExt cx="54" cy="267"/>
            </a:xfrm>
            <a:grpFill/>
          </p:grpSpPr>
          <p:sp>
            <p:nvSpPr>
              <p:cNvPr id="828" name="Line 140">
                <a:extLst>
                  <a:ext uri="{FF2B5EF4-FFF2-40B4-BE49-F238E27FC236}">
                    <a16:creationId xmlns:a16="http://schemas.microsoft.com/office/drawing/2014/main" id="{B605A4F9-B212-4806-A250-54A71A6D1F0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273" y="2058"/>
                <a:ext cx="1" cy="106"/>
              </a:xfrm>
              <a:prstGeom prst="line">
                <a:avLst/>
              </a:prstGeom>
              <a:grpFill/>
              <a:ln w="4763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grpSp>
            <p:nvGrpSpPr>
              <p:cNvPr id="829" name="Group 141">
                <a:extLst>
                  <a:ext uri="{FF2B5EF4-FFF2-40B4-BE49-F238E27FC236}">
                    <a16:creationId xmlns:a16="http://schemas.microsoft.com/office/drawing/2014/main" id="{AC2A16C0-4A3B-40F0-9113-2A11E221026A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246" y="1978"/>
                <a:ext cx="54" cy="267"/>
                <a:chOff x="1246" y="1978"/>
                <a:chExt cx="54" cy="267"/>
              </a:xfrm>
              <a:grpFill/>
            </p:grpSpPr>
            <p:sp>
              <p:nvSpPr>
                <p:cNvPr id="830" name="Oval 142">
                  <a:extLst>
                    <a:ext uri="{FF2B5EF4-FFF2-40B4-BE49-F238E27FC236}">
                      <a16:creationId xmlns:a16="http://schemas.microsoft.com/office/drawing/2014/main" id="{9D731498-4922-48BF-B81A-8174B878CEC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259" y="1978"/>
                  <a:ext cx="28" cy="81"/>
                </a:xfrm>
                <a:prstGeom prst="ellipse">
                  <a:avLst/>
                </a:prstGeom>
                <a:grpFill/>
                <a:ln w="4763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>
                  <a:lvl1pPr>
                    <a:defRPr sz="2400">
                      <a:solidFill>
                        <a:schemeClr val="tx1"/>
                      </a:solidFill>
                      <a:latin typeface="Arial" charset="0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Arial" charset="0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Arial" charset="0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Arial" charset="0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Arial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altLang="en-US" sz="24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831" name="Freeform 143">
                  <a:extLst>
                    <a:ext uri="{FF2B5EF4-FFF2-40B4-BE49-F238E27FC236}">
                      <a16:creationId xmlns:a16="http://schemas.microsoft.com/office/drawing/2014/main" id="{52F7A933-C0A6-437B-B5FD-14E68F0D0C7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246" y="2088"/>
                  <a:ext cx="27" cy="50"/>
                </a:xfrm>
                <a:custGeom>
                  <a:avLst/>
                  <a:gdLst>
                    <a:gd name="T0" fmla="*/ 27 w 54"/>
                    <a:gd name="T1" fmla="*/ 0 h 101"/>
                    <a:gd name="T2" fmla="*/ 23 w 54"/>
                    <a:gd name="T3" fmla="*/ 1 h 101"/>
                    <a:gd name="T4" fmla="*/ 20 w 54"/>
                    <a:gd name="T5" fmla="*/ 3 h 101"/>
                    <a:gd name="T6" fmla="*/ 15 w 54"/>
                    <a:gd name="T7" fmla="*/ 6 h 101"/>
                    <a:gd name="T8" fmla="*/ 12 w 54"/>
                    <a:gd name="T9" fmla="*/ 9 h 101"/>
                    <a:gd name="T10" fmla="*/ 9 w 54"/>
                    <a:gd name="T11" fmla="*/ 12 h 101"/>
                    <a:gd name="T12" fmla="*/ 7 w 54"/>
                    <a:gd name="T13" fmla="*/ 17 h 101"/>
                    <a:gd name="T14" fmla="*/ 4 w 54"/>
                    <a:gd name="T15" fmla="*/ 22 h 101"/>
                    <a:gd name="T16" fmla="*/ 0 w 54"/>
                    <a:gd name="T17" fmla="*/ 50 h 101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0" t="0" r="r" b="b"/>
                  <a:pathLst>
                    <a:path w="54" h="101">
                      <a:moveTo>
                        <a:pt x="54" y="0"/>
                      </a:moveTo>
                      <a:lnTo>
                        <a:pt x="46" y="3"/>
                      </a:lnTo>
                      <a:lnTo>
                        <a:pt x="39" y="6"/>
                      </a:lnTo>
                      <a:lnTo>
                        <a:pt x="29" y="13"/>
                      </a:lnTo>
                      <a:lnTo>
                        <a:pt x="24" y="19"/>
                      </a:lnTo>
                      <a:lnTo>
                        <a:pt x="18" y="25"/>
                      </a:lnTo>
                      <a:lnTo>
                        <a:pt x="13" y="34"/>
                      </a:lnTo>
                      <a:lnTo>
                        <a:pt x="8" y="44"/>
                      </a:lnTo>
                      <a:lnTo>
                        <a:pt x="0" y="101"/>
                      </a:lnTo>
                    </a:path>
                  </a:pathLst>
                </a:custGeom>
                <a:grpFill/>
                <a:ln w="476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endParaRPr>
                </a:p>
              </p:txBody>
            </p:sp>
            <p:sp>
              <p:nvSpPr>
                <p:cNvPr id="832" name="Freeform 144">
                  <a:extLst>
                    <a:ext uri="{FF2B5EF4-FFF2-40B4-BE49-F238E27FC236}">
                      <a16:creationId xmlns:a16="http://schemas.microsoft.com/office/drawing/2014/main" id="{8E2DBE21-B775-4F3D-A8E9-27E9FF05E33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273" y="2085"/>
                  <a:ext cx="27" cy="79"/>
                </a:xfrm>
                <a:custGeom>
                  <a:avLst/>
                  <a:gdLst>
                    <a:gd name="T0" fmla="*/ 0 w 54"/>
                    <a:gd name="T1" fmla="*/ 0 h 160"/>
                    <a:gd name="T2" fmla="*/ 14 w 54"/>
                    <a:gd name="T3" fmla="*/ 26 h 160"/>
                    <a:gd name="T4" fmla="*/ 27 w 54"/>
                    <a:gd name="T5" fmla="*/ 79 h 160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54" h="160">
                      <a:moveTo>
                        <a:pt x="0" y="0"/>
                      </a:moveTo>
                      <a:lnTo>
                        <a:pt x="27" y="53"/>
                      </a:lnTo>
                      <a:lnTo>
                        <a:pt x="54" y="160"/>
                      </a:lnTo>
                    </a:path>
                  </a:pathLst>
                </a:custGeom>
                <a:grpFill/>
                <a:ln w="476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endParaRPr>
                </a:p>
              </p:txBody>
            </p:sp>
            <p:sp>
              <p:nvSpPr>
                <p:cNvPr id="833" name="Freeform 145">
                  <a:extLst>
                    <a:ext uri="{FF2B5EF4-FFF2-40B4-BE49-F238E27FC236}">
                      <a16:creationId xmlns:a16="http://schemas.microsoft.com/office/drawing/2014/main" id="{29B3B28B-C909-4CBD-81EF-4F032942254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273" y="2164"/>
                  <a:ext cx="27" cy="81"/>
                </a:xfrm>
                <a:custGeom>
                  <a:avLst/>
                  <a:gdLst>
                    <a:gd name="T0" fmla="*/ 0 w 54"/>
                    <a:gd name="T1" fmla="*/ 0 h 160"/>
                    <a:gd name="T2" fmla="*/ 27 w 54"/>
                    <a:gd name="T3" fmla="*/ 41 h 160"/>
                    <a:gd name="T4" fmla="*/ 27 w 54"/>
                    <a:gd name="T5" fmla="*/ 81 h 160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54" h="160">
                      <a:moveTo>
                        <a:pt x="0" y="0"/>
                      </a:moveTo>
                      <a:lnTo>
                        <a:pt x="54" y="80"/>
                      </a:lnTo>
                      <a:lnTo>
                        <a:pt x="54" y="160"/>
                      </a:lnTo>
                    </a:path>
                  </a:pathLst>
                </a:custGeom>
                <a:grpFill/>
                <a:ln w="476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endParaRPr>
                </a:p>
              </p:txBody>
            </p:sp>
            <p:sp>
              <p:nvSpPr>
                <p:cNvPr id="834" name="Freeform 146">
                  <a:extLst>
                    <a:ext uri="{FF2B5EF4-FFF2-40B4-BE49-F238E27FC236}">
                      <a16:creationId xmlns:a16="http://schemas.microsoft.com/office/drawing/2014/main" id="{E1F0DCA4-729A-437F-96CD-0BC2C3FCF88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259" y="2164"/>
                  <a:ext cx="14" cy="81"/>
                </a:xfrm>
                <a:custGeom>
                  <a:avLst/>
                  <a:gdLst>
                    <a:gd name="T0" fmla="*/ 14 w 27"/>
                    <a:gd name="T1" fmla="*/ 0 h 160"/>
                    <a:gd name="T2" fmla="*/ 14 w 27"/>
                    <a:gd name="T3" fmla="*/ 54 h 160"/>
                    <a:gd name="T4" fmla="*/ 0 w 27"/>
                    <a:gd name="T5" fmla="*/ 81 h 160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27" h="160">
                      <a:moveTo>
                        <a:pt x="27" y="0"/>
                      </a:moveTo>
                      <a:lnTo>
                        <a:pt x="27" y="106"/>
                      </a:lnTo>
                      <a:lnTo>
                        <a:pt x="0" y="160"/>
                      </a:lnTo>
                    </a:path>
                  </a:pathLst>
                </a:custGeom>
                <a:grpFill/>
                <a:ln w="476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endParaRPr>
                </a:p>
              </p:txBody>
            </p:sp>
          </p:grpSp>
        </p:grpSp>
        <p:grpSp>
          <p:nvGrpSpPr>
            <p:cNvPr id="83" name="Group 147">
              <a:extLst>
                <a:ext uri="{FF2B5EF4-FFF2-40B4-BE49-F238E27FC236}">
                  <a16:creationId xmlns:a16="http://schemas.microsoft.com/office/drawing/2014/main" id="{465D88C9-A198-44EA-99F7-DACB1DB211F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334" y="2285"/>
              <a:ext cx="54" cy="267"/>
              <a:chOff x="1327" y="1978"/>
              <a:chExt cx="54" cy="267"/>
            </a:xfrm>
            <a:grpFill/>
          </p:grpSpPr>
          <p:sp>
            <p:nvSpPr>
              <p:cNvPr id="821" name="Line 148">
                <a:extLst>
                  <a:ext uri="{FF2B5EF4-FFF2-40B4-BE49-F238E27FC236}">
                    <a16:creationId xmlns:a16="http://schemas.microsoft.com/office/drawing/2014/main" id="{8D566CC3-05EA-47AF-AF5C-C8A4EE2809D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354" y="2058"/>
                <a:ext cx="1" cy="106"/>
              </a:xfrm>
              <a:prstGeom prst="line">
                <a:avLst/>
              </a:prstGeom>
              <a:grpFill/>
              <a:ln w="4763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grpSp>
            <p:nvGrpSpPr>
              <p:cNvPr id="822" name="Group 149">
                <a:extLst>
                  <a:ext uri="{FF2B5EF4-FFF2-40B4-BE49-F238E27FC236}">
                    <a16:creationId xmlns:a16="http://schemas.microsoft.com/office/drawing/2014/main" id="{948C7947-6A76-4CB1-AD82-080AA7904644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327" y="1978"/>
                <a:ext cx="54" cy="267"/>
                <a:chOff x="1327" y="1978"/>
                <a:chExt cx="54" cy="267"/>
              </a:xfrm>
              <a:grpFill/>
            </p:grpSpPr>
            <p:sp>
              <p:nvSpPr>
                <p:cNvPr id="823" name="Oval 150">
                  <a:extLst>
                    <a:ext uri="{FF2B5EF4-FFF2-40B4-BE49-F238E27FC236}">
                      <a16:creationId xmlns:a16="http://schemas.microsoft.com/office/drawing/2014/main" id="{7F297175-6330-4260-AA74-FE4AF0EB939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340" y="1978"/>
                  <a:ext cx="28" cy="81"/>
                </a:xfrm>
                <a:prstGeom prst="ellipse">
                  <a:avLst/>
                </a:prstGeom>
                <a:grpFill/>
                <a:ln w="4763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>
                  <a:lvl1pPr>
                    <a:defRPr sz="2400">
                      <a:solidFill>
                        <a:schemeClr val="tx1"/>
                      </a:solidFill>
                      <a:latin typeface="Arial" charset="0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Arial" charset="0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Arial" charset="0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Arial" charset="0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Arial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altLang="en-US" sz="24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824" name="Freeform 151">
                  <a:extLst>
                    <a:ext uri="{FF2B5EF4-FFF2-40B4-BE49-F238E27FC236}">
                      <a16:creationId xmlns:a16="http://schemas.microsoft.com/office/drawing/2014/main" id="{DA32C603-879B-4577-937C-B9ECF3D4DFF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327" y="2088"/>
                  <a:ext cx="27" cy="50"/>
                </a:xfrm>
                <a:custGeom>
                  <a:avLst/>
                  <a:gdLst>
                    <a:gd name="T0" fmla="*/ 27 w 54"/>
                    <a:gd name="T1" fmla="*/ 0 h 101"/>
                    <a:gd name="T2" fmla="*/ 24 w 54"/>
                    <a:gd name="T3" fmla="*/ 1 h 101"/>
                    <a:gd name="T4" fmla="*/ 20 w 54"/>
                    <a:gd name="T5" fmla="*/ 3 h 101"/>
                    <a:gd name="T6" fmla="*/ 15 w 54"/>
                    <a:gd name="T7" fmla="*/ 6 h 101"/>
                    <a:gd name="T8" fmla="*/ 13 w 54"/>
                    <a:gd name="T9" fmla="*/ 9 h 101"/>
                    <a:gd name="T10" fmla="*/ 10 w 54"/>
                    <a:gd name="T11" fmla="*/ 12 h 101"/>
                    <a:gd name="T12" fmla="*/ 7 w 54"/>
                    <a:gd name="T13" fmla="*/ 17 h 101"/>
                    <a:gd name="T14" fmla="*/ 5 w 54"/>
                    <a:gd name="T15" fmla="*/ 22 h 101"/>
                    <a:gd name="T16" fmla="*/ 0 w 54"/>
                    <a:gd name="T17" fmla="*/ 50 h 101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0" t="0" r="r" b="b"/>
                  <a:pathLst>
                    <a:path w="54" h="101">
                      <a:moveTo>
                        <a:pt x="54" y="0"/>
                      </a:moveTo>
                      <a:lnTo>
                        <a:pt x="47" y="3"/>
                      </a:lnTo>
                      <a:lnTo>
                        <a:pt x="40" y="6"/>
                      </a:lnTo>
                      <a:lnTo>
                        <a:pt x="29" y="13"/>
                      </a:lnTo>
                      <a:lnTo>
                        <a:pt x="25" y="19"/>
                      </a:lnTo>
                      <a:lnTo>
                        <a:pt x="20" y="25"/>
                      </a:lnTo>
                      <a:lnTo>
                        <a:pt x="14" y="34"/>
                      </a:lnTo>
                      <a:lnTo>
                        <a:pt x="9" y="44"/>
                      </a:lnTo>
                      <a:lnTo>
                        <a:pt x="0" y="101"/>
                      </a:lnTo>
                    </a:path>
                  </a:pathLst>
                </a:custGeom>
                <a:grpFill/>
                <a:ln w="476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endParaRPr>
                </a:p>
              </p:txBody>
            </p:sp>
            <p:sp>
              <p:nvSpPr>
                <p:cNvPr id="825" name="Freeform 152">
                  <a:extLst>
                    <a:ext uri="{FF2B5EF4-FFF2-40B4-BE49-F238E27FC236}">
                      <a16:creationId xmlns:a16="http://schemas.microsoft.com/office/drawing/2014/main" id="{0F865DA1-9F8F-4102-B578-581B80EDA6A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354" y="2085"/>
                  <a:ext cx="27" cy="79"/>
                </a:xfrm>
                <a:custGeom>
                  <a:avLst/>
                  <a:gdLst>
                    <a:gd name="T0" fmla="*/ 0 w 54"/>
                    <a:gd name="T1" fmla="*/ 0 h 160"/>
                    <a:gd name="T2" fmla="*/ 14 w 54"/>
                    <a:gd name="T3" fmla="*/ 26 h 160"/>
                    <a:gd name="T4" fmla="*/ 27 w 54"/>
                    <a:gd name="T5" fmla="*/ 79 h 160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54" h="160">
                      <a:moveTo>
                        <a:pt x="0" y="0"/>
                      </a:moveTo>
                      <a:lnTo>
                        <a:pt x="27" y="53"/>
                      </a:lnTo>
                      <a:lnTo>
                        <a:pt x="54" y="160"/>
                      </a:lnTo>
                    </a:path>
                  </a:pathLst>
                </a:custGeom>
                <a:grpFill/>
                <a:ln w="476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endParaRPr>
                </a:p>
              </p:txBody>
            </p:sp>
            <p:sp>
              <p:nvSpPr>
                <p:cNvPr id="826" name="Freeform 153">
                  <a:extLst>
                    <a:ext uri="{FF2B5EF4-FFF2-40B4-BE49-F238E27FC236}">
                      <a16:creationId xmlns:a16="http://schemas.microsoft.com/office/drawing/2014/main" id="{B2F6C4A7-7815-4C24-8F4C-93F2012BEB3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354" y="2164"/>
                  <a:ext cx="27" cy="81"/>
                </a:xfrm>
                <a:custGeom>
                  <a:avLst/>
                  <a:gdLst>
                    <a:gd name="T0" fmla="*/ 0 w 54"/>
                    <a:gd name="T1" fmla="*/ 0 h 160"/>
                    <a:gd name="T2" fmla="*/ 27 w 54"/>
                    <a:gd name="T3" fmla="*/ 41 h 160"/>
                    <a:gd name="T4" fmla="*/ 27 w 54"/>
                    <a:gd name="T5" fmla="*/ 81 h 160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54" h="160">
                      <a:moveTo>
                        <a:pt x="0" y="0"/>
                      </a:moveTo>
                      <a:lnTo>
                        <a:pt x="54" y="80"/>
                      </a:lnTo>
                      <a:lnTo>
                        <a:pt x="54" y="160"/>
                      </a:lnTo>
                    </a:path>
                  </a:pathLst>
                </a:custGeom>
                <a:grpFill/>
                <a:ln w="476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endParaRPr>
                </a:p>
              </p:txBody>
            </p:sp>
            <p:sp>
              <p:nvSpPr>
                <p:cNvPr id="827" name="Freeform 154">
                  <a:extLst>
                    <a:ext uri="{FF2B5EF4-FFF2-40B4-BE49-F238E27FC236}">
                      <a16:creationId xmlns:a16="http://schemas.microsoft.com/office/drawing/2014/main" id="{E532950E-D6AA-4F21-B881-8799437BAD6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340" y="2164"/>
                  <a:ext cx="14" cy="81"/>
                </a:xfrm>
                <a:custGeom>
                  <a:avLst/>
                  <a:gdLst>
                    <a:gd name="T0" fmla="*/ 14 w 27"/>
                    <a:gd name="T1" fmla="*/ 0 h 160"/>
                    <a:gd name="T2" fmla="*/ 14 w 27"/>
                    <a:gd name="T3" fmla="*/ 54 h 160"/>
                    <a:gd name="T4" fmla="*/ 0 w 27"/>
                    <a:gd name="T5" fmla="*/ 81 h 160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27" h="160">
                      <a:moveTo>
                        <a:pt x="27" y="0"/>
                      </a:moveTo>
                      <a:lnTo>
                        <a:pt x="27" y="106"/>
                      </a:lnTo>
                      <a:lnTo>
                        <a:pt x="0" y="160"/>
                      </a:lnTo>
                    </a:path>
                  </a:pathLst>
                </a:custGeom>
                <a:grpFill/>
                <a:ln w="476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endParaRPr>
                </a:p>
              </p:txBody>
            </p:sp>
          </p:grpSp>
        </p:grpSp>
        <p:grpSp>
          <p:nvGrpSpPr>
            <p:cNvPr id="84" name="Group 155">
              <a:extLst>
                <a:ext uri="{FF2B5EF4-FFF2-40B4-BE49-F238E27FC236}">
                  <a16:creationId xmlns:a16="http://schemas.microsoft.com/office/drawing/2014/main" id="{EDB794CF-E7BF-4F5C-AB81-B3F2568F012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280" y="2285"/>
              <a:ext cx="54" cy="267"/>
              <a:chOff x="1273" y="1978"/>
              <a:chExt cx="54" cy="267"/>
            </a:xfrm>
            <a:grpFill/>
          </p:grpSpPr>
          <p:sp>
            <p:nvSpPr>
              <p:cNvPr id="814" name="Line 156">
                <a:extLst>
                  <a:ext uri="{FF2B5EF4-FFF2-40B4-BE49-F238E27FC236}">
                    <a16:creationId xmlns:a16="http://schemas.microsoft.com/office/drawing/2014/main" id="{2B2CB347-EDD3-4899-A69C-D1E35B8EC08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300" y="2058"/>
                <a:ext cx="1" cy="106"/>
              </a:xfrm>
              <a:prstGeom prst="line">
                <a:avLst/>
              </a:prstGeom>
              <a:grpFill/>
              <a:ln w="4763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grpSp>
            <p:nvGrpSpPr>
              <p:cNvPr id="815" name="Group 157">
                <a:extLst>
                  <a:ext uri="{FF2B5EF4-FFF2-40B4-BE49-F238E27FC236}">
                    <a16:creationId xmlns:a16="http://schemas.microsoft.com/office/drawing/2014/main" id="{8C1B25C3-73A2-49EB-BD84-3AD04870FA18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273" y="1978"/>
                <a:ext cx="54" cy="267"/>
                <a:chOff x="1273" y="1978"/>
                <a:chExt cx="54" cy="267"/>
              </a:xfrm>
              <a:grpFill/>
            </p:grpSpPr>
            <p:sp>
              <p:nvSpPr>
                <p:cNvPr id="816" name="Oval 158">
                  <a:extLst>
                    <a:ext uri="{FF2B5EF4-FFF2-40B4-BE49-F238E27FC236}">
                      <a16:creationId xmlns:a16="http://schemas.microsoft.com/office/drawing/2014/main" id="{F39D8BE3-1115-4202-A5D0-68005F6179F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286" y="1978"/>
                  <a:ext cx="28" cy="81"/>
                </a:xfrm>
                <a:prstGeom prst="ellipse">
                  <a:avLst/>
                </a:prstGeom>
                <a:grpFill/>
                <a:ln w="4763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>
                  <a:lvl1pPr>
                    <a:defRPr sz="2400">
                      <a:solidFill>
                        <a:schemeClr val="tx1"/>
                      </a:solidFill>
                      <a:latin typeface="Arial" charset="0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Arial" charset="0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Arial" charset="0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Arial" charset="0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Arial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altLang="en-US" sz="24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817" name="Freeform 159">
                  <a:extLst>
                    <a:ext uri="{FF2B5EF4-FFF2-40B4-BE49-F238E27FC236}">
                      <a16:creationId xmlns:a16="http://schemas.microsoft.com/office/drawing/2014/main" id="{F4E75FA7-44E1-4A1E-9094-692C3806C2B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273" y="2088"/>
                  <a:ext cx="27" cy="50"/>
                </a:xfrm>
                <a:custGeom>
                  <a:avLst/>
                  <a:gdLst>
                    <a:gd name="T0" fmla="*/ 27 w 54"/>
                    <a:gd name="T1" fmla="*/ 0 h 101"/>
                    <a:gd name="T2" fmla="*/ 23 w 54"/>
                    <a:gd name="T3" fmla="*/ 1 h 101"/>
                    <a:gd name="T4" fmla="*/ 20 w 54"/>
                    <a:gd name="T5" fmla="*/ 3 h 101"/>
                    <a:gd name="T6" fmla="*/ 15 w 54"/>
                    <a:gd name="T7" fmla="*/ 6 h 101"/>
                    <a:gd name="T8" fmla="*/ 12 w 54"/>
                    <a:gd name="T9" fmla="*/ 9 h 101"/>
                    <a:gd name="T10" fmla="*/ 9 w 54"/>
                    <a:gd name="T11" fmla="*/ 12 h 101"/>
                    <a:gd name="T12" fmla="*/ 7 w 54"/>
                    <a:gd name="T13" fmla="*/ 17 h 101"/>
                    <a:gd name="T14" fmla="*/ 4 w 54"/>
                    <a:gd name="T15" fmla="*/ 22 h 101"/>
                    <a:gd name="T16" fmla="*/ 0 w 54"/>
                    <a:gd name="T17" fmla="*/ 50 h 101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0" t="0" r="r" b="b"/>
                  <a:pathLst>
                    <a:path w="54" h="101">
                      <a:moveTo>
                        <a:pt x="54" y="0"/>
                      </a:moveTo>
                      <a:lnTo>
                        <a:pt x="46" y="3"/>
                      </a:lnTo>
                      <a:lnTo>
                        <a:pt x="39" y="6"/>
                      </a:lnTo>
                      <a:lnTo>
                        <a:pt x="29" y="13"/>
                      </a:lnTo>
                      <a:lnTo>
                        <a:pt x="24" y="19"/>
                      </a:lnTo>
                      <a:lnTo>
                        <a:pt x="18" y="25"/>
                      </a:lnTo>
                      <a:lnTo>
                        <a:pt x="13" y="34"/>
                      </a:lnTo>
                      <a:lnTo>
                        <a:pt x="8" y="44"/>
                      </a:lnTo>
                      <a:lnTo>
                        <a:pt x="0" y="101"/>
                      </a:lnTo>
                    </a:path>
                  </a:pathLst>
                </a:custGeom>
                <a:grpFill/>
                <a:ln w="476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endParaRPr>
                </a:p>
              </p:txBody>
            </p:sp>
            <p:sp>
              <p:nvSpPr>
                <p:cNvPr id="818" name="Freeform 160">
                  <a:extLst>
                    <a:ext uri="{FF2B5EF4-FFF2-40B4-BE49-F238E27FC236}">
                      <a16:creationId xmlns:a16="http://schemas.microsoft.com/office/drawing/2014/main" id="{FF88C65F-D74C-4D59-9B1A-812A3C14AB3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300" y="2085"/>
                  <a:ext cx="27" cy="79"/>
                </a:xfrm>
                <a:custGeom>
                  <a:avLst/>
                  <a:gdLst>
                    <a:gd name="T0" fmla="*/ 0 w 54"/>
                    <a:gd name="T1" fmla="*/ 0 h 160"/>
                    <a:gd name="T2" fmla="*/ 14 w 54"/>
                    <a:gd name="T3" fmla="*/ 26 h 160"/>
                    <a:gd name="T4" fmla="*/ 27 w 54"/>
                    <a:gd name="T5" fmla="*/ 79 h 160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54" h="160">
                      <a:moveTo>
                        <a:pt x="0" y="0"/>
                      </a:moveTo>
                      <a:lnTo>
                        <a:pt x="27" y="53"/>
                      </a:lnTo>
                      <a:lnTo>
                        <a:pt x="54" y="160"/>
                      </a:lnTo>
                    </a:path>
                  </a:pathLst>
                </a:custGeom>
                <a:grpFill/>
                <a:ln w="476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endParaRPr>
                </a:p>
              </p:txBody>
            </p:sp>
            <p:sp>
              <p:nvSpPr>
                <p:cNvPr id="819" name="Freeform 161">
                  <a:extLst>
                    <a:ext uri="{FF2B5EF4-FFF2-40B4-BE49-F238E27FC236}">
                      <a16:creationId xmlns:a16="http://schemas.microsoft.com/office/drawing/2014/main" id="{BF56F922-6463-486E-98D2-52B996289B5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300" y="2164"/>
                  <a:ext cx="27" cy="81"/>
                </a:xfrm>
                <a:custGeom>
                  <a:avLst/>
                  <a:gdLst>
                    <a:gd name="T0" fmla="*/ 0 w 54"/>
                    <a:gd name="T1" fmla="*/ 0 h 160"/>
                    <a:gd name="T2" fmla="*/ 27 w 54"/>
                    <a:gd name="T3" fmla="*/ 41 h 160"/>
                    <a:gd name="T4" fmla="*/ 27 w 54"/>
                    <a:gd name="T5" fmla="*/ 81 h 160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54" h="160">
                      <a:moveTo>
                        <a:pt x="0" y="0"/>
                      </a:moveTo>
                      <a:lnTo>
                        <a:pt x="54" y="80"/>
                      </a:lnTo>
                      <a:lnTo>
                        <a:pt x="54" y="160"/>
                      </a:lnTo>
                    </a:path>
                  </a:pathLst>
                </a:custGeom>
                <a:grpFill/>
                <a:ln w="476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endParaRPr>
                </a:p>
              </p:txBody>
            </p:sp>
            <p:sp>
              <p:nvSpPr>
                <p:cNvPr id="820" name="Freeform 162">
                  <a:extLst>
                    <a:ext uri="{FF2B5EF4-FFF2-40B4-BE49-F238E27FC236}">
                      <a16:creationId xmlns:a16="http://schemas.microsoft.com/office/drawing/2014/main" id="{A99B52F0-F81D-4473-B64A-16AC658AAC2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286" y="2164"/>
                  <a:ext cx="14" cy="81"/>
                </a:xfrm>
                <a:custGeom>
                  <a:avLst/>
                  <a:gdLst>
                    <a:gd name="T0" fmla="*/ 14 w 27"/>
                    <a:gd name="T1" fmla="*/ 0 h 160"/>
                    <a:gd name="T2" fmla="*/ 14 w 27"/>
                    <a:gd name="T3" fmla="*/ 54 h 160"/>
                    <a:gd name="T4" fmla="*/ 0 w 27"/>
                    <a:gd name="T5" fmla="*/ 81 h 160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27" h="160">
                      <a:moveTo>
                        <a:pt x="27" y="0"/>
                      </a:moveTo>
                      <a:lnTo>
                        <a:pt x="27" y="106"/>
                      </a:lnTo>
                      <a:lnTo>
                        <a:pt x="0" y="160"/>
                      </a:lnTo>
                    </a:path>
                  </a:pathLst>
                </a:custGeom>
                <a:grpFill/>
                <a:ln w="476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endParaRPr>
                </a:p>
              </p:txBody>
            </p:sp>
          </p:grpSp>
        </p:grpSp>
        <p:grpSp>
          <p:nvGrpSpPr>
            <p:cNvPr id="85" name="Group 163">
              <a:extLst>
                <a:ext uri="{FF2B5EF4-FFF2-40B4-BE49-F238E27FC236}">
                  <a16:creationId xmlns:a16="http://schemas.microsoft.com/office/drawing/2014/main" id="{7C0DA599-195A-4590-AABB-18F5FAD8245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469" y="2374"/>
              <a:ext cx="163" cy="133"/>
              <a:chOff x="1462" y="2067"/>
              <a:chExt cx="163" cy="133"/>
            </a:xfrm>
            <a:grpFill/>
          </p:grpSpPr>
          <p:sp>
            <p:nvSpPr>
              <p:cNvPr id="811" name="Freeform 164">
                <a:extLst>
                  <a:ext uri="{FF2B5EF4-FFF2-40B4-BE49-F238E27FC236}">
                    <a16:creationId xmlns:a16="http://schemas.microsoft.com/office/drawing/2014/main" id="{7D342B45-3D5A-4A4C-92F4-85DB999C4DE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488" y="2067"/>
                <a:ext cx="137" cy="133"/>
              </a:xfrm>
              <a:custGeom>
                <a:avLst/>
                <a:gdLst>
                  <a:gd name="T0" fmla="*/ 96 w 275"/>
                  <a:gd name="T1" fmla="*/ 0 h 266"/>
                  <a:gd name="T2" fmla="*/ 96 w 275"/>
                  <a:gd name="T3" fmla="*/ 33 h 266"/>
                  <a:gd name="T4" fmla="*/ 0 w 275"/>
                  <a:gd name="T5" fmla="*/ 33 h 266"/>
                  <a:gd name="T6" fmla="*/ 0 w 275"/>
                  <a:gd name="T7" fmla="*/ 100 h 266"/>
                  <a:gd name="T8" fmla="*/ 96 w 275"/>
                  <a:gd name="T9" fmla="*/ 100 h 266"/>
                  <a:gd name="T10" fmla="*/ 96 w 275"/>
                  <a:gd name="T11" fmla="*/ 133 h 266"/>
                  <a:gd name="T12" fmla="*/ 137 w 275"/>
                  <a:gd name="T13" fmla="*/ 67 h 266"/>
                  <a:gd name="T14" fmla="*/ 96 w 275"/>
                  <a:gd name="T15" fmla="*/ 0 h 26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275" h="266">
                    <a:moveTo>
                      <a:pt x="193" y="0"/>
                    </a:moveTo>
                    <a:lnTo>
                      <a:pt x="193" y="66"/>
                    </a:lnTo>
                    <a:lnTo>
                      <a:pt x="0" y="66"/>
                    </a:lnTo>
                    <a:lnTo>
                      <a:pt x="0" y="199"/>
                    </a:lnTo>
                    <a:lnTo>
                      <a:pt x="193" y="199"/>
                    </a:lnTo>
                    <a:lnTo>
                      <a:pt x="193" y="266"/>
                    </a:lnTo>
                    <a:lnTo>
                      <a:pt x="275" y="133"/>
                    </a:lnTo>
                    <a:lnTo>
                      <a:pt x="193" y="0"/>
                    </a:lnTo>
                    <a:close/>
                  </a:path>
                </a:pathLst>
              </a:custGeom>
              <a:grpFill/>
              <a:ln w="4763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812" name="Rectangle 165">
                <a:extLst>
                  <a:ext uri="{FF2B5EF4-FFF2-40B4-BE49-F238E27FC236}">
                    <a16:creationId xmlns:a16="http://schemas.microsoft.com/office/drawing/2014/main" id="{A168C813-BE3C-415C-877C-331157430CC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472" y="2100"/>
                <a:ext cx="10" cy="66"/>
              </a:xfrm>
              <a:prstGeom prst="rect">
                <a:avLst/>
              </a:prstGeom>
              <a:grpFill/>
              <a:ln w="4763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charset="0"/>
                  <a:ea typeface="+mn-ea"/>
                  <a:cs typeface="+mn-cs"/>
                </a:endParaRPr>
              </a:p>
            </p:txBody>
          </p:sp>
          <p:sp>
            <p:nvSpPr>
              <p:cNvPr id="813" name="Rectangle 166">
                <a:extLst>
                  <a:ext uri="{FF2B5EF4-FFF2-40B4-BE49-F238E27FC236}">
                    <a16:creationId xmlns:a16="http://schemas.microsoft.com/office/drawing/2014/main" id="{2A0B9CD5-0DC0-4B73-B494-A28775E5548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462" y="2100"/>
                <a:ext cx="5" cy="66"/>
              </a:xfrm>
              <a:prstGeom prst="rect">
                <a:avLst/>
              </a:prstGeom>
              <a:grpFill/>
              <a:ln w="4763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86" name="Group 167">
              <a:extLst>
                <a:ext uri="{FF2B5EF4-FFF2-40B4-BE49-F238E27FC236}">
                  <a16:creationId xmlns:a16="http://schemas.microsoft.com/office/drawing/2014/main" id="{5A8138D3-41B1-4B10-9677-013FD2B5A14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765" y="2995"/>
              <a:ext cx="55" cy="265"/>
              <a:chOff x="758" y="2688"/>
              <a:chExt cx="55" cy="265"/>
            </a:xfrm>
            <a:grpFill/>
          </p:grpSpPr>
          <p:sp>
            <p:nvSpPr>
              <p:cNvPr id="805" name="Oval 168">
                <a:extLst>
                  <a:ext uri="{FF2B5EF4-FFF2-40B4-BE49-F238E27FC236}">
                    <a16:creationId xmlns:a16="http://schemas.microsoft.com/office/drawing/2014/main" id="{C5ABF223-507C-405A-A6CA-78B6D0EBD70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72" y="2688"/>
                <a:ext cx="28" cy="80"/>
              </a:xfrm>
              <a:prstGeom prst="ellipse">
                <a:avLst/>
              </a:prstGeom>
              <a:grpFill/>
              <a:ln w="4763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charset="0"/>
                  <a:ea typeface="+mn-ea"/>
                  <a:cs typeface="+mn-cs"/>
                </a:endParaRPr>
              </a:p>
            </p:txBody>
          </p:sp>
          <p:sp>
            <p:nvSpPr>
              <p:cNvPr id="806" name="Line 169">
                <a:extLst>
                  <a:ext uri="{FF2B5EF4-FFF2-40B4-BE49-F238E27FC236}">
                    <a16:creationId xmlns:a16="http://schemas.microsoft.com/office/drawing/2014/main" id="{3E9D1CA6-382F-4635-B155-57BC2F0AFB5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786" y="2767"/>
                <a:ext cx="1" cy="107"/>
              </a:xfrm>
              <a:prstGeom prst="line">
                <a:avLst/>
              </a:prstGeom>
              <a:grpFill/>
              <a:ln w="4763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807" name="Line 170">
                <a:extLst>
                  <a:ext uri="{FF2B5EF4-FFF2-40B4-BE49-F238E27FC236}">
                    <a16:creationId xmlns:a16="http://schemas.microsoft.com/office/drawing/2014/main" id="{B96DA851-3BA9-439E-AA97-884F8B72512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758" y="2794"/>
                <a:ext cx="28" cy="27"/>
              </a:xfrm>
              <a:prstGeom prst="line">
                <a:avLst/>
              </a:prstGeom>
              <a:grpFill/>
              <a:ln w="4763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808" name="Line 171">
                <a:extLst>
                  <a:ext uri="{FF2B5EF4-FFF2-40B4-BE49-F238E27FC236}">
                    <a16:creationId xmlns:a16="http://schemas.microsoft.com/office/drawing/2014/main" id="{0B067AC1-E85E-4395-976D-2958C3D1DB8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786" y="2794"/>
                <a:ext cx="27" cy="27"/>
              </a:xfrm>
              <a:prstGeom prst="line">
                <a:avLst/>
              </a:prstGeom>
              <a:grpFill/>
              <a:ln w="4763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809" name="Freeform 172">
                <a:extLst>
                  <a:ext uri="{FF2B5EF4-FFF2-40B4-BE49-F238E27FC236}">
                    <a16:creationId xmlns:a16="http://schemas.microsoft.com/office/drawing/2014/main" id="{7F87BBE9-0B8F-4EE4-95C9-FA46AFCDC65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86" y="2874"/>
                <a:ext cx="13" cy="79"/>
              </a:xfrm>
              <a:custGeom>
                <a:avLst/>
                <a:gdLst>
                  <a:gd name="T0" fmla="*/ 0 w 28"/>
                  <a:gd name="T1" fmla="*/ 0 h 159"/>
                  <a:gd name="T2" fmla="*/ 13 w 28"/>
                  <a:gd name="T3" fmla="*/ 26 h 159"/>
                  <a:gd name="T4" fmla="*/ 13 w 28"/>
                  <a:gd name="T5" fmla="*/ 79 h 159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28" h="159">
                    <a:moveTo>
                      <a:pt x="0" y="0"/>
                    </a:moveTo>
                    <a:lnTo>
                      <a:pt x="28" y="52"/>
                    </a:lnTo>
                    <a:lnTo>
                      <a:pt x="28" y="159"/>
                    </a:lnTo>
                  </a:path>
                </a:pathLst>
              </a:custGeom>
              <a:grpFill/>
              <a:ln w="4763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810" name="Freeform 173">
                <a:extLst>
                  <a:ext uri="{FF2B5EF4-FFF2-40B4-BE49-F238E27FC236}">
                    <a16:creationId xmlns:a16="http://schemas.microsoft.com/office/drawing/2014/main" id="{5F0D7DD1-CABF-4FDC-AEA2-147408F0046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72" y="2874"/>
                <a:ext cx="14" cy="79"/>
              </a:xfrm>
              <a:custGeom>
                <a:avLst/>
                <a:gdLst>
                  <a:gd name="T0" fmla="*/ 14 w 27"/>
                  <a:gd name="T1" fmla="*/ 0 h 159"/>
                  <a:gd name="T2" fmla="*/ 0 w 27"/>
                  <a:gd name="T3" fmla="*/ 26 h 159"/>
                  <a:gd name="T4" fmla="*/ 0 w 27"/>
                  <a:gd name="T5" fmla="*/ 79 h 159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27" h="159">
                    <a:moveTo>
                      <a:pt x="27" y="0"/>
                    </a:moveTo>
                    <a:lnTo>
                      <a:pt x="0" y="52"/>
                    </a:lnTo>
                    <a:lnTo>
                      <a:pt x="0" y="159"/>
                    </a:lnTo>
                  </a:path>
                </a:pathLst>
              </a:custGeom>
              <a:grpFill/>
              <a:ln w="4763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  <p:grpSp>
          <p:nvGrpSpPr>
            <p:cNvPr id="87" name="Group 174">
              <a:extLst>
                <a:ext uri="{FF2B5EF4-FFF2-40B4-BE49-F238E27FC236}">
                  <a16:creationId xmlns:a16="http://schemas.microsoft.com/office/drawing/2014/main" id="{DBE53D17-00BF-4527-A979-613A24087FB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22" y="2560"/>
              <a:ext cx="162" cy="195"/>
              <a:chOff x="515" y="2253"/>
              <a:chExt cx="162" cy="195"/>
            </a:xfrm>
            <a:grpFill/>
          </p:grpSpPr>
          <p:sp>
            <p:nvSpPr>
              <p:cNvPr id="800" name="Freeform 175">
                <a:extLst>
                  <a:ext uri="{FF2B5EF4-FFF2-40B4-BE49-F238E27FC236}">
                    <a16:creationId xmlns:a16="http://schemas.microsoft.com/office/drawing/2014/main" id="{D62568A2-8067-48B9-914B-44E7B975AD5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5" y="2281"/>
                <a:ext cx="70" cy="89"/>
              </a:xfrm>
              <a:custGeom>
                <a:avLst/>
                <a:gdLst>
                  <a:gd name="T0" fmla="*/ 35 w 139"/>
                  <a:gd name="T1" fmla="*/ 89 h 178"/>
                  <a:gd name="T2" fmla="*/ 28 w 139"/>
                  <a:gd name="T3" fmla="*/ 89 h 178"/>
                  <a:gd name="T4" fmla="*/ 21 w 139"/>
                  <a:gd name="T5" fmla="*/ 86 h 178"/>
                  <a:gd name="T6" fmla="*/ 15 w 139"/>
                  <a:gd name="T7" fmla="*/ 81 h 178"/>
                  <a:gd name="T8" fmla="*/ 10 w 139"/>
                  <a:gd name="T9" fmla="*/ 76 h 178"/>
                  <a:gd name="T10" fmla="*/ 6 w 139"/>
                  <a:gd name="T11" fmla="*/ 70 h 178"/>
                  <a:gd name="T12" fmla="*/ 3 w 139"/>
                  <a:gd name="T13" fmla="*/ 62 h 178"/>
                  <a:gd name="T14" fmla="*/ 1 w 139"/>
                  <a:gd name="T15" fmla="*/ 53 h 178"/>
                  <a:gd name="T16" fmla="*/ 0 w 139"/>
                  <a:gd name="T17" fmla="*/ 44 h 178"/>
                  <a:gd name="T18" fmla="*/ 1 w 139"/>
                  <a:gd name="T19" fmla="*/ 35 h 178"/>
                  <a:gd name="T20" fmla="*/ 3 w 139"/>
                  <a:gd name="T21" fmla="*/ 27 h 178"/>
                  <a:gd name="T22" fmla="*/ 6 w 139"/>
                  <a:gd name="T23" fmla="*/ 19 h 178"/>
                  <a:gd name="T24" fmla="*/ 11 w 139"/>
                  <a:gd name="T25" fmla="*/ 13 h 178"/>
                  <a:gd name="T26" fmla="*/ 16 w 139"/>
                  <a:gd name="T27" fmla="*/ 8 h 178"/>
                  <a:gd name="T28" fmla="*/ 21 w 139"/>
                  <a:gd name="T29" fmla="*/ 3 h 178"/>
                  <a:gd name="T30" fmla="*/ 28 w 139"/>
                  <a:gd name="T31" fmla="*/ 1 h 178"/>
                  <a:gd name="T32" fmla="*/ 35 w 139"/>
                  <a:gd name="T33" fmla="*/ 0 h 178"/>
                  <a:gd name="T34" fmla="*/ 70 w 139"/>
                  <a:gd name="T35" fmla="*/ 0 h 178"/>
                  <a:gd name="T36" fmla="*/ 70 w 139"/>
                  <a:gd name="T37" fmla="*/ 89 h 178"/>
                  <a:gd name="T38" fmla="*/ 35 w 139"/>
                  <a:gd name="T39" fmla="*/ 89 h 178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0" t="0" r="r" b="b"/>
                <a:pathLst>
                  <a:path w="139" h="178">
                    <a:moveTo>
                      <a:pt x="69" y="178"/>
                    </a:moveTo>
                    <a:lnTo>
                      <a:pt x="55" y="177"/>
                    </a:lnTo>
                    <a:lnTo>
                      <a:pt x="42" y="171"/>
                    </a:lnTo>
                    <a:lnTo>
                      <a:pt x="30" y="162"/>
                    </a:lnTo>
                    <a:lnTo>
                      <a:pt x="20" y="152"/>
                    </a:lnTo>
                    <a:lnTo>
                      <a:pt x="11" y="139"/>
                    </a:lnTo>
                    <a:lnTo>
                      <a:pt x="5" y="123"/>
                    </a:lnTo>
                    <a:lnTo>
                      <a:pt x="1" y="105"/>
                    </a:lnTo>
                    <a:lnTo>
                      <a:pt x="0" y="88"/>
                    </a:lnTo>
                    <a:lnTo>
                      <a:pt x="1" y="70"/>
                    </a:lnTo>
                    <a:lnTo>
                      <a:pt x="5" y="54"/>
                    </a:lnTo>
                    <a:lnTo>
                      <a:pt x="11" y="38"/>
                    </a:lnTo>
                    <a:lnTo>
                      <a:pt x="21" y="25"/>
                    </a:lnTo>
                    <a:lnTo>
                      <a:pt x="31" y="15"/>
                    </a:lnTo>
                    <a:lnTo>
                      <a:pt x="42" y="6"/>
                    </a:lnTo>
                    <a:lnTo>
                      <a:pt x="56" y="2"/>
                    </a:lnTo>
                    <a:lnTo>
                      <a:pt x="69" y="0"/>
                    </a:lnTo>
                    <a:lnTo>
                      <a:pt x="139" y="0"/>
                    </a:lnTo>
                    <a:lnTo>
                      <a:pt x="139" y="178"/>
                    </a:lnTo>
                    <a:lnTo>
                      <a:pt x="69" y="178"/>
                    </a:lnTo>
                    <a:close/>
                  </a:path>
                </a:pathLst>
              </a:custGeom>
              <a:grpFill/>
              <a:ln w="4763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801" name="Freeform 176">
                <a:extLst>
                  <a:ext uri="{FF2B5EF4-FFF2-40B4-BE49-F238E27FC236}">
                    <a16:creationId xmlns:a16="http://schemas.microsoft.com/office/drawing/2014/main" id="{D94FF748-3F64-4EE2-B641-7F5C56CEBBC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97" y="2253"/>
                <a:ext cx="59" cy="31"/>
              </a:xfrm>
              <a:custGeom>
                <a:avLst/>
                <a:gdLst>
                  <a:gd name="T0" fmla="*/ 59 w 120"/>
                  <a:gd name="T1" fmla="*/ 24 h 63"/>
                  <a:gd name="T2" fmla="*/ 54 w 120"/>
                  <a:gd name="T3" fmla="*/ 0 h 63"/>
                  <a:gd name="T4" fmla="*/ 39 w 120"/>
                  <a:gd name="T5" fmla="*/ 13 h 63"/>
                  <a:gd name="T6" fmla="*/ 37 w 120"/>
                  <a:gd name="T7" fmla="*/ 6 h 63"/>
                  <a:gd name="T8" fmla="*/ 23 w 120"/>
                  <a:gd name="T9" fmla="*/ 17 h 63"/>
                  <a:gd name="T10" fmla="*/ 22 w 120"/>
                  <a:gd name="T11" fmla="*/ 12 h 63"/>
                  <a:gd name="T12" fmla="*/ 0 w 120"/>
                  <a:gd name="T13" fmla="*/ 31 h 63"/>
                  <a:gd name="T14" fmla="*/ 25 w 120"/>
                  <a:gd name="T15" fmla="*/ 25 h 63"/>
                  <a:gd name="T16" fmla="*/ 26 w 120"/>
                  <a:gd name="T17" fmla="*/ 30 h 63"/>
                  <a:gd name="T18" fmla="*/ 41 w 120"/>
                  <a:gd name="T19" fmla="*/ 23 h 63"/>
                  <a:gd name="T20" fmla="*/ 42 w 120"/>
                  <a:gd name="T21" fmla="*/ 28 h 63"/>
                  <a:gd name="T22" fmla="*/ 59 w 120"/>
                  <a:gd name="T23" fmla="*/ 24 h 63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0" t="0" r="r" b="b"/>
                <a:pathLst>
                  <a:path w="120" h="63">
                    <a:moveTo>
                      <a:pt x="120" y="48"/>
                    </a:moveTo>
                    <a:lnTo>
                      <a:pt x="109" y="0"/>
                    </a:lnTo>
                    <a:lnTo>
                      <a:pt x="79" y="27"/>
                    </a:lnTo>
                    <a:lnTo>
                      <a:pt x="75" y="12"/>
                    </a:lnTo>
                    <a:lnTo>
                      <a:pt x="47" y="35"/>
                    </a:lnTo>
                    <a:lnTo>
                      <a:pt x="45" y="24"/>
                    </a:lnTo>
                    <a:lnTo>
                      <a:pt x="0" y="63"/>
                    </a:lnTo>
                    <a:lnTo>
                      <a:pt x="50" y="50"/>
                    </a:lnTo>
                    <a:lnTo>
                      <a:pt x="52" y="60"/>
                    </a:lnTo>
                    <a:lnTo>
                      <a:pt x="83" y="46"/>
                    </a:lnTo>
                    <a:lnTo>
                      <a:pt x="85" y="56"/>
                    </a:lnTo>
                    <a:lnTo>
                      <a:pt x="120" y="48"/>
                    </a:lnTo>
                    <a:close/>
                  </a:path>
                </a:pathLst>
              </a:custGeom>
              <a:grpFill/>
              <a:ln w="4763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802" name="Freeform 177">
                <a:extLst>
                  <a:ext uri="{FF2B5EF4-FFF2-40B4-BE49-F238E27FC236}">
                    <a16:creationId xmlns:a16="http://schemas.microsoft.com/office/drawing/2014/main" id="{D534D9D1-324A-41CA-85EF-A4A457D704C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16" y="2345"/>
                <a:ext cx="59" cy="33"/>
              </a:xfrm>
              <a:custGeom>
                <a:avLst/>
                <a:gdLst>
                  <a:gd name="T0" fmla="*/ 57 w 119"/>
                  <a:gd name="T1" fmla="*/ 33 h 65"/>
                  <a:gd name="T2" fmla="*/ 59 w 119"/>
                  <a:gd name="T3" fmla="*/ 8 h 65"/>
                  <a:gd name="T4" fmla="*/ 42 w 119"/>
                  <a:gd name="T5" fmla="*/ 11 h 65"/>
                  <a:gd name="T6" fmla="*/ 42 w 119"/>
                  <a:gd name="T7" fmla="*/ 4 h 65"/>
                  <a:gd name="T8" fmla="*/ 26 w 119"/>
                  <a:gd name="T9" fmla="*/ 7 h 65"/>
                  <a:gd name="T10" fmla="*/ 27 w 119"/>
                  <a:gd name="T11" fmla="*/ 0 h 65"/>
                  <a:gd name="T12" fmla="*/ 0 w 119"/>
                  <a:gd name="T13" fmla="*/ 6 h 65"/>
                  <a:gd name="T14" fmla="*/ 25 w 119"/>
                  <a:gd name="T15" fmla="*/ 14 h 65"/>
                  <a:gd name="T16" fmla="*/ 24 w 119"/>
                  <a:gd name="T17" fmla="*/ 19 h 65"/>
                  <a:gd name="T18" fmla="*/ 41 w 119"/>
                  <a:gd name="T19" fmla="*/ 21 h 65"/>
                  <a:gd name="T20" fmla="*/ 41 w 119"/>
                  <a:gd name="T21" fmla="*/ 26 h 65"/>
                  <a:gd name="T22" fmla="*/ 57 w 119"/>
                  <a:gd name="T23" fmla="*/ 33 h 65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0" t="0" r="r" b="b"/>
                <a:pathLst>
                  <a:path w="119" h="65">
                    <a:moveTo>
                      <a:pt x="115" y="65"/>
                    </a:moveTo>
                    <a:lnTo>
                      <a:pt x="119" y="16"/>
                    </a:lnTo>
                    <a:lnTo>
                      <a:pt x="85" y="22"/>
                    </a:lnTo>
                    <a:lnTo>
                      <a:pt x="85" y="7"/>
                    </a:lnTo>
                    <a:lnTo>
                      <a:pt x="52" y="13"/>
                    </a:lnTo>
                    <a:lnTo>
                      <a:pt x="54" y="0"/>
                    </a:lnTo>
                    <a:lnTo>
                      <a:pt x="0" y="11"/>
                    </a:lnTo>
                    <a:lnTo>
                      <a:pt x="50" y="27"/>
                    </a:lnTo>
                    <a:lnTo>
                      <a:pt x="49" y="38"/>
                    </a:lnTo>
                    <a:lnTo>
                      <a:pt x="83" y="42"/>
                    </a:lnTo>
                    <a:lnTo>
                      <a:pt x="82" y="52"/>
                    </a:lnTo>
                    <a:lnTo>
                      <a:pt x="115" y="65"/>
                    </a:lnTo>
                    <a:close/>
                  </a:path>
                </a:pathLst>
              </a:custGeom>
              <a:grpFill/>
              <a:ln w="4763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803" name="Freeform 178">
                <a:extLst>
                  <a:ext uri="{FF2B5EF4-FFF2-40B4-BE49-F238E27FC236}">
                    <a16:creationId xmlns:a16="http://schemas.microsoft.com/office/drawing/2014/main" id="{76BC9044-7191-460F-A9C9-996B0E5CB9F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86" y="2385"/>
                <a:ext cx="55" cy="63"/>
              </a:xfrm>
              <a:custGeom>
                <a:avLst/>
                <a:gdLst>
                  <a:gd name="T0" fmla="*/ 51 w 110"/>
                  <a:gd name="T1" fmla="*/ 63 h 127"/>
                  <a:gd name="T2" fmla="*/ 55 w 110"/>
                  <a:gd name="T3" fmla="*/ 40 h 127"/>
                  <a:gd name="T4" fmla="*/ 39 w 110"/>
                  <a:gd name="T5" fmla="*/ 32 h 127"/>
                  <a:gd name="T6" fmla="*/ 40 w 110"/>
                  <a:gd name="T7" fmla="*/ 24 h 127"/>
                  <a:gd name="T8" fmla="*/ 24 w 110"/>
                  <a:gd name="T9" fmla="*/ 17 h 127"/>
                  <a:gd name="T10" fmla="*/ 25 w 110"/>
                  <a:gd name="T11" fmla="*/ 11 h 127"/>
                  <a:gd name="T12" fmla="*/ 0 w 110"/>
                  <a:gd name="T13" fmla="*/ 0 h 127"/>
                  <a:gd name="T14" fmla="*/ 23 w 110"/>
                  <a:gd name="T15" fmla="*/ 24 h 127"/>
                  <a:gd name="T16" fmla="*/ 22 w 110"/>
                  <a:gd name="T17" fmla="*/ 29 h 127"/>
                  <a:gd name="T18" fmla="*/ 37 w 110"/>
                  <a:gd name="T19" fmla="*/ 41 h 127"/>
                  <a:gd name="T20" fmla="*/ 36 w 110"/>
                  <a:gd name="T21" fmla="*/ 46 h 127"/>
                  <a:gd name="T22" fmla="*/ 51 w 110"/>
                  <a:gd name="T23" fmla="*/ 63 h 127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0" t="0" r="r" b="b"/>
                <a:pathLst>
                  <a:path w="110" h="127">
                    <a:moveTo>
                      <a:pt x="102" y="127"/>
                    </a:moveTo>
                    <a:lnTo>
                      <a:pt x="110" y="80"/>
                    </a:lnTo>
                    <a:lnTo>
                      <a:pt x="77" y="64"/>
                    </a:lnTo>
                    <a:lnTo>
                      <a:pt x="79" y="49"/>
                    </a:lnTo>
                    <a:lnTo>
                      <a:pt x="48" y="35"/>
                    </a:lnTo>
                    <a:lnTo>
                      <a:pt x="50" y="23"/>
                    </a:lnTo>
                    <a:lnTo>
                      <a:pt x="0" y="0"/>
                    </a:lnTo>
                    <a:lnTo>
                      <a:pt x="45" y="48"/>
                    </a:lnTo>
                    <a:lnTo>
                      <a:pt x="44" y="58"/>
                    </a:lnTo>
                    <a:lnTo>
                      <a:pt x="74" y="83"/>
                    </a:lnTo>
                    <a:lnTo>
                      <a:pt x="72" y="93"/>
                    </a:lnTo>
                    <a:lnTo>
                      <a:pt x="102" y="127"/>
                    </a:lnTo>
                    <a:close/>
                  </a:path>
                </a:pathLst>
              </a:custGeom>
              <a:grpFill/>
              <a:ln w="4763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804" name="Freeform 179">
                <a:extLst>
                  <a:ext uri="{FF2B5EF4-FFF2-40B4-BE49-F238E27FC236}">
                    <a16:creationId xmlns:a16="http://schemas.microsoft.com/office/drawing/2014/main" id="{2D2ABA72-AF62-4786-BE04-68EFA413119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17" y="2287"/>
                <a:ext cx="60" cy="31"/>
              </a:xfrm>
              <a:custGeom>
                <a:avLst/>
                <a:gdLst>
                  <a:gd name="T0" fmla="*/ 60 w 119"/>
                  <a:gd name="T1" fmla="*/ 24 h 63"/>
                  <a:gd name="T2" fmla="*/ 55 w 119"/>
                  <a:gd name="T3" fmla="*/ 0 h 63"/>
                  <a:gd name="T4" fmla="*/ 40 w 119"/>
                  <a:gd name="T5" fmla="*/ 13 h 63"/>
                  <a:gd name="T6" fmla="*/ 37 w 119"/>
                  <a:gd name="T7" fmla="*/ 6 h 63"/>
                  <a:gd name="T8" fmla="*/ 23 w 119"/>
                  <a:gd name="T9" fmla="*/ 18 h 63"/>
                  <a:gd name="T10" fmla="*/ 22 w 119"/>
                  <a:gd name="T11" fmla="*/ 11 h 63"/>
                  <a:gd name="T12" fmla="*/ 0 w 119"/>
                  <a:gd name="T13" fmla="*/ 31 h 63"/>
                  <a:gd name="T14" fmla="*/ 25 w 119"/>
                  <a:gd name="T15" fmla="*/ 25 h 63"/>
                  <a:gd name="T16" fmla="*/ 26 w 119"/>
                  <a:gd name="T17" fmla="*/ 30 h 63"/>
                  <a:gd name="T18" fmla="*/ 42 w 119"/>
                  <a:gd name="T19" fmla="*/ 22 h 63"/>
                  <a:gd name="T20" fmla="*/ 43 w 119"/>
                  <a:gd name="T21" fmla="*/ 27 h 63"/>
                  <a:gd name="T22" fmla="*/ 60 w 119"/>
                  <a:gd name="T23" fmla="*/ 24 h 63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0" t="0" r="r" b="b"/>
                <a:pathLst>
                  <a:path w="119" h="63">
                    <a:moveTo>
                      <a:pt x="119" y="48"/>
                    </a:moveTo>
                    <a:lnTo>
                      <a:pt x="109" y="0"/>
                    </a:lnTo>
                    <a:lnTo>
                      <a:pt x="79" y="26"/>
                    </a:lnTo>
                    <a:lnTo>
                      <a:pt x="74" y="12"/>
                    </a:lnTo>
                    <a:lnTo>
                      <a:pt x="46" y="36"/>
                    </a:lnTo>
                    <a:lnTo>
                      <a:pt x="44" y="23"/>
                    </a:lnTo>
                    <a:lnTo>
                      <a:pt x="0" y="63"/>
                    </a:lnTo>
                    <a:lnTo>
                      <a:pt x="50" y="50"/>
                    </a:lnTo>
                    <a:lnTo>
                      <a:pt x="52" y="60"/>
                    </a:lnTo>
                    <a:lnTo>
                      <a:pt x="83" y="45"/>
                    </a:lnTo>
                    <a:lnTo>
                      <a:pt x="85" y="55"/>
                    </a:lnTo>
                    <a:lnTo>
                      <a:pt x="119" y="48"/>
                    </a:lnTo>
                    <a:close/>
                  </a:path>
                </a:pathLst>
              </a:custGeom>
              <a:grpFill/>
              <a:ln w="4763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  <p:grpSp>
          <p:nvGrpSpPr>
            <p:cNvPr id="88" name="Group 180">
              <a:extLst>
                <a:ext uri="{FF2B5EF4-FFF2-40B4-BE49-F238E27FC236}">
                  <a16:creationId xmlns:a16="http://schemas.microsoft.com/office/drawing/2014/main" id="{B02CC514-68DE-4CD2-B55A-94B65478F7E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22" y="2205"/>
              <a:ext cx="162" cy="196"/>
              <a:chOff x="515" y="1898"/>
              <a:chExt cx="162" cy="196"/>
            </a:xfrm>
            <a:grpFill/>
          </p:grpSpPr>
          <p:sp>
            <p:nvSpPr>
              <p:cNvPr id="795" name="Freeform 181">
                <a:extLst>
                  <a:ext uri="{FF2B5EF4-FFF2-40B4-BE49-F238E27FC236}">
                    <a16:creationId xmlns:a16="http://schemas.microsoft.com/office/drawing/2014/main" id="{024DF6D3-9999-4801-909E-82FC34368C2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5" y="1926"/>
                <a:ext cx="70" cy="90"/>
              </a:xfrm>
              <a:custGeom>
                <a:avLst/>
                <a:gdLst>
                  <a:gd name="T0" fmla="*/ 35 w 139"/>
                  <a:gd name="T1" fmla="*/ 89 h 179"/>
                  <a:gd name="T2" fmla="*/ 28 w 139"/>
                  <a:gd name="T3" fmla="*/ 88 h 179"/>
                  <a:gd name="T4" fmla="*/ 21 w 139"/>
                  <a:gd name="T5" fmla="*/ 85 h 179"/>
                  <a:gd name="T6" fmla="*/ 15 w 139"/>
                  <a:gd name="T7" fmla="*/ 81 h 179"/>
                  <a:gd name="T8" fmla="*/ 10 w 139"/>
                  <a:gd name="T9" fmla="*/ 76 h 179"/>
                  <a:gd name="T10" fmla="*/ 6 w 139"/>
                  <a:gd name="T11" fmla="*/ 69 h 179"/>
                  <a:gd name="T12" fmla="*/ 3 w 139"/>
                  <a:gd name="T13" fmla="*/ 61 h 179"/>
                  <a:gd name="T14" fmla="*/ 1 w 139"/>
                  <a:gd name="T15" fmla="*/ 53 h 179"/>
                  <a:gd name="T16" fmla="*/ 0 w 139"/>
                  <a:gd name="T17" fmla="*/ 45 h 179"/>
                  <a:gd name="T18" fmla="*/ 1 w 139"/>
                  <a:gd name="T19" fmla="*/ 36 h 179"/>
                  <a:gd name="T20" fmla="*/ 3 w 139"/>
                  <a:gd name="T21" fmla="*/ 27 h 179"/>
                  <a:gd name="T22" fmla="*/ 6 w 139"/>
                  <a:gd name="T23" fmla="*/ 20 h 179"/>
                  <a:gd name="T24" fmla="*/ 11 w 139"/>
                  <a:gd name="T25" fmla="*/ 13 h 179"/>
                  <a:gd name="T26" fmla="*/ 16 w 139"/>
                  <a:gd name="T27" fmla="*/ 7 h 179"/>
                  <a:gd name="T28" fmla="*/ 21 w 139"/>
                  <a:gd name="T29" fmla="*/ 4 h 179"/>
                  <a:gd name="T30" fmla="*/ 28 w 139"/>
                  <a:gd name="T31" fmla="*/ 1 h 179"/>
                  <a:gd name="T32" fmla="*/ 35 w 139"/>
                  <a:gd name="T33" fmla="*/ 0 h 179"/>
                  <a:gd name="T34" fmla="*/ 70 w 139"/>
                  <a:gd name="T35" fmla="*/ 0 h 179"/>
                  <a:gd name="T36" fmla="*/ 70 w 139"/>
                  <a:gd name="T37" fmla="*/ 90 h 179"/>
                  <a:gd name="T38" fmla="*/ 35 w 139"/>
                  <a:gd name="T39" fmla="*/ 89 h 179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0" t="0" r="r" b="b"/>
                <a:pathLst>
                  <a:path w="139" h="179">
                    <a:moveTo>
                      <a:pt x="69" y="178"/>
                    </a:moveTo>
                    <a:lnTo>
                      <a:pt x="55" y="176"/>
                    </a:lnTo>
                    <a:lnTo>
                      <a:pt x="42" y="170"/>
                    </a:lnTo>
                    <a:lnTo>
                      <a:pt x="30" y="162"/>
                    </a:lnTo>
                    <a:lnTo>
                      <a:pt x="20" y="151"/>
                    </a:lnTo>
                    <a:lnTo>
                      <a:pt x="11" y="138"/>
                    </a:lnTo>
                    <a:lnTo>
                      <a:pt x="5" y="122"/>
                    </a:lnTo>
                    <a:lnTo>
                      <a:pt x="1" y="106"/>
                    </a:lnTo>
                    <a:lnTo>
                      <a:pt x="0" y="89"/>
                    </a:lnTo>
                    <a:lnTo>
                      <a:pt x="1" y="71"/>
                    </a:lnTo>
                    <a:lnTo>
                      <a:pt x="5" y="54"/>
                    </a:lnTo>
                    <a:lnTo>
                      <a:pt x="11" y="39"/>
                    </a:lnTo>
                    <a:lnTo>
                      <a:pt x="21" y="26"/>
                    </a:lnTo>
                    <a:lnTo>
                      <a:pt x="31" y="14"/>
                    </a:lnTo>
                    <a:lnTo>
                      <a:pt x="42" y="7"/>
                    </a:lnTo>
                    <a:lnTo>
                      <a:pt x="56" y="1"/>
                    </a:lnTo>
                    <a:lnTo>
                      <a:pt x="69" y="0"/>
                    </a:lnTo>
                    <a:lnTo>
                      <a:pt x="139" y="0"/>
                    </a:lnTo>
                    <a:lnTo>
                      <a:pt x="139" y="179"/>
                    </a:lnTo>
                    <a:lnTo>
                      <a:pt x="69" y="178"/>
                    </a:lnTo>
                    <a:close/>
                  </a:path>
                </a:pathLst>
              </a:custGeom>
              <a:grpFill/>
              <a:ln w="4763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796" name="Freeform 182">
                <a:extLst>
                  <a:ext uri="{FF2B5EF4-FFF2-40B4-BE49-F238E27FC236}">
                    <a16:creationId xmlns:a16="http://schemas.microsoft.com/office/drawing/2014/main" id="{622158C4-2B51-4D2B-91A8-FF620C67280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97" y="1898"/>
                <a:ext cx="59" cy="31"/>
              </a:xfrm>
              <a:custGeom>
                <a:avLst/>
                <a:gdLst>
                  <a:gd name="T0" fmla="*/ 59 w 120"/>
                  <a:gd name="T1" fmla="*/ 24 h 63"/>
                  <a:gd name="T2" fmla="*/ 54 w 120"/>
                  <a:gd name="T3" fmla="*/ 0 h 63"/>
                  <a:gd name="T4" fmla="*/ 39 w 120"/>
                  <a:gd name="T5" fmla="*/ 13 h 63"/>
                  <a:gd name="T6" fmla="*/ 37 w 120"/>
                  <a:gd name="T7" fmla="*/ 5 h 63"/>
                  <a:gd name="T8" fmla="*/ 23 w 120"/>
                  <a:gd name="T9" fmla="*/ 18 h 63"/>
                  <a:gd name="T10" fmla="*/ 22 w 120"/>
                  <a:gd name="T11" fmla="*/ 11 h 63"/>
                  <a:gd name="T12" fmla="*/ 0 w 120"/>
                  <a:gd name="T13" fmla="*/ 31 h 63"/>
                  <a:gd name="T14" fmla="*/ 25 w 120"/>
                  <a:gd name="T15" fmla="*/ 24 h 63"/>
                  <a:gd name="T16" fmla="*/ 26 w 120"/>
                  <a:gd name="T17" fmla="*/ 30 h 63"/>
                  <a:gd name="T18" fmla="*/ 41 w 120"/>
                  <a:gd name="T19" fmla="*/ 22 h 63"/>
                  <a:gd name="T20" fmla="*/ 42 w 120"/>
                  <a:gd name="T21" fmla="*/ 27 h 63"/>
                  <a:gd name="T22" fmla="*/ 59 w 120"/>
                  <a:gd name="T23" fmla="*/ 24 h 63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0" t="0" r="r" b="b"/>
                <a:pathLst>
                  <a:path w="120" h="63">
                    <a:moveTo>
                      <a:pt x="120" y="48"/>
                    </a:moveTo>
                    <a:lnTo>
                      <a:pt x="109" y="0"/>
                    </a:lnTo>
                    <a:lnTo>
                      <a:pt x="79" y="26"/>
                    </a:lnTo>
                    <a:lnTo>
                      <a:pt x="75" y="11"/>
                    </a:lnTo>
                    <a:lnTo>
                      <a:pt x="47" y="36"/>
                    </a:lnTo>
                    <a:lnTo>
                      <a:pt x="45" y="23"/>
                    </a:lnTo>
                    <a:lnTo>
                      <a:pt x="0" y="63"/>
                    </a:lnTo>
                    <a:lnTo>
                      <a:pt x="50" y="49"/>
                    </a:lnTo>
                    <a:lnTo>
                      <a:pt x="52" y="60"/>
                    </a:lnTo>
                    <a:lnTo>
                      <a:pt x="83" y="45"/>
                    </a:lnTo>
                    <a:lnTo>
                      <a:pt x="85" y="55"/>
                    </a:lnTo>
                    <a:lnTo>
                      <a:pt x="120" y="48"/>
                    </a:lnTo>
                    <a:close/>
                  </a:path>
                </a:pathLst>
              </a:custGeom>
              <a:grpFill/>
              <a:ln w="4763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797" name="Freeform 183">
                <a:extLst>
                  <a:ext uri="{FF2B5EF4-FFF2-40B4-BE49-F238E27FC236}">
                    <a16:creationId xmlns:a16="http://schemas.microsoft.com/office/drawing/2014/main" id="{5837460F-4286-4B00-8627-9B461D2C688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16" y="1991"/>
                <a:ext cx="59" cy="32"/>
              </a:xfrm>
              <a:custGeom>
                <a:avLst/>
                <a:gdLst>
                  <a:gd name="T0" fmla="*/ 57 w 119"/>
                  <a:gd name="T1" fmla="*/ 32 h 64"/>
                  <a:gd name="T2" fmla="*/ 59 w 119"/>
                  <a:gd name="T3" fmla="*/ 7 h 64"/>
                  <a:gd name="T4" fmla="*/ 42 w 119"/>
                  <a:gd name="T5" fmla="*/ 11 h 64"/>
                  <a:gd name="T6" fmla="*/ 42 w 119"/>
                  <a:gd name="T7" fmla="*/ 3 h 64"/>
                  <a:gd name="T8" fmla="*/ 26 w 119"/>
                  <a:gd name="T9" fmla="*/ 6 h 64"/>
                  <a:gd name="T10" fmla="*/ 27 w 119"/>
                  <a:gd name="T11" fmla="*/ 0 h 64"/>
                  <a:gd name="T12" fmla="*/ 0 w 119"/>
                  <a:gd name="T13" fmla="*/ 5 h 64"/>
                  <a:gd name="T14" fmla="*/ 25 w 119"/>
                  <a:gd name="T15" fmla="*/ 13 h 64"/>
                  <a:gd name="T16" fmla="*/ 24 w 119"/>
                  <a:gd name="T17" fmla="*/ 19 h 64"/>
                  <a:gd name="T18" fmla="*/ 41 w 119"/>
                  <a:gd name="T19" fmla="*/ 20 h 64"/>
                  <a:gd name="T20" fmla="*/ 41 w 119"/>
                  <a:gd name="T21" fmla="*/ 26 h 64"/>
                  <a:gd name="T22" fmla="*/ 57 w 119"/>
                  <a:gd name="T23" fmla="*/ 32 h 64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0" t="0" r="r" b="b"/>
                <a:pathLst>
                  <a:path w="119" h="64">
                    <a:moveTo>
                      <a:pt x="115" y="64"/>
                    </a:moveTo>
                    <a:lnTo>
                      <a:pt x="119" y="14"/>
                    </a:lnTo>
                    <a:lnTo>
                      <a:pt x="85" y="21"/>
                    </a:lnTo>
                    <a:lnTo>
                      <a:pt x="85" y="5"/>
                    </a:lnTo>
                    <a:lnTo>
                      <a:pt x="52" y="11"/>
                    </a:lnTo>
                    <a:lnTo>
                      <a:pt x="54" y="0"/>
                    </a:lnTo>
                    <a:lnTo>
                      <a:pt x="0" y="10"/>
                    </a:lnTo>
                    <a:lnTo>
                      <a:pt x="50" y="26"/>
                    </a:lnTo>
                    <a:lnTo>
                      <a:pt x="49" y="38"/>
                    </a:lnTo>
                    <a:lnTo>
                      <a:pt x="83" y="40"/>
                    </a:lnTo>
                    <a:lnTo>
                      <a:pt x="82" y="51"/>
                    </a:lnTo>
                    <a:lnTo>
                      <a:pt x="115" y="64"/>
                    </a:lnTo>
                    <a:close/>
                  </a:path>
                </a:pathLst>
              </a:custGeom>
              <a:grpFill/>
              <a:ln w="4763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798" name="Freeform 184">
                <a:extLst>
                  <a:ext uri="{FF2B5EF4-FFF2-40B4-BE49-F238E27FC236}">
                    <a16:creationId xmlns:a16="http://schemas.microsoft.com/office/drawing/2014/main" id="{2D9B34BF-6B9F-4383-AE99-DCEDE2298F0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86" y="2030"/>
                <a:ext cx="55" cy="64"/>
              </a:xfrm>
              <a:custGeom>
                <a:avLst/>
                <a:gdLst>
                  <a:gd name="T0" fmla="*/ 51 w 110"/>
                  <a:gd name="T1" fmla="*/ 64 h 128"/>
                  <a:gd name="T2" fmla="*/ 55 w 110"/>
                  <a:gd name="T3" fmla="*/ 41 h 128"/>
                  <a:gd name="T4" fmla="*/ 39 w 110"/>
                  <a:gd name="T5" fmla="*/ 33 h 128"/>
                  <a:gd name="T6" fmla="*/ 40 w 110"/>
                  <a:gd name="T7" fmla="*/ 25 h 128"/>
                  <a:gd name="T8" fmla="*/ 24 w 110"/>
                  <a:gd name="T9" fmla="*/ 18 h 128"/>
                  <a:gd name="T10" fmla="*/ 25 w 110"/>
                  <a:gd name="T11" fmla="*/ 12 h 128"/>
                  <a:gd name="T12" fmla="*/ 0 w 110"/>
                  <a:gd name="T13" fmla="*/ 0 h 128"/>
                  <a:gd name="T14" fmla="*/ 23 w 110"/>
                  <a:gd name="T15" fmla="*/ 24 h 128"/>
                  <a:gd name="T16" fmla="*/ 22 w 110"/>
                  <a:gd name="T17" fmla="*/ 29 h 128"/>
                  <a:gd name="T18" fmla="*/ 37 w 110"/>
                  <a:gd name="T19" fmla="*/ 43 h 128"/>
                  <a:gd name="T20" fmla="*/ 36 w 110"/>
                  <a:gd name="T21" fmla="*/ 47 h 128"/>
                  <a:gd name="T22" fmla="*/ 51 w 110"/>
                  <a:gd name="T23" fmla="*/ 64 h 128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0" t="0" r="r" b="b"/>
                <a:pathLst>
                  <a:path w="110" h="128">
                    <a:moveTo>
                      <a:pt x="102" y="128"/>
                    </a:moveTo>
                    <a:lnTo>
                      <a:pt x="110" y="82"/>
                    </a:lnTo>
                    <a:lnTo>
                      <a:pt x="77" y="66"/>
                    </a:lnTo>
                    <a:lnTo>
                      <a:pt x="79" y="50"/>
                    </a:lnTo>
                    <a:lnTo>
                      <a:pt x="48" y="35"/>
                    </a:lnTo>
                    <a:lnTo>
                      <a:pt x="50" y="23"/>
                    </a:lnTo>
                    <a:lnTo>
                      <a:pt x="0" y="0"/>
                    </a:lnTo>
                    <a:lnTo>
                      <a:pt x="45" y="48"/>
                    </a:lnTo>
                    <a:lnTo>
                      <a:pt x="44" y="58"/>
                    </a:lnTo>
                    <a:lnTo>
                      <a:pt x="74" y="85"/>
                    </a:lnTo>
                    <a:lnTo>
                      <a:pt x="72" y="93"/>
                    </a:lnTo>
                    <a:lnTo>
                      <a:pt x="102" y="128"/>
                    </a:lnTo>
                    <a:close/>
                  </a:path>
                </a:pathLst>
              </a:custGeom>
              <a:grpFill/>
              <a:ln w="4763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799" name="Freeform 185">
                <a:extLst>
                  <a:ext uri="{FF2B5EF4-FFF2-40B4-BE49-F238E27FC236}">
                    <a16:creationId xmlns:a16="http://schemas.microsoft.com/office/drawing/2014/main" id="{77147319-FCDA-4919-A874-A962EBD183F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17" y="1932"/>
                <a:ext cx="60" cy="32"/>
              </a:xfrm>
              <a:custGeom>
                <a:avLst/>
                <a:gdLst>
                  <a:gd name="T0" fmla="*/ 60 w 119"/>
                  <a:gd name="T1" fmla="*/ 25 h 63"/>
                  <a:gd name="T2" fmla="*/ 55 w 119"/>
                  <a:gd name="T3" fmla="*/ 0 h 63"/>
                  <a:gd name="T4" fmla="*/ 40 w 119"/>
                  <a:gd name="T5" fmla="*/ 14 h 63"/>
                  <a:gd name="T6" fmla="*/ 37 w 119"/>
                  <a:gd name="T7" fmla="*/ 6 h 63"/>
                  <a:gd name="T8" fmla="*/ 23 w 119"/>
                  <a:gd name="T9" fmla="*/ 19 h 63"/>
                  <a:gd name="T10" fmla="*/ 22 w 119"/>
                  <a:gd name="T11" fmla="*/ 12 h 63"/>
                  <a:gd name="T12" fmla="*/ 0 w 119"/>
                  <a:gd name="T13" fmla="*/ 32 h 63"/>
                  <a:gd name="T14" fmla="*/ 25 w 119"/>
                  <a:gd name="T15" fmla="*/ 25 h 63"/>
                  <a:gd name="T16" fmla="*/ 26 w 119"/>
                  <a:gd name="T17" fmla="*/ 30 h 63"/>
                  <a:gd name="T18" fmla="*/ 42 w 119"/>
                  <a:gd name="T19" fmla="*/ 23 h 63"/>
                  <a:gd name="T20" fmla="*/ 43 w 119"/>
                  <a:gd name="T21" fmla="*/ 28 h 63"/>
                  <a:gd name="T22" fmla="*/ 60 w 119"/>
                  <a:gd name="T23" fmla="*/ 25 h 63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0" t="0" r="r" b="b"/>
                <a:pathLst>
                  <a:path w="119" h="63">
                    <a:moveTo>
                      <a:pt x="119" y="49"/>
                    </a:moveTo>
                    <a:lnTo>
                      <a:pt x="109" y="0"/>
                    </a:lnTo>
                    <a:lnTo>
                      <a:pt x="79" y="27"/>
                    </a:lnTo>
                    <a:lnTo>
                      <a:pt x="74" y="12"/>
                    </a:lnTo>
                    <a:lnTo>
                      <a:pt x="46" y="37"/>
                    </a:lnTo>
                    <a:lnTo>
                      <a:pt x="44" y="24"/>
                    </a:lnTo>
                    <a:lnTo>
                      <a:pt x="0" y="63"/>
                    </a:lnTo>
                    <a:lnTo>
                      <a:pt x="50" y="50"/>
                    </a:lnTo>
                    <a:lnTo>
                      <a:pt x="52" y="60"/>
                    </a:lnTo>
                    <a:lnTo>
                      <a:pt x="83" y="46"/>
                    </a:lnTo>
                    <a:lnTo>
                      <a:pt x="85" y="56"/>
                    </a:lnTo>
                    <a:lnTo>
                      <a:pt x="119" y="49"/>
                    </a:lnTo>
                    <a:close/>
                  </a:path>
                </a:pathLst>
              </a:custGeom>
              <a:grpFill/>
              <a:ln w="4763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  <p:grpSp>
          <p:nvGrpSpPr>
            <p:cNvPr id="89" name="Group 186">
              <a:extLst>
                <a:ext uri="{FF2B5EF4-FFF2-40B4-BE49-F238E27FC236}">
                  <a16:creationId xmlns:a16="http://schemas.microsoft.com/office/drawing/2014/main" id="{26EEFE99-4ACE-4458-8806-C70219BD80E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820" y="2995"/>
              <a:ext cx="54" cy="265"/>
              <a:chOff x="813" y="2688"/>
              <a:chExt cx="54" cy="265"/>
            </a:xfrm>
            <a:grpFill/>
          </p:grpSpPr>
          <p:sp>
            <p:nvSpPr>
              <p:cNvPr id="789" name="Oval 187">
                <a:extLst>
                  <a:ext uri="{FF2B5EF4-FFF2-40B4-BE49-F238E27FC236}">
                    <a16:creationId xmlns:a16="http://schemas.microsoft.com/office/drawing/2014/main" id="{FC67DEF6-7430-4EEB-AA29-0A10FF5C540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26" y="2688"/>
                <a:ext cx="28" cy="80"/>
              </a:xfrm>
              <a:prstGeom prst="ellipse">
                <a:avLst/>
              </a:prstGeom>
              <a:grpFill/>
              <a:ln w="4763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charset="0"/>
                  <a:ea typeface="+mn-ea"/>
                  <a:cs typeface="+mn-cs"/>
                </a:endParaRPr>
              </a:p>
            </p:txBody>
          </p:sp>
          <p:sp>
            <p:nvSpPr>
              <p:cNvPr id="790" name="Line 188">
                <a:extLst>
                  <a:ext uri="{FF2B5EF4-FFF2-40B4-BE49-F238E27FC236}">
                    <a16:creationId xmlns:a16="http://schemas.microsoft.com/office/drawing/2014/main" id="{FF2179B4-37E0-484E-88AD-E8362AE14C2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840" y="2767"/>
                <a:ext cx="1" cy="107"/>
              </a:xfrm>
              <a:prstGeom prst="line">
                <a:avLst/>
              </a:prstGeom>
              <a:grpFill/>
              <a:ln w="4763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791" name="Line 189">
                <a:extLst>
                  <a:ext uri="{FF2B5EF4-FFF2-40B4-BE49-F238E27FC236}">
                    <a16:creationId xmlns:a16="http://schemas.microsoft.com/office/drawing/2014/main" id="{CDC5B58F-DA6F-43AD-9E60-981DBE0AD5D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813" y="2794"/>
                <a:ext cx="27" cy="27"/>
              </a:xfrm>
              <a:prstGeom prst="line">
                <a:avLst/>
              </a:prstGeom>
              <a:grpFill/>
              <a:ln w="4763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792" name="Line 190">
                <a:extLst>
                  <a:ext uri="{FF2B5EF4-FFF2-40B4-BE49-F238E27FC236}">
                    <a16:creationId xmlns:a16="http://schemas.microsoft.com/office/drawing/2014/main" id="{B0A97D76-1AC5-43FA-83FF-ACCF100E9B8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840" y="2794"/>
                <a:ext cx="27" cy="27"/>
              </a:xfrm>
              <a:prstGeom prst="line">
                <a:avLst/>
              </a:prstGeom>
              <a:grpFill/>
              <a:ln w="4763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793" name="Freeform 191">
                <a:extLst>
                  <a:ext uri="{FF2B5EF4-FFF2-40B4-BE49-F238E27FC236}">
                    <a16:creationId xmlns:a16="http://schemas.microsoft.com/office/drawing/2014/main" id="{22FD764A-B333-4C89-9E23-2DA854D19D8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40" y="2874"/>
                <a:ext cx="13" cy="79"/>
              </a:xfrm>
              <a:custGeom>
                <a:avLst/>
                <a:gdLst>
                  <a:gd name="T0" fmla="*/ 0 w 27"/>
                  <a:gd name="T1" fmla="*/ 0 h 159"/>
                  <a:gd name="T2" fmla="*/ 13 w 27"/>
                  <a:gd name="T3" fmla="*/ 26 h 159"/>
                  <a:gd name="T4" fmla="*/ 13 w 27"/>
                  <a:gd name="T5" fmla="*/ 79 h 159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27" h="159">
                    <a:moveTo>
                      <a:pt x="0" y="0"/>
                    </a:moveTo>
                    <a:lnTo>
                      <a:pt x="27" y="52"/>
                    </a:lnTo>
                    <a:lnTo>
                      <a:pt x="27" y="159"/>
                    </a:lnTo>
                  </a:path>
                </a:pathLst>
              </a:custGeom>
              <a:grpFill/>
              <a:ln w="4763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794" name="Freeform 192">
                <a:extLst>
                  <a:ext uri="{FF2B5EF4-FFF2-40B4-BE49-F238E27FC236}">
                    <a16:creationId xmlns:a16="http://schemas.microsoft.com/office/drawing/2014/main" id="{6BE9E275-0427-433B-867C-C3A20D8E151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26" y="2874"/>
                <a:ext cx="14" cy="79"/>
              </a:xfrm>
              <a:custGeom>
                <a:avLst/>
                <a:gdLst>
                  <a:gd name="T0" fmla="*/ 14 w 27"/>
                  <a:gd name="T1" fmla="*/ 0 h 159"/>
                  <a:gd name="T2" fmla="*/ 0 w 27"/>
                  <a:gd name="T3" fmla="*/ 26 h 159"/>
                  <a:gd name="T4" fmla="*/ 0 w 27"/>
                  <a:gd name="T5" fmla="*/ 79 h 159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27" h="159">
                    <a:moveTo>
                      <a:pt x="27" y="0"/>
                    </a:moveTo>
                    <a:lnTo>
                      <a:pt x="0" y="52"/>
                    </a:lnTo>
                    <a:lnTo>
                      <a:pt x="0" y="159"/>
                    </a:lnTo>
                  </a:path>
                </a:pathLst>
              </a:custGeom>
              <a:grpFill/>
              <a:ln w="4763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  <p:grpSp>
          <p:nvGrpSpPr>
            <p:cNvPr id="90" name="Group 193">
              <a:extLst>
                <a:ext uri="{FF2B5EF4-FFF2-40B4-BE49-F238E27FC236}">
                  <a16:creationId xmlns:a16="http://schemas.microsoft.com/office/drawing/2014/main" id="{98B51408-30CB-4805-8547-4AC4CBBCFAA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901" y="2995"/>
              <a:ext cx="54" cy="265"/>
              <a:chOff x="894" y="2688"/>
              <a:chExt cx="54" cy="265"/>
            </a:xfrm>
            <a:grpFill/>
          </p:grpSpPr>
          <p:sp>
            <p:nvSpPr>
              <p:cNvPr id="783" name="Oval 194">
                <a:extLst>
                  <a:ext uri="{FF2B5EF4-FFF2-40B4-BE49-F238E27FC236}">
                    <a16:creationId xmlns:a16="http://schemas.microsoft.com/office/drawing/2014/main" id="{305711A2-CB07-4497-8DCF-EE946CF4D7B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07" y="2688"/>
                <a:ext cx="28" cy="80"/>
              </a:xfrm>
              <a:prstGeom prst="ellipse">
                <a:avLst/>
              </a:prstGeom>
              <a:grpFill/>
              <a:ln w="4763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charset="0"/>
                  <a:ea typeface="+mn-ea"/>
                  <a:cs typeface="+mn-cs"/>
                </a:endParaRPr>
              </a:p>
            </p:txBody>
          </p:sp>
          <p:sp>
            <p:nvSpPr>
              <p:cNvPr id="784" name="Line 195">
                <a:extLst>
                  <a:ext uri="{FF2B5EF4-FFF2-40B4-BE49-F238E27FC236}">
                    <a16:creationId xmlns:a16="http://schemas.microsoft.com/office/drawing/2014/main" id="{40BF4AA6-2AB8-4B49-BA50-732B23AB563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921" y="2767"/>
                <a:ext cx="1" cy="107"/>
              </a:xfrm>
              <a:prstGeom prst="line">
                <a:avLst/>
              </a:prstGeom>
              <a:grpFill/>
              <a:ln w="4763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785" name="Line 196">
                <a:extLst>
                  <a:ext uri="{FF2B5EF4-FFF2-40B4-BE49-F238E27FC236}">
                    <a16:creationId xmlns:a16="http://schemas.microsoft.com/office/drawing/2014/main" id="{B386589C-D390-476E-9216-D34D44C5C24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894" y="2794"/>
                <a:ext cx="27" cy="27"/>
              </a:xfrm>
              <a:prstGeom prst="line">
                <a:avLst/>
              </a:prstGeom>
              <a:grpFill/>
              <a:ln w="4763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786" name="Line 197">
                <a:extLst>
                  <a:ext uri="{FF2B5EF4-FFF2-40B4-BE49-F238E27FC236}">
                    <a16:creationId xmlns:a16="http://schemas.microsoft.com/office/drawing/2014/main" id="{C9F918B7-A9B1-4FDE-91E2-8266FD77DE9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921" y="2794"/>
                <a:ext cx="27" cy="27"/>
              </a:xfrm>
              <a:prstGeom prst="line">
                <a:avLst/>
              </a:prstGeom>
              <a:grpFill/>
              <a:ln w="4763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787" name="Freeform 198">
                <a:extLst>
                  <a:ext uri="{FF2B5EF4-FFF2-40B4-BE49-F238E27FC236}">
                    <a16:creationId xmlns:a16="http://schemas.microsoft.com/office/drawing/2014/main" id="{F8ED49D5-966E-4A28-A348-BA241021D88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21" y="2874"/>
                <a:ext cx="13" cy="79"/>
              </a:xfrm>
              <a:custGeom>
                <a:avLst/>
                <a:gdLst>
                  <a:gd name="T0" fmla="*/ 0 w 27"/>
                  <a:gd name="T1" fmla="*/ 0 h 159"/>
                  <a:gd name="T2" fmla="*/ 13 w 27"/>
                  <a:gd name="T3" fmla="*/ 26 h 159"/>
                  <a:gd name="T4" fmla="*/ 13 w 27"/>
                  <a:gd name="T5" fmla="*/ 79 h 159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27" h="159">
                    <a:moveTo>
                      <a:pt x="0" y="0"/>
                    </a:moveTo>
                    <a:lnTo>
                      <a:pt x="27" y="52"/>
                    </a:lnTo>
                    <a:lnTo>
                      <a:pt x="27" y="159"/>
                    </a:lnTo>
                  </a:path>
                </a:pathLst>
              </a:custGeom>
              <a:grpFill/>
              <a:ln w="4763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788" name="Freeform 199">
                <a:extLst>
                  <a:ext uri="{FF2B5EF4-FFF2-40B4-BE49-F238E27FC236}">
                    <a16:creationId xmlns:a16="http://schemas.microsoft.com/office/drawing/2014/main" id="{BE67B194-3F5C-432F-8817-0BD2EFDDB52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07" y="2874"/>
                <a:ext cx="14" cy="79"/>
              </a:xfrm>
              <a:custGeom>
                <a:avLst/>
                <a:gdLst>
                  <a:gd name="T0" fmla="*/ 14 w 27"/>
                  <a:gd name="T1" fmla="*/ 0 h 159"/>
                  <a:gd name="T2" fmla="*/ 0 w 27"/>
                  <a:gd name="T3" fmla="*/ 26 h 159"/>
                  <a:gd name="T4" fmla="*/ 0 w 27"/>
                  <a:gd name="T5" fmla="*/ 79 h 159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27" h="159">
                    <a:moveTo>
                      <a:pt x="27" y="0"/>
                    </a:moveTo>
                    <a:lnTo>
                      <a:pt x="0" y="52"/>
                    </a:lnTo>
                    <a:lnTo>
                      <a:pt x="0" y="159"/>
                    </a:lnTo>
                  </a:path>
                </a:pathLst>
              </a:custGeom>
              <a:grpFill/>
              <a:ln w="4763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  <p:grpSp>
          <p:nvGrpSpPr>
            <p:cNvPr id="91" name="Group 200">
              <a:extLst>
                <a:ext uri="{FF2B5EF4-FFF2-40B4-BE49-F238E27FC236}">
                  <a16:creationId xmlns:a16="http://schemas.microsoft.com/office/drawing/2014/main" id="{E52A6F94-7B33-4DED-9767-0987CA7D08E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171" y="2995"/>
              <a:ext cx="54" cy="265"/>
              <a:chOff x="1164" y="2688"/>
              <a:chExt cx="54" cy="265"/>
            </a:xfrm>
            <a:grpFill/>
          </p:grpSpPr>
          <p:sp>
            <p:nvSpPr>
              <p:cNvPr id="777" name="Oval 201">
                <a:extLst>
                  <a:ext uri="{FF2B5EF4-FFF2-40B4-BE49-F238E27FC236}">
                    <a16:creationId xmlns:a16="http://schemas.microsoft.com/office/drawing/2014/main" id="{9EE331BA-FAC6-48EA-8241-0B244BE773B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78" y="2688"/>
                <a:ext cx="28" cy="80"/>
              </a:xfrm>
              <a:prstGeom prst="ellipse">
                <a:avLst/>
              </a:prstGeom>
              <a:grpFill/>
              <a:ln w="4763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charset="0"/>
                  <a:ea typeface="+mn-ea"/>
                  <a:cs typeface="+mn-cs"/>
                </a:endParaRPr>
              </a:p>
            </p:txBody>
          </p:sp>
          <p:sp>
            <p:nvSpPr>
              <p:cNvPr id="778" name="Line 202">
                <a:extLst>
                  <a:ext uri="{FF2B5EF4-FFF2-40B4-BE49-F238E27FC236}">
                    <a16:creationId xmlns:a16="http://schemas.microsoft.com/office/drawing/2014/main" id="{F0C94949-47DF-4D67-BE78-7DCFF9D7050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191" y="2767"/>
                <a:ext cx="1" cy="107"/>
              </a:xfrm>
              <a:prstGeom prst="line">
                <a:avLst/>
              </a:prstGeom>
              <a:grpFill/>
              <a:ln w="4763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779" name="Line 203">
                <a:extLst>
                  <a:ext uri="{FF2B5EF4-FFF2-40B4-BE49-F238E27FC236}">
                    <a16:creationId xmlns:a16="http://schemas.microsoft.com/office/drawing/2014/main" id="{72972C44-9355-43F5-9820-96B943D08D3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1164" y="2794"/>
                <a:ext cx="27" cy="27"/>
              </a:xfrm>
              <a:prstGeom prst="line">
                <a:avLst/>
              </a:prstGeom>
              <a:grpFill/>
              <a:ln w="4763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780" name="Line 204">
                <a:extLst>
                  <a:ext uri="{FF2B5EF4-FFF2-40B4-BE49-F238E27FC236}">
                    <a16:creationId xmlns:a16="http://schemas.microsoft.com/office/drawing/2014/main" id="{BF699DC4-4B1B-4DB6-9E05-D6A00001F05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191" y="2794"/>
                <a:ext cx="27" cy="27"/>
              </a:xfrm>
              <a:prstGeom prst="line">
                <a:avLst/>
              </a:prstGeom>
              <a:grpFill/>
              <a:ln w="4763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781" name="Freeform 205">
                <a:extLst>
                  <a:ext uri="{FF2B5EF4-FFF2-40B4-BE49-F238E27FC236}">
                    <a16:creationId xmlns:a16="http://schemas.microsoft.com/office/drawing/2014/main" id="{60530CD9-656D-45FB-BE3C-0309EFB258E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91" y="2874"/>
                <a:ext cx="14" cy="79"/>
              </a:xfrm>
              <a:custGeom>
                <a:avLst/>
                <a:gdLst>
                  <a:gd name="T0" fmla="*/ 0 w 29"/>
                  <a:gd name="T1" fmla="*/ 0 h 159"/>
                  <a:gd name="T2" fmla="*/ 14 w 29"/>
                  <a:gd name="T3" fmla="*/ 26 h 159"/>
                  <a:gd name="T4" fmla="*/ 14 w 29"/>
                  <a:gd name="T5" fmla="*/ 79 h 159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29" h="159">
                    <a:moveTo>
                      <a:pt x="0" y="0"/>
                    </a:moveTo>
                    <a:lnTo>
                      <a:pt x="29" y="52"/>
                    </a:lnTo>
                    <a:lnTo>
                      <a:pt x="29" y="159"/>
                    </a:lnTo>
                  </a:path>
                </a:pathLst>
              </a:custGeom>
              <a:grpFill/>
              <a:ln w="4763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782" name="Freeform 206">
                <a:extLst>
                  <a:ext uri="{FF2B5EF4-FFF2-40B4-BE49-F238E27FC236}">
                    <a16:creationId xmlns:a16="http://schemas.microsoft.com/office/drawing/2014/main" id="{DADB5619-C84F-49F5-A8EB-B64C536A0D2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78" y="2874"/>
                <a:ext cx="13" cy="79"/>
              </a:xfrm>
              <a:custGeom>
                <a:avLst/>
                <a:gdLst>
                  <a:gd name="T0" fmla="*/ 13 w 26"/>
                  <a:gd name="T1" fmla="*/ 0 h 159"/>
                  <a:gd name="T2" fmla="*/ 0 w 26"/>
                  <a:gd name="T3" fmla="*/ 26 h 159"/>
                  <a:gd name="T4" fmla="*/ 0 w 26"/>
                  <a:gd name="T5" fmla="*/ 79 h 159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26" h="159">
                    <a:moveTo>
                      <a:pt x="26" y="0"/>
                    </a:moveTo>
                    <a:lnTo>
                      <a:pt x="0" y="52"/>
                    </a:lnTo>
                    <a:lnTo>
                      <a:pt x="0" y="159"/>
                    </a:lnTo>
                  </a:path>
                </a:pathLst>
              </a:custGeom>
              <a:grpFill/>
              <a:ln w="4763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  <p:grpSp>
          <p:nvGrpSpPr>
            <p:cNvPr id="92" name="Group 207">
              <a:extLst>
                <a:ext uri="{FF2B5EF4-FFF2-40B4-BE49-F238E27FC236}">
                  <a16:creationId xmlns:a16="http://schemas.microsoft.com/office/drawing/2014/main" id="{DBF8D8DB-F536-4977-A743-0671DE13E1D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036" y="2995"/>
              <a:ext cx="54" cy="265"/>
              <a:chOff x="1029" y="2688"/>
              <a:chExt cx="54" cy="265"/>
            </a:xfrm>
            <a:grpFill/>
          </p:grpSpPr>
          <p:sp>
            <p:nvSpPr>
              <p:cNvPr id="771" name="Oval 208">
                <a:extLst>
                  <a:ext uri="{FF2B5EF4-FFF2-40B4-BE49-F238E27FC236}">
                    <a16:creationId xmlns:a16="http://schemas.microsoft.com/office/drawing/2014/main" id="{0C64327B-CA8F-4827-9F7A-3679D686974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43" y="2688"/>
                <a:ext cx="27" cy="80"/>
              </a:xfrm>
              <a:prstGeom prst="ellipse">
                <a:avLst/>
              </a:prstGeom>
              <a:grpFill/>
              <a:ln w="4763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charset="0"/>
                  <a:ea typeface="+mn-ea"/>
                  <a:cs typeface="+mn-cs"/>
                </a:endParaRPr>
              </a:p>
            </p:txBody>
          </p:sp>
          <p:sp>
            <p:nvSpPr>
              <p:cNvPr id="772" name="Line 209">
                <a:extLst>
                  <a:ext uri="{FF2B5EF4-FFF2-40B4-BE49-F238E27FC236}">
                    <a16:creationId xmlns:a16="http://schemas.microsoft.com/office/drawing/2014/main" id="{012AE6A1-890A-4801-B3DA-A9B2307447A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056" y="2767"/>
                <a:ext cx="1" cy="107"/>
              </a:xfrm>
              <a:prstGeom prst="line">
                <a:avLst/>
              </a:prstGeom>
              <a:grpFill/>
              <a:ln w="4763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773" name="Line 210">
                <a:extLst>
                  <a:ext uri="{FF2B5EF4-FFF2-40B4-BE49-F238E27FC236}">
                    <a16:creationId xmlns:a16="http://schemas.microsoft.com/office/drawing/2014/main" id="{5C1FF9D3-68CE-4E2F-8CF1-12AA5C88DC9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1029" y="2794"/>
                <a:ext cx="27" cy="27"/>
              </a:xfrm>
              <a:prstGeom prst="line">
                <a:avLst/>
              </a:prstGeom>
              <a:grpFill/>
              <a:ln w="4763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774" name="Line 211">
                <a:extLst>
                  <a:ext uri="{FF2B5EF4-FFF2-40B4-BE49-F238E27FC236}">
                    <a16:creationId xmlns:a16="http://schemas.microsoft.com/office/drawing/2014/main" id="{9087EE0B-A7CF-4DAC-B02F-01442FE94F7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056" y="2794"/>
                <a:ext cx="27" cy="27"/>
              </a:xfrm>
              <a:prstGeom prst="line">
                <a:avLst/>
              </a:prstGeom>
              <a:grpFill/>
              <a:ln w="4763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775" name="Freeform 212">
                <a:extLst>
                  <a:ext uri="{FF2B5EF4-FFF2-40B4-BE49-F238E27FC236}">
                    <a16:creationId xmlns:a16="http://schemas.microsoft.com/office/drawing/2014/main" id="{D29FBF0F-FD33-4C9D-93B6-E6F30E71D52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56" y="2874"/>
                <a:ext cx="14" cy="79"/>
              </a:xfrm>
              <a:custGeom>
                <a:avLst/>
                <a:gdLst>
                  <a:gd name="T0" fmla="*/ 0 w 27"/>
                  <a:gd name="T1" fmla="*/ 0 h 159"/>
                  <a:gd name="T2" fmla="*/ 14 w 27"/>
                  <a:gd name="T3" fmla="*/ 26 h 159"/>
                  <a:gd name="T4" fmla="*/ 14 w 27"/>
                  <a:gd name="T5" fmla="*/ 79 h 159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27" h="159">
                    <a:moveTo>
                      <a:pt x="0" y="0"/>
                    </a:moveTo>
                    <a:lnTo>
                      <a:pt x="27" y="52"/>
                    </a:lnTo>
                    <a:lnTo>
                      <a:pt x="27" y="159"/>
                    </a:lnTo>
                  </a:path>
                </a:pathLst>
              </a:custGeom>
              <a:grpFill/>
              <a:ln w="4763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776" name="Freeform 213">
                <a:extLst>
                  <a:ext uri="{FF2B5EF4-FFF2-40B4-BE49-F238E27FC236}">
                    <a16:creationId xmlns:a16="http://schemas.microsoft.com/office/drawing/2014/main" id="{9FC4D851-261A-4ACD-85E4-EC9C1EC30E3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43" y="2874"/>
                <a:ext cx="13" cy="79"/>
              </a:xfrm>
              <a:custGeom>
                <a:avLst/>
                <a:gdLst>
                  <a:gd name="T0" fmla="*/ 13 w 27"/>
                  <a:gd name="T1" fmla="*/ 0 h 159"/>
                  <a:gd name="T2" fmla="*/ 0 w 27"/>
                  <a:gd name="T3" fmla="*/ 26 h 159"/>
                  <a:gd name="T4" fmla="*/ 0 w 27"/>
                  <a:gd name="T5" fmla="*/ 79 h 159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27" h="159">
                    <a:moveTo>
                      <a:pt x="27" y="0"/>
                    </a:moveTo>
                    <a:lnTo>
                      <a:pt x="0" y="52"/>
                    </a:lnTo>
                    <a:lnTo>
                      <a:pt x="0" y="159"/>
                    </a:lnTo>
                  </a:path>
                </a:pathLst>
              </a:custGeom>
              <a:grpFill/>
              <a:ln w="4763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  <p:grpSp>
          <p:nvGrpSpPr>
            <p:cNvPr id="93" name="Group 214">
              <a:extLst>
                <a:ext uri="{FF2B5EF4-FFF2-40B4-BE49-F238E27FC236}">
                  <a16:creationId xmlns:a16="http://schemas.microsoft.com/office/drawing/2014/main" id="{7FFE74BB-E186-4894-B543-61919BC7B76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009" y="2995"/>
              <a:ext cx="54" cy="265"/>
              <a:chOff x="1002" y="2688"/>
              <a:chExt cx="54" cy="265"/>
            </a:xfrm>
            <a:grpFill/>
          </p:grpSpPr>
          <p:sp>
            <p:nvSpPr>
              <p:cNvPr id="765" name="Oval 215">
                <a:extLst>
                  <a:ext uri="{FF2B5EF4-FFF2-40B4-BE49-F238E27FC236}">
                    <a16:creationId xmlns:a16="http://schemas.microsoft.com/office/drawing/2014/main" id="{3D071F28-015A-4F64-89AE-726CAFCCE0A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16" y="2688"/>
                <a:ext cx="27" cy="80"/>
              </a:xfrm>
              <a:prstGeom prst="ellipse">
                <a:avLst/>
              </a:prstGeom>
              <a:grpFill/>
              <a:ln w="4763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charset="0"/>
                  <a:ea typeface="+mn-ea"/>
                  <a:cs typeface="+mn-cs"/>
                </a:endParaRPr>
              </a:p>
            </p:txBody>
          </p:sp>
          <p:sp>
            <p:nvSpPr>
              <p:cNvPr id="766" name="Line 216">
                <a:extLst>
                  <a:ext uri="{FF2B5EF4-FFF2-40B4-BE49-F238E27FC236}">
                    <a16:creationId xmlns:a16="http://schemas.microsoft.com/office/drawing/2014/main" id="{F3184EEC-4649-43F2-86C1-613B6F2653A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029" y="2767"/>
                <a:ext cx="1" cy="107"/>
              </a:xfrm>
              <a:prstGeom prst="line">
                <a:avLst/>
              </a:prstGeom>
              <a:grpFill/>
              <a:ln w="4763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767" name="Line 217">
                <a:extLst>
                  <a:ext uri="{FF2B5EF4-FFF2-40B4-BE49-F238E27FC236}">
                    <a16:creationId xmlns:a16="http://schemas.microsoft.com/office/drawing/2014/main" id="{1537FF84-C497-48DE-80A7-21496759AEB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1002" y="2794"/>
                <a:ext cx="27" cy="27"/>
              </a:xfrm>
              <a:prstGeom prst="line">
                <a:avLst/>
              </a:prstGeom>
              <a:grpFill/>
              <a:ln w="4763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768" name="Line 218">
                <a:extLst>
                  <a:ext uri="{FF2B5EF4-FFF2-40B4-BE49-F238E27FC236}">
                    <a16:creationId xmlns:a16="http://schemas.microsoft.com/office/drawing/2014/main" id="{8506C2FF-9D68-44BB-87E0-33F7FF395B1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029" y="2794"/>
                <a:ext cx="27" cy="27"/>
              </a:xfrm>
              <a:prstGeom prst="line">
                <a:avLst/>
              </a:prstGeom>
              <a:grpFill/>
              <a:ln w="4763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769" name="Freeform 219">
                <a:extLst>
                  <a:ext uri="{FF2B5EF4-FFF2-40B4-BE49-F238E27FC236}">
                    <a16:creationId xmlns:a16="http://schemas.microsoft.com/office/drawing/2014/main" id="{917C7AE3-B4DD-4595-9D3A-56C2759E047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29" y="2874"/>
                <a:ext cx="14" cy="79"/>
              </a:xfrm>
              <a:custGeom>
                <a:avLst/>
                <a:gdLst>
                  <a:gd name="T0" fmla="*/ 0 w 27"/>
                  <a:gd name="T1" fmla="*/ 0 h 159"/>
                  <a:gd name="T2" fmla="*/ 14 w 27"/>
                  <a:gd name="T3" fmla="*/ 26 h 159"/>
                  <a:gd name="T4" fmla="*/ 14 w 27"/>
                  <a:gd name="T5" fmla="*/ 79 h 159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27" h="159">
                    <a:moveTo>
                      <a:pt x="0" y="0"/>
                    </a:moveTo>
                    <a:lnTo>
                      <a:pt x="27" y="52"/>
                    </a:lnTo>
                    <a:lnTo>
                      <a:pt x="27" y="159"/>
                    </a:lnTo>
                  </a:path>
                </a:pathLst>
              </a:custGeom>
              <a:grpFill/>
              <a:ln w="4763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770" name="Freeform 220">
                <a:extLst>
                  <a:ext uri="{FF2B5EF4-FFF2-40B4-BE49-F238E27FC236}">
                    <a16:creationId xmlns:a16="http://schemas.microsoft.com/office/drawing/2014/main" id="{6569691B-7B56-40DB-B02F-59C6470FA47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16" y="2874"/>
                <a:ext cx="13" cy="79"/>
              </a:xfrm>
              <a:custGeom>
                <a:avLst/>
                <a:gdLst>
                  <a:gd name="T0" fmla="*/ 13 w 27"/>
                  <a:gd name="T1" fmla="*/ 0 h 159"/>
                  <a:gd name="T2" fmla="*/ 0 w 27"/>
                  <a:gd name="T3" fmla="*/ 26 h 159"/>
                  <a:gd name="T4" fmla="*/ 0 w 27"/>
                  <a:gd name="T5" fmla="*/ 79 h 159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27" h="159">
                    <a:moveTo>
                      <a:pt x="27" y="0"/>
                    </a:moveTo>
                    <a:lnTo>
                      <a:pt x="0" y="52"/>
                    </a:lnTo>
                    <a:lnTo>
                      <a:pt x="0" y="159"/>
                    </a:lnTo>
                  </a:path>
                </a:pathLst>
              </a:custGeom>
              <a:grpFill/>
              <a:ln w="4763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  <p:grpSp>
          <p:nvGrpSpPr>
            <p:cNvPr id="94" name="Group 221">
              <a:extLst>
                <a:ext uri="{FF2B5EF4-FFF2-40B4-BE49-F238E27FC236}">
                  <a16:creationId xmlns:a16="http://schemas.microsoft.com/office/drawing/2014/main" id="{276B2E9C-2974-4CB9-8377-88EDD072A83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198" y="2995"/>
              <a:ext cx="55" cy="265"/>
              <a:chOff x="1191" y="2688"/>
              <a:chExt cx="55" cy="265"/>
            </a:xfrm>
            <a:grpFill/>
          </p:grpSpPr>
          <p:sp>
            <p:nvSpPr>
              <p:cNvPr id="759" name="Oval 222">
                <a:extLst>
                  <a:ext uri="{FF2B5EF4-FFF2-40B4-BE49-F238E27FC236}">
                    <a16:creationId xmlns:a16="http://schemas.microsoft.com/office/drawing/2014/main" id="{723DB75F-39FB-47B3-8210-7BA6003DA33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05" y="2688"/>
                <a:ext cx="28" cy="80"/>
              </a:xfrm>
              <a:prstGeom prst="ellipse">
                <a:avLst/>
              </a:prstGeom>
              <a:grpFill/>
              <a:ln w="4763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charset="0"/>
                  <a:ea typeface="+mn-ea"/>
                  <a:cs typeface="+mn-cs"/>
                </a:endParaRPr>
              </a:p>
            </p:txBody>
          </p:sp>
          <p:sp>
            <p:nvSpPr>
              <p:cNvPr id="760" name="Line 223">
                <a:extLst>
                  <a:ext uri="{FF2B5EF4-FFF2-40B4-BE49-F238E27FC236}">
                    <a16:creationId xmlns:a16="http://schemas.microsoft.com/office/drawing/2014/main" id="{304439F6-B934-495F-BBE6-F994A9BB211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218" y="2767"/>
                <a:ext cx="1" cy="107"/>
              </a:xfrm>
              <a:prstGeom prst="line">
                <a:avLst/>
              </a:prstGeom>
              <a:grpFill/>
              <a:ln w="4763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761" name="Line 224">
                <a:extLst>
                  <a:ext uri="{FF2B5EF4-FFF2-40B4-BE49-F238E27FC236}">
                    <a16:creationId xmlns:a16="http://schemas.microsoft.com/office/drawing/2014/main" id="{8EDFBA8F-28BB-4E56-B505-16E2DD19EFF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1191" y="2794"/>
                <a:ext cx="27" cy="27"/>
              </a:xfrm>
              <a:prstGeom prst="line">
                <a:avLst/>
              </a:prstGeom>
              <a:grpFill/>
              <a:ln w="4763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762" name="Line 225">
                <a:extLst>
                  <a:ext uri="{FF2B5EF4-FFF2-40B4-BE49-F238E27FC236}">
                    <a16:creationId xmlns:a16="http://schemas.microsoft.com/office/drawing/2014/main" id="{DDFCFE67-58FE-4A07-AC9D-DCE8DD86FFA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218" y="2794"/>
                <a:ext cx="28" cy="27"/>
              </a:xfrm>
              <a:prstGeom prst="line">
                <a:avLst/>
              </a:prstGeom>
              <a:grpFill/>
              <a:ln w="4763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763" name="Freeform 226">
                <a:extLst>
                  <a:ext uri="{FF2B5EF4-FFF2-40B4-BE49-F238E27FC236}">
                    <a16:creationId xmlns:a16="http://schemas.microsoft.com/office/drawing/2014/main" id="{C48EC0F9-C802-4219-A900-66FA41A4645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18" y="2874"/>
                <a:ext cx="14" cy="79"/>
              </a:xfrm>
              <a:custGeom>
                <a:avLst/>
                <a:gdLst>
                  <a:gd name="T0" fmla="*/ 0 w 28"/>
                  <a:gd name="T1" fmla="*/ 0 h 159"/>
                  <a:gd name="T2" fmla="*/ 14 w 28"/>
                  <a:gd name="T3" fmla="*/ 26 h 159"/>
                  <a:gd name="T4" fmla="*/ 14 w 28"/>
                  <a:gd name="T5" fmla="*/ 79 h 159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28" h="159">
                    <a:moveTo>
                      <a:pt x="0" y="0"/>
                    </a:moveTo>
                    <a:lnTo>
                      <a:pt x="28" y="52"/>
                    </a:lnTo>
                    <a:lnTo>
                      <a:pt x="28" y="159"/>
                    </a:lnTo>
                  </a:path>
                </a:pathLst>
              </a:custGeom>
              <a:grpFill/>
              <a:ln w="4763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764" name="Freeform 227">
                <a:extLst>
                  <a:ext uri="{FF2B5EF4-FFF2-40B4-BE49-F238E27FC236}">
                    <a16:creationId xmlns:a16="http://schemas.microsoft.com/office/drawing/2014/main" id="{8D7CB97C-D2D1-428E-AA66-EBE03133CA4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05" y="2874"/>
                <a:ext cx="13" cy="79"/>
              </a:xfrm>
              <a:custGeom>
                <a:avLst/>
                <a:gdLst>
                  <a:gd name="T0" fmla="*/ 13 w 26"/>
                  <a:gd name="T1" fmla="*/ 0 h 159"/>
                  <a:gd name="T2" fmla="*/ 0 w 26"/>
                  <a:gd name="T3" fmla="*/ 26 h 159"/>
                  <a:gd name="T4" fmla="*/ 0 w 26"/>
                  <a:gd name="T5" fmla="*/ 79 h 159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26" h="159">
                    <a:moveTo>
                      <a:pt x="26" y="0"/>
                    </a:moveTo>
                    <a:lnTo>
                      <a:pt x="0" y="52"/>
                    </a:lnTo>
                    <a:lnTo>
                      <a:pt x="0" y="159"/>
                    </a:lnTo>
                  </a:path>
                </a:pathLst>
              </a:custGeom>
              <a:grpFill/>
              <a:ln w="4763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  <p:grpSp>
          <p:nvGrpSpPr>
            <p:cNvPr id="95" name="Group 228">
              <a:extLst>
                <a:ext uri="{FF2B5EF4-FFF2-40B4-BE49-F238E27FC236}">
                  <a16:creationId xmlns:a16="http://schemas.microsoft.com/office/drawing/2014/main" id="{66F5158E-1E21-4903-9B83-0E7366856CB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253" y="2995"/>
              <a:ext cx="54" cy="265"/>
              <a:chOff x="1246" y="2688"/>
              <a:chExt cx="54" cy="265"/>
            </a:xfrm>
            <a:grpFill/>
          </p:grpSpPr>
          <p:sp>
            <p:nvSpPr>
              <p:cNvPr id="753" name="Oval 229">
                <a:extLst>
                  <a:ext uri="{FF2B5EF4-FFF2-40B4-BE49-F238E27FC236}">
                    <a16:creationId xmlns:a16="http://schemas.microsoft.com/office/drawing/2014/main" id="{7EC2A1A9-457E-4FE7-AC9E-3172D84D8B2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59" y="2688"/>
                <a:ext cx="28" cy="80"/>
              </a:xfrm>
              <a:prstGeom prst="ellipse">
                <a:avLst/>
              </a:prstGeom>
              <a:grpFill/>
              <a:ln w="4763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charset="0"/>
                  <a:ea typeface="+mn-ea"/>
                  <a:cs typeface="+mn-cs"/>
                </a:endParaRPr>
              </a:p>
            </p:txBody>
          </p:sp>
          <p:sp>
            <p:nvSpPr>
              <p:cNvPr id="754" name="Line 230">
                <a:extLst>
                  <a:ext uri="{FF2B5EF4-FFF2-40B4-BE49-F238E27FC236}">
                    <a16:creationId xmlns:a16="http://schemas.microsoft.com/office/drawing/2014/main" id="{FE70FF1A-BED1-4CE7-8B9F-7ABBF1F2A11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273" y="2767"/>
                <a:ext cx="1" cy="107"/>
              </a:xfrm>
              <a:prstGeom prst="line">
                <a:avLst/>
              </a:prstGeom>
              <a:grpFill/>
              <a:ln w="4763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755" name="Line 231">
                <a:extLst>
                  <a:ext uri="{FF2B5EF4-FFF2-40B4-BE49-F238E27FC236}">
                    <a16:creationId xmlns:a16="http://schemas.microsoft.com/office/drawing/2014/main" id="{C1FD8131-6006-442A-B605-2B58E2D586E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1246" y="2794"/>
                <a:ext cx="27" cy="27"/>
              </a:xfrm>
              <a:prstGeom prst="line">
                <a:avLst/>
              </a:prstGeom>
              <a:grpFill/>
              <a:ln w="4763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756" name="Line 232">
                <a:extLst>
                  <a:ext uri="{FF2B5EF4-FFF2-40B4-BE49-F238E27FC236}">
                    <a16:creationId xmlns:a16="http://schemas.microsoft.com/office/drawing/2014/main" id="{B8F1B069-3F71-4FBC-923F-F317E8126FD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273" y="2794"/>
                <a:ext cx="27" cy="27"/>
              </a:xfrm>
              <a:prstGeom prst="line">
                <a:avLst/>
              </a:prstGeom>
              <a:grpFill/>
              <a:ln w="4763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757" name="Freeform 233">
                <a:extLst>
                  <a:ext uri="{FF2B5EF4-FFF2-40B4-BE49-F238E27FC236}">
                    <a16:creationId xmlns:a16="http://schemas.microsoft.com/office/drawing/2014/main" id="{7CDD3105-0705-4590-86F2-109259A3E9E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73" y="2874"/>
                <a:ext cx="13" cy="79"/>
              </a:xfrm>
              <a:custGeom>
                <a:avLst/>
                <a:gdLst>
                  <a:gd name="T0" fmla="*/ 0 w 27"/>
                  <a:gd name="T1" fmla="*/ 0 h 159"/>
                  <a:gd name="T2" fmla="*/ 13 w 27"/>
                  <a:gd name="T3" fmla="*/ 26 h 159"/>
                  <a:gd name="T4" fmla="*/ 13 w 27"/>
                  <a:gd name="T5" fmla="*/ 79 h 159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27" h="159">
                    <a:moveTo>
                      <a:pt x="0" y="0"/>
                    </a:moveTo>
                    <a:lnTo>
                      <a:pt x="27" y="52"/>
                    </a:lnTo>
                    <a:lnTo>
                      <a:pt x="27" y="159"/>
                    </a:lnTo>
                  </a:path>
                </a:pathLst>
              </a:custGeom>
              <a:grpFill/>
              <a:ln w="4763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758" name="Freeform 234">
                <a:extLst>
                  <a:ext uri="{FF2B5EF4-FFF2-40B4-BE49-F238E27FC236}">
                    <a16:creationId xmlns:a16="http://schemas.microsoft.com/office/drawing/2014/main" id="{E0E157A8-0A8F-43DB-BE7E-9C8451DE433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59" y="2874"/>
                <a:ext cx="14" cy="79"/>
              </a:xfrm>
              <a:custGeom>
                <a:avLst/>
                <a:gdLst>
                  <a:gd name="T0" fmla="*/ 14 w 27"/>
                  <a:gd name="T1" fmla="*/ 0 h 159"/>
                  <a:gd name="T2" fmla="*/ 0 w 27"/>
                  <a:gd name="T3" fmla="*/ 26 h 159"/>
                  <a:gd name="T4" fmla="*/ 0 w 27"/>
                  <a:gd name="T5" fmla="*/ 79 h 159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27" h="159">
                    <a:moveTo>
                      <a:pt x="27" y="0"/>
                    </a:moveTo>
                    <a:lnTo>
                      <a:pt x="0" y="52"/>
                    </a:lnTo>
                    <a:lnTo>
                      <a:pt x="0" y="159"/>
                    </a:lnTo>
                  </a:path>
                </a:pathLst>
              </a:custGeom>
              <a:grpFill/>
              <a:ln w="4763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  <p:grpSp>
          <p:nvGrpSpPr>
            <p:cNvPr id="96" name="Group 235">
              <a:extLst>
                <a:ext uri="{FF2B5EF4-FFF2-40B4-BE49-F238E27FC236}">
                  <a16:creationId xmlns:a16="http://schemas.microsoft.com/office/drawing/2014/main" id="{78626D11-16AF-400E-9A4C-B0D8A9A3DE2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527" y="3008"/>
              <a:ext cx="101" cy="152"/>
              <a:chOff x="1520" y="2701"/>
              <a:chExt cx="101" cy="152"/>
            </a:xfrm>
            <a:grpFill/>
          </p:grpSpPr>
          <p:sp>
            <p:nvSpPr>
              <p:cNvPr id="751" name="Freeform 236">
                <a:extLst>
                  <a:ext uri="{FF2B5EF4-FFF2-40B4-BE49-F238E27FC236}">
                    <a16:creationId xmlns:a16="http://schemas.microsoft.com/office/drawing/2014/main" id="{B5667250-8A03-4532-BFFF-D80EE136F0D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520" y="2701"/>
                <a:ext cx="101" cy="152"/>
              </a:xfrm>
              <a:custGeom>
                <a:avLst/>
                <a:gdLst>
                  <a:gd name="T0" fmla="*/ 0 w 201"/>
                  <a:gd name="T1" fmla="*/ 131 h 303"/>
                  <a:gd name="T2" fmla="*/ 16 w 201"/>
                  <a:gd name="T3" fmla="*/ 152 h 303"/>
                  <a:gd name="T4" fmla="*/ 101 w 201"/>
                  <a:gd name="T5" fmla="*/ 20 h 303"/>
                  <a:gd name="T6" fmla="*/ 85 w 201"/>
                  <a:gd name="T7" fmla="*/ 0 h 303"/>
                  <a:gd name="T8" fmla="*/ 0 w 201"/>
                  <a:gd name="T9" fmla="*/ 131 h 30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201" h="303">
                    <a:moveTo>
                      <a:pt x="0" y="262"/>
                    </a:moveTo>
                    <a:lnTo>
                      <a:pt x="32" y="303"/>
                    </a:lnTo>
                    <a:lnTo>
                      <a:pt x="201" y="39"/>
                    </a:lnTo>
                    <a:lnTo>
                      <a:pt x="169" y="0"/>
                    </a:lnTo>
                    <a:lnTo>
                      <a:pt x="0" y="262"/>
                    </a:lnTo>
                    <a:close/>
                  </a:path>
                </a:pathLst>
              </a:custGeom>
              <a:grpFill/>
              <a:ln w="4763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752" name="Freeform 237">
                <a:extLst>
                  <a:ext uri="{FF2B5EF4-FFF2-40B4-BE49-F238E27FC236}">
                    <a16:creationId xmlns:a16="http://schemas.microsoft.com/office/drawing/2014/main" id="{BA404148-0475-4A07-91BD-CA83E4FE27C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523" y="2710"/>
                <a:ext cx="95" cy="132"/>
              </a:xfrm>
              <a:custGeom>
                <a:avLst/>
                <a:gdLst>
                  <a:gd name="T0" fmla="*/ 18 w 190"/>
                  <a:gd name="T1" fmla="*/ 0 h 264"/>
                  <a:gd name="T2" fmla="*/ 0 w 190"/>
                  <a:gd name="T3" fmla="*/ 26 h 264"/>
                  <a:gd name="T4" fmla="*/ 77 w 190"/>
                  <a:gd name="T5" fmla="*/ 132 h 264"/>
                  <a:gd name="T6" fmla="*/ 95 w 190"/>
                  <a:gd name="T7" fmla="*/ 107 h 264"/>
                  <a:gd name="T8" fmla="*/ 18 w 190"/>
                  <a:gd name="T9" fmla="*/ 0 h 26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90" h="264">
                    <a:moveTo>
                      <a:pt x="36" y="0"/>
                    </a:moveTo>
                    <a:lnTo>
                      <a:pt x="0" y="51"/>
                    </a:lnTo>
                    <a:lnTo>
                      <a:pt x="154" y="264"/>
                    </a:lnTo>
                    <a:lnTo>
                      <a:pt x="190" y="213"/>
                    </a:lnTo>
                    <a:lnTo>
                      <a:pt x="36" y="0"/>
                    </a:lnTo>
                    <a:close/>
                  </a:path>
                </a:pathLst>
              </a:custGeom>
              <a:grpFill/>
              <a:ln w="4763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  <p:grpSp>
          <p:nvGrpSpPr>
            <p:cNvPr id="97" name="Group 238">
              <a:extLst>
                <a:ext uri="{FF2B5EF4-FFF2-40B4-BE49-F238E27FC236}">
                  <a16:creationId xmlns:a16="http://schemas.microsoft.com/office/drawing/2014/main" id="{8D82EC83-1B95-47C8-9F44-A1592545072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05" y="1487"/>
              <a:ext cx="1408" cy="711"/>
              <a:chOff x="298" y="1180"/>
              <a:chExt cx="1408" cy="711"/>
            </a:xfrm>
            <a:grpFill/>
          </p:grpSpPr>
          <p:sp>
            <p:nvSpPr>
              <p:cNvPr id="616" name="Line 239">
                <a:extLst>
                  <a:ext uri="{FF2B5EF4-FFF2-40B4-BE49-F238E27FC236}">
                    <a16:creationId xmlns:a16="http://schemas.microsoft.com/office/drawing/2014/main" id="{4088103A-AECD-4426-94AB-21FA6C0FCC9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98" y="1535"/>
                <a:ext cx="1408" cy="1"/>
              </a:xfrm>
              <a:prstGeom prst="line">
                <a:avLst/>
              </a:prstGeom>
              <a:grpFill/>
              <a:ln w="4763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617" name="Line 240">
                <a:extLst>
                  <a:ext uri="{FF2B5EF4-FFF2-40B4-BE49-F238E27FC236}">
                    <a16:creationId xmlns:a16="http://schemas.microsoft.com/office/drawing/2014/main" id="{744F3341-229F-4E5B-93DF-5C207FA91B0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98" y="1890"/>
                <a:ext cx="1408" cy="1"/>
              </a:xfrm>
              <a:prstGeom prst="line">
                <a:avLst/>
              </a:prstGeom>
              <a:grpFill/>
              <a:ln w="4763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grpSp>
            <p:nvGrpSpPr>
              <p:cNvPr id="618" name="Group 241">
                <a:extLst>
                  <a:ext uri="{FF2B5EF4-FFF2-40B4-BE49-F238E27FC236}">
                    <a16:creationId xmlns:a16="http://schemas.microsoft.com/office/drawing/2014/main" id="{1C97F717-C85B-462A-A27A-83C60367A83E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93" y="1592"/>
                <a:ext cx="101" cy="152"/>
                <a:chOff x="1493" y="1592"/>
                <a:chExt cx="101" cy="152"/>
              </a:xfrm>
              <a:grpFill/>
            </p:grpSpPr>
            <p:sp>
              <p:nvSpPr>
                <p:cNvPr id="749" name="Freeform 242">
                  <a:extLst>
                    <a:ext uri="{FF2B5EF4-FFF2-40B4-BE49-F238E27FC236}">
                      <a16:creationId xmlns:a16="http://schemas.microsoft.com/office/drawing/2014/main" id="{F60120F2-8B4B-40D4-B457-987652830FF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493" y="1592"/>
                  <a:ext cx="101" cy="152"/>
                </a:xfrm>
                <a:custGeom>
                  <a:avLst/>
                  <a:gdLst>
                    <a:gd name="T0" fmla="*/ 0 w 203"/>
                    <a:gd name="T1" fmla="*/ 132 h 304"/>
                    <a:gd name="T2" fmla="*/ 16 w 203"/>
                    <a:gd name="T3" fmla="*/ 152 h 304"/>
                    <a:gd name="T4" fmla="*/ 101 w 203"/>
                    <a:gd name="T5" fmla="*/ 21 h 304"/>
                    <a:gd name="T6" fmla="*/ 85 w 203"/>
                    <a:gd name="T7" fmla="*/ 0 h 304"/>
                    <a:gd name="T8" fmla="*/ 0 w 203"/>
                    <a:gd name="T9" fmla="*/ 132 h 304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203" h="304">
                      <a:moveTo>
                        <a:pt x="0" y="263"/>
                      </a:moveTo>
                      <a:lnTo>
                        <a:pt x="33" y="304"/>
                      </a:lnTo>
                      <a:lnTo>
                        <a:pt x="203" y="41"/>
                      </a:lnTo>
                      <a:lnTo>
                        <a:pt x="171" y="0"/>
                      </a:lnTo>
                      <a:lnTo>
                        <a:pt x="0" y="263"/>
                      </a:lnTo>
                      <a:close/>
                    </a:path>
                  </a:pathLst>
                </a:custGeom>
                <a:grpFill/>
                <a:ln w="476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endParaRPr>
                </a:p>
              </p:txBody>
            </p:sp>
            <p:sp>
              <p:nvSpPr>
                <p:cNvPr id="750" name="Freeform 243">
                  <a:extLst>
                    <a:ext uri="{FF2B5EF4-FFF2-40B4-BE49-F238E27FC236}">
                      <a16:creationId xmlns:a16="http://schemas.microsoft.com/office/drawing/2014/main" id="{B71B83EF-1CAE-423C-A5BF-8EF52ED1F5B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496" y="1602"/>
                  <a:ext cx="95" cy="132"/>
                </a:xfrm>
                <a:custGeom>
                  <a:avLst/>
                  <a:gdLst>
                    <a:gd name="T0" fmla="*/ 18 w 190"/>
                    <a:gd name="T1" fmla="*/ 0 h 263"/>
                    <a:gd name="T2" fmla="*/ 0 w 190"/>
                    <a:gd name="T3" fmla="*/ 25 h 263"/>
                    <a:gd name="T4" fmla="*/ 78 w 190"/>
                    <a:gd name="T5" fmla="*/ 132 h 263"/>
                    <a:gd name="T6" fmla="*/ 95 w 190"/>
                    <a:gd name="T7" fmla="*/ 107 h 263"/>
                    <a:gd name="T8" fmla="*/ 18 w 190"/>
                    <a:gd name="T9" fmla="*/ 0 h 263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190" h="263">
                      <a:moveTo>
                        <a:pt x="35" y="0"/>
                      </a:moveTo>
                      <a:lnTo>
                        <a:pt x="0" y="50"/>
                      </a:lnTo>
                      <a:lnTo>
                        <a:pt x="155" y="263"/>
                      </a:lnTo>
                      <a:lnTo>
                        <a:pt x="190" y="214"/>
                      </a:lnTo>
                      <a:lnTo>
                        <a:pt x="35" y="0"/>
                      </a:lnTo>
                      <a:close/>
                    </a:path>
                  </a:pathLst>
                </a:custGeom>
                <a:grpFill/>
                <a:ln w="476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619" name="Group 244">
                <a:extLst>
                  <a:ext uri="{FF2B5EF4-FFF2-40B4-BE49-F238E27FC236}">
                    <a16:creationId xmlns:a16="http://schemas.microsoft.com/office/drawing/2014/main" id="{A96BB125-3BC3-4DA6-9B0B-4264A27A4530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786" y="1623"/>
                <a:ext cx="54" cy="267"/>
                <a:chOff x="786" y="1623"/>
                <a:chExt cx="54" cy="267"/>
              </a:xfrm>
              <a:grpFill/>
            </p:grpSpPr>
            <p:sp>
              <p:nvSpPr>
                <p:cNvPr id="743" name="Oval 245">
                  <a:extLst>
                    <a:ext uri="{FF2B5EF4-FFF2-40B4-BE49-F238E27FC236}">
                      <a16:creationId xmlns:a16="http://schemas.microsoft.com/office/drawing/2014/main" id="{05583BC4-1822-44D4-A5AA-FB5E9995EE2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799" y="1623"/>
                  <a:ext cx="28" cy="81"/>
                </a:xfrm>
                <a:prstGeom prst="ellipse">
                  <a:avLst/>
                </a:prstGeom>
                <a:grpFill/>
                <a:ln w="4763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>
                  <a:lvl1pPr>
                    <a:defRPr sz="2400">
                      <a:solidFill>
                        <a:schemeClr val="tx1"/>
                      </a:solidFill>
                      <a:latin typeface="Arial" charset="0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Arial" charset="0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Arial" charset="0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Arial" charset="0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Arial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altLang="en-US" sz="24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744" name="Line 246">
                  <a:extLst>
                    <a:ext uri="{FF2B5EF4-FFF2-40B4-BE49-F238E27FC236}">
                      <a16:creationId xmlns:a16="http://schemas.microsoft.com/office/drawing/2014/main" id="{59B31D22-11C0-401F-8112-C9A9CE55F77A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813" y="1704"/>
                  <a:ext cx="1" cy="106"/>
                </a:xfrm>
                <a:prstGeom prst="line">
                  <a:avLst/>
                </a:prstGeom>
                <a:grpFill/>
                <a:ln w="4763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endParaRPr>
                </a:p>
              </p:txBody>
            </p:sp>
            <p:sp>
              <p:nvSpPr>
                <p:cNvPr id="745" name="Line 247">
                  <a:extLst>
                    <a:ext uri="{FF2B5EF4-FFF2-40B4-BE49-F238E27FC236}">
                      <a16:creationId xmlns:a16="http://schemas.microsoft.com/office/drawing/2014/main" id="{79FA43E1-C256-4464-AA70-9511F6B746EF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786" y="1730"/>
                  <a:ext cx="27" cy="27"/>
                </a:xfrm>
                <a:prstGeom prst="line">
                  <a:avLst/>
                </a:prstGeom>
                <a:grpFill/>
                <a:ln w="4763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endParaRPr>
                </a:p>
              </p:txBody>
            </p:sp>
            <p:sp>
              <p:nvSpPr>
                <p:cNvPr id="746" name="Line 248">
                  <a:extLst>
                    <a:ext uri="{FF2B5EF4-FFF2-40B4-BE49-F238E27FC236}">
                      <a16:creationId xmlns:a16="http://schemas.microsoft.com/office/drawing/2014/main" id="{7429ED5B-5C78-474D-BA46-5F12AFB41E70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813" y="1730"/>
                  <a:ext cx="27" cy="27"/>
                </a:xfrm>
                <a:prstGeom prst="line">
                  <a:avLst/>
                </a:prstGeom>
                <a:grpFill/>
                <a:ln w="4763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endParaRPr>
                </a:p>
              </p:txBody>
            </p:sp>
            <p:sp>
              <p:nvSpPr>
                <p:cNvPr id="747" name="Freeform 249">
                  <a:extLst>
                    <a:ext uri="{FF2B5EF4-FFF2-40B4-BE49-F238E27FC236}">
                      <a16:creationId xmlns:a16="http://schemas.microsoft.com/office/drawing/2014/main" id="{5C37EF74-D7B4-4AF9-B08C-C2A46C42840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813" y="1810"/>
                  <a:ext cx="13" cy="80"/>
                </a:xfrm>
                <a:custGeom>
                  <a:avLst/>
                  <a:gdLst>
                    <a:gd name="T0" fmla="*/ 0 w 27"/>
                    <a:gd name="T1" fmla="*/ 0 h 159"/>
                    <a:gd name="T2" fmla="*/ 13 w 27"/>
                    <a:gd name="T3" fmla="*/ 26 h 159"/>
                    <a:gd name="T4" fmla="*/ 13 w 27"/>
                    <a:gd name="T5" fmla="*/ 80 h 159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27" h="159">
                      <a:moveTo>
                        <a:pt x="0" y="0"/>
                      </a:moveTo>
                      <a:lnTo>
                        <a:pt x="27" y="52"/>
                      </a:lnTo>
                      <a:lnTo>
                        <a:pt x="27" y="159"/>
                      </a:lnTo>
                    </a:path>
                  </a:pathLst>
                </a:custGeom>
                <a:grpFill/>
                <a:ln w="476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endParaRPr>
                </a:p>
              </p:txBody>
            </p:sp>
            <p:sp>
              <p:nvSpPr>
                <p:cNvPr id="748" name="Freeform 250">
                  <a:extLst>
                    <a:ext uri="{FF2B5EF4-FFF2-40B4-BE49-F238E27FC236}">
                      <a16:creationId xmlns:a16="http://schemas.microsoft.com/office/drawing/2014/main" id="{AC995C97-C084-42F3-96F1-139C8F1326B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99" y="1810"/>
                  <a:ext cx="14" cy="80"/>
                </a:xfrm>
                <a:custGeom>
                  <a:avLst/>
                  <a:gdLst>
                    <a:gd name="T0" fmla="*/ 14 w 27"/>
                    <a:gd name="T1" fmla="*/ 0 h 159"/>
                    <a:gd name="T2" fmla="*/ 0 w 27"/>
                    <a:gd name="T3" fmla="*/ 26 h 159"/>
                    <a:gd name="T4" fmla="*/ 0 w 27"/>
                    <a:gd name="T5" fmla="*/ 80 h 159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27" h="159">
                      <a:moveTo>
                        <a:pt x="27" y="0"/>
                      </a:moveTo>
                      <a:lnTo>
                        <a:pt x="0" y="52"/>
                      </a:lnTo>
                      <a:lnTo>
                        <a:pt x="0" y="159"/>
                      </a:lnTo>
                    </a:path>
                  </a:pathLst>
                </a:custGeom>
                <a:grpFill/>
                <a:ln w="476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620" name="Group 251">
                <a:extLst>
                  <a:ext uri="{FF2B5EF4-FFF2-40B4-BE49-F238E27FC236}">
                    <a16:creationId xmlns:a16="http://schemas.microsoft.com/office/drawing/2014/main" id="{DA41BA55-DEE5-46BE-912E-8E25D8357EE2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840" y="1623"/>
                <a:ext cx="54" cy="267"/>
                <a:chOff x="840" y="1623"/>
                <a:chExt cx="54" cy="267"/>
              </a:xfrm>
              <a:grpFill/>
            </p:grpSpPr>
            <p:sp>
              <p:nvSpPr>
                <p:cNvPr id="737" name="Oval 252">
                  <a:extLst>
                    <a:ext uri="{FF2B5EF4-FFF2-40B4-BE49-F238E27FC236}">
                      <a16:creationId xmlns:a16="http://schemas.microsoft.com/office/drawing/2014/main" id="{95E53004-EA48-4CC9-B84F-972DA85591F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853" y="1623"/>
                  <a:ext cx="28" cy="81"/>
                </a:xfrm>
                <a:prstGeom prst="ellipse">
                  <a:avLst/>
                </a:prstGeom>
                <a:grpFill/>
                <a:ln w="4763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>
                  <a:lvl1pPr>
                    <a:defRPr sz="2400">
                      <a:solidFill>
                        <a:schemeClr val="tx1"/>
                      </a:solidFill>
                      <a:latin typeface="Arial" charset="0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Arial" charset="0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Arial" charset="0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Arial" charset="0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Arial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altLang="en-US" sz="24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738" name="Line 253">
                  <a:extLst>
                    <a:ext uri="{FF2B5EF4-FFF2-40B4-BE49-F238E27FC236}">
                      <a16:creationId xmlns:a16="http://schemas.microsoft.com/office/drawing/2014/main" id="{9F5907B8-9DDA-4BB3-9792-4A6EB8EF4A04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867" y="1704"/>
                  <a:ext cx="1" cy="106"/>
                </a:xfrm>
                <a:prstGeom prst="line">
                  <a:avLst/>
                </a:prstGeom>
                <a:grpFill/>
                <a:ln w="4763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endParaRPr>
                </a:p>
              </p:txBody>
            </p:sp>
            <p:sp>
              <p:nvSpPr>
                <p:cNvPr id="739" name="Line 254">
                  <a:extLst>
                    <a:ext uri="{FF2B5EF4-FFF2-40B4-BE49-F238E27FC236}">
                      <a16:creationId xmlns:a16="http://schemas.microsoft.com/office/drawing/2014/main" id="{D47C7607-53B3-4C1B-8F80-96B4F080C941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840" y="1730"/>
                  <a:ext cx="27" cy="27"/>
                </a:xfrm>
                <a:prstGeom prst="line">
                  <a:avLst/>
                </a:prstGeom>
                <a:grpFill/>
                <a:ln w="4763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endParaRPr>
                </a:p>
              </p:txBody>
            </p:sp>
            <p:sp>
              <p:nvSpPr>
                <p:cNvPr id="740" name="Line 255">
                  <a:extLst>
                    <a:ext uri="{FF2B5EF4-FFF2-40B4-BE49-F238E27FC236}">
                      <a16:creationId xmlns:a16="http://schemas.microsoft.com/office/drawing/2014/main" id="{1BA08143-F463-46BB-9411-9C09B82F4353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867" y="1730"/>
                  <a:ext cx="27" cy="27"/>
                </a:xfrm>
                <a:prstGeom prst="line">
                  <a:avLst/>
                </a:prstGeom>
                <a:grpFill/>
                <a:ln w="4763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endParaRPr>
                </a:p>
              </p:txBody>
            </p:sp>
            <p:sp>
              <p:nvSpPr>
                <p:cNvPr id="741" name="Freeform 256">
                  <a:extLst>
                    <a:ext uri="{FF2B5EF4-FFF2-40B4-BE49-F238E27FC236}">
                      <a16:creationId xmlns:a16="http://schemas.microsoft.com/office/drawing/2014/main" id="{564963A6-A33B-4883-90A6-DBC392492BD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867" y="1810"/>
                  <a:ext cx="13" cy="80"/>
                </a:xfrm>
                <a:custGeom>
                  <a:avLst/>
                  <a:gdLst>
                    <a:gd name="T0" fmla="*/ 0 w 27"/>
                    <a:gd name="T1" fmla="*/ 0 h 159"/>
                    <a:gd name="T2" fmla="*/ 13 w 27"/>
                    <a:gd name="T3" fmla="*/ 26 h 159"/>
                    <a:gd name="T4" fmla="*/ 13 w 27"/>
                    <a:gd name="T5" fmla="*/ 80 h 159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27" h="159">
                      <a:moveTo>
                        <a:pt x="0" y="0"/>
                      </a:moveTo>
                      <a:lnTo>
                        <a:pt x="27" y="52"/>
                      </a:lnTo>
                      <a:lnTo>
                        <a:pt x="27" y="159"/>
                      </a:lnTo>
                    </a:path>
                  </a:pathLst>
                </a:custGeom>
                <a:grpFill/>
                <a:ln w="476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endParaRPr>
                </a:p>
              </p:txBody>
            </p:sp>
            <p:sp>
              <p:nvSpPr>
                <p:cNvPr id="742" name="Freeform 257">
                  <a:extLst>
                    <a:ext uri="{FF2B5EF4-FFF2-40B4-BE49-F238E27FC236}">
                      <a16:creationId xmlns:a16="http://schemas.microsoft.com/office/drawing/2014/main" id="{F8FEC779-B38F-4BDE-B097-3F6B6FB2A2A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853" y="1810"/>
                  <a:ext cx="14" cy="80"/>
                </a:xfrm>
                <a:custGeom>
                  <a:avLst/>
                  <a:gdLst>
                    <a:gd name="T0" fmla="*/ 14 w 27"/>
                    <a:gd name="T1" fmla="*/ 0 h 159"/>
                    <a:gd name="T2" fmla="*/ 0 w 27"/>
                    <a:gd name="T3" fmla="*/ 26 h 159"/>
                    <a:gd name="T4" fmla="*/ 0 w 27"/>
                    <a:gd name="T5" fmla="*/ 80 h 159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27" h="159">
                      <a:moveTo>
                        <a:pt x="27" y="0"/>
                      </a:moveTo>
                      <a:lnTo>
                        <a:pt x="0" y="52"/>
                      </a:lnTo>
                      <a:lnTo>
                        <a:pt x="0" y="159"/>
                      </a:lnTo>
                    </a:path>
                  </a:pathLst>
                </a:custGeom>
                <a:grpFill/>
                <a:ln w="476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621" name="Group 258">
                <a:extLst>
                  <a:ext uri="{FF2B5EF4-FFF2-40B4-BE49-F238E27FC236}">
                    <a16:creationId xmlns:a16="http://schemas.microsoft.com/office/drawing/2014/main" id="{F0950086-E913-4212-B791-962B2F6B3B84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164" y="1623"/>
                <a:ext cx="54" cy="267"/>
                <a:chOff x="1164" y="1623"/>
                <a:chExt cx="54" cy="267"/>
              </a:xfrm>
              <a:grpFill/>
            </p:grpSpPr>
            <p:sp>
              <p:nvSpPr>
                <p:cNvPr id="731" name="Oval 259">
                  <a:extLst>
                    <a:ext uri="{FF2B5EF4-FFF2-40B4-BE49-F238E27FC236}">
                      <a16:creationId xmlns:a16="http://schemas.microsoft.com/office/drawing/2014/main" id="{8E775F68-EAC7-42DB-B93C-69283559373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178" y="1623"/>
                  <a:ext cx="28" cy="81"/>
                </a:xfrm>
                <a:prstGeom prst="ellipse">
                  <a:avLst/>
                </a:prstGeom>
                <a:grpFill/>
                <a:ln w="4763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>
                  <a:lvl1pPr>
                    <a:defRPr sz="2400">
                      <a:solidFill>
                        <a:schemeClr val="tx1"/>
                      </a:solidFill>
                      <a:latin typeface="Arial" charset="0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Arial" charset="0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Arial" charset="0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Arial" charset="0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Arial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altLang="en-US" sz="24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732" name="Line 260">
                  <a:extLst>
                    <a:ext uri="{FF2B5EF4-FFF2-40B4-BE49-F238E27FC236}">
                      <a16:creationId xmlns:a16="http://schemas.microsoft.com/office/drawing/2014/main" id="{DB86D0E7-E2BA-46EB-96C2-90CA7A2A06C4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1191" y="1704"/>
                  <a:ext cx="1" cy="106"/>
                </a:xfrm>
                <a:prstGeom prst="line">
                  <a:avLst/>
                </a:prstGeom>
                <a:grpFill/>
                <a:ln w="4763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endParaRPr>
                </a:p>
              </p:txBody>
            </p:sp>
            <p:sp>
              <p:nvSpPr>
                <p:cNvPr id="733" name="Line 261">
                  <a:extLst>
                    <a:ext uri="{FF2B5EF4-FFF2-40B4-BE49-F238E27FC236}">
                      <a16:creationId xmlns:a16="http://schemas.microsoft.com/office/drawing/2014/main" id="{5BF3D3D3-005A-4A5B-92FE-ED41B69A6322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1164" y="1730"/>
                  <a:ext cx="27" cy="27"/>
                </a:xfrm>
                <a:prstGeom prst="line">
                  <a:avLst/>
                </a:prstGeom>
                <a:grpFill/>
                <a:ln w="4763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endParaRPr>
                </a:p>
              </p:txBody>
            </p:sp>
            <p:sp>
              <p:nvSpPr>
                <p:cNvPr id="734" name="Line 262">
                  <a:extLst>
                    <a:ext uri="{FF2B5EF4-FFF2-40B4-BE49-F238E27FC236}">
                      <a16:creationId xmlns:a16="http://schemas.microsoft.com/office/drawing/2014/main" id="{2E7B8FDC-A13A-478D-B91A-BF3BD2B02C2A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1191" y="1730"/>
                  <a:ext cx="27" cy="27"/>
                </a:xfrm>
                <a:prstGeom prst="line">
                  <a:avLst/>
                </a:prstGeom>
                <a:grpFill/>
                <a:ln w="4763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endParaRPr>
                </a:p>
              </p:txBody>
            </p:sp>
            <p:sp>
              <p:nvSpPr>
                <p:cNvPr id="735" name="Freeform 263">
                  <a:extLst>
                    <a:ext uri="{FF2B5EF4-FFF2-40B4-BE49-F238E27FC236}">
                      <a16:creationId xmlns:a16="http://schemas.microsoft.com/office/drawing/2014/main" id="{75A2F730-7A4B-4407-B5C4-2556AF0A5F0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191" y="1810"/>
                  <a:ext cx="14" cy="80"/>
                </a:xfrm>
                <a:custGeom>
                  <a:avLst/>
                  <a:gdLst>
                    <a:gd name="T0" fmla="*/ 0 w 29"/>
                    <a:gd name="T1" fmla="*/ 0 h 159"/>
                    <a:gd name="T2" fmla="*/ 14 w 29"/>
                    <a:gd name="T3" fmla="*/ 26 h 159"/>
                    <a:gd name="T4" fmla="*/ 14 w 29"/>
                    <a:gd name="T5" fmla="*/ 80 h 159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29" h="159">
                      <a:moveTo>
                        <a:pt x="0" y="0"/>
                      </a:moveTo>
                      <a:lnTo>
                        <a:pt x="29" y="52"/>
                      </a:lnTo>
                      <a:lnTo>
                        <a:pt x="29" y="159"/>
                      </a:lnTo>
                    </a:path>
                  </a:pathLst>
                </a:custGeom>
                <a:grpFill/>
                <a:ln w="476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endParaRPr>
                </a:p>
              </p:txBody>
            </p:sp>
            <p:sp>
              <p:nvSpPr>
                <p:cNvPr id="736" name="Freeform 264">
                  <a:extLst>
                    <a:ext uri="{FF2B5EF4-FFF2-40B4-BE49-F238E27FC236}">
                      <a16:creationId xmlns:a16="http://schemas.microsoft.com/office/drawing/2014/main" id="{C03E9B52-360B-4073-A9C7-E554074A78B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178" y="1810"/>
                  <a:ext cx="13" cy="80"/>
                </a:xfrm>
                <a:custGeom>
                  <a:avLst/>
                  <a:gdLst>
                    <a:gd name="T0" fmla="*/ 13 w 26"/>
                    <a:gd name="T1" fmla="*/ 0 h 159"/>
                    <a:gd name="T2" fmla="*/ 0 w 26"/>
                    <a:gd name="T3" fmla="*/ 26 h 159"/>
                    <a:gd name="T4" fmla="*/ 0 w 26"/>
                    <a:gd name="T5" fmla="*/ 80 h 159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26" h="159">
                      <a:moveTo>
                        <a:pt x="26" y="0"/>
                      </a:moveTo>
                      <a:lnTo>
                        <a:pt x="0" y="52"/>
                      </a:lnTo>
                      <a:lnTo>
                        <a:pt x="0" y="159"/>
                      </a:lnTo>
                    </a:path>
                  </a:pathLst>
                </a:custGeom>
                <a:grpFill/>
                <a:ln w="476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622" name="Group 265">
                <a:extLst>
                  <a:ext uri="{FF2B5EF4-FFF2-40B4-BE49-F238E27FC236}">
                    <a16:creationId xmlns:a16="http://schemas.microsoft.com/office/drawing/2014/main" id="{342BB8A5-A63F-4EB2-B156-E89DAABD499F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056" y="1623"/>
                <a:ext cx="54" cy="267"/>
                <a:chOff x="1056" y="1623"/>
                <a:chExt cx="54" cy="267"/>
              </a:xfrm>
              <a:grpFill/>
            </p:grpSpPr>
            <p:sp>
              <p:nvSpPr>
                <p:cNvPr id="725" name="Oval 266">
                  <a:extLst>
                    <a:ext uri="{FF2B5EF4-FFF2-40B4-BE49-F238E27FC236}">
                      <a16:creationId xmlns:a16="http://schemas.microsoft.com/office/drawing/2014/main" id="{6539FC12-C92B-4F9A-87AB-48797B9AA30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070" y="1623"/>
                  <a:ext cx="27" cy="81"/>
                </a:xfrm>
                <a:prstGeom prst="ellipse">
                  <a:avLst/>
                </a:prstGeom>
                <a:grpFill/>
                <a:ln w="4763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>
                  <a:lvl1pPr>
                    <a:defRPr sz="2400">
                      <a:solidFill>
                        <a:schemeClr val="tx1"/>
                      </a:solidFill>
                      <a:latin typeface="Arial" charset="0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Arial" charset="0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Arial" charset="0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Arial" charset="0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Arial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altLang="en-US" sz="24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726" name="Line 267">
                  <a:extLst>
                    <a:ext uri="{FF2B5EF4-FFF2-40B4-BE49-F238E27FC236}">
                      <a16:creationId xmlns:a16="http://schemas.microsoft.com/office/drawing/2014/main" id="{FF992C11-46A2-4D59-A744-A66161978C91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1083" y="1704"/>
                  <a:ext cx="1" cy="106"/>
                </a:xfrm>
                <a:prstGeom prst="line">
                  <a:avLst/>
                </a:prstGeom>
                <a:grpFill/>
                <a:ln w="4763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endParaRPr>
                </a:p>
              </p:txBody>
            </p:sp>
            <p:sp>
              <p:nvSpPr>
                <p:cNvPr id="727" name="Line 268">
                  <a:extLst>
                    <a:ext uri="{FF2B5EF4-FFF2-40B4-BE49-F238E27FC236}">
                      <a16:creationId xmlns:a16="http://schemas.microsoft.com/office/drawing/2014/main" id="{1886A006-C4C5-44F6-B94F-F6949B7EBD36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1056" y="1730"/>
                  <a:ext cx="27" cy="27"/>
                </a:xfrm>
                <a:prstGeom prst="line">
                  <a:avLst/>
                </a:prstGeom>
                <a:grpFill/>
                <a:ln w="4763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endParaRPr>
                </a:p>
              </p:txBody>
            </p:sp>
            <p:sp>
              <p:nvSpPr>
                <p:cNvPr id="728" name="Line 269">
                  <a:extLst>
                    <a:ext uri="{FF2B5EF4-FFF2-40B4-BE49-F238E27FC236}">
                      <a16:creationId xmlns:a16="http://schemas.microsoft.com/office/drawing/2014/main" id="{89ABB00F-2C4F-4C21-891C-09C4D58CC861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1083" y="1730"/>
                  <a:ext cx="27" cy="27"/>
                </a:xfrm>
                <a:prstGeom prst="line">
                  <a:avLst/>
                </a:prstGeom>
                <a:grpFill/>
                <a:ln w="4763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endParaRPr>
                </a:p>
              </p:txBody>
            </p:sp>
            <p:sp>
              <p:nvSpPr>
                <p:cNvPr id="729" name="Freeform 270">
                  <a:extLst>
                    <a:ext uri="{FF2B5EF4-FFF2-40B4-BE49-F238E27FC236}">
                      <a16:creationId xmlns:a16="http://schemas.microsoft.com/office/drawing/2014/main" id="{803B6F59-AEE7-4B41-B62F-A68D55225F8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083" y="1810"/>
                  <a:ext cx="14" cy="80"/>
                </a:xfrm>
                <a:custGeom>
                  <a:avLst/>
                  <a:gdLst>
                    <a:gd name="T0" fmla="*/ 0 w 27"/>
                    <a:gd name="T1" fmla="*/ 0 h 159"/>
                    <a:gd name="T2" fmla="*/ 14 w 27"/>
                    <a:gd name="T3" fmla="*/ 26 h 159"/>
                    <a:gd name="T4" fmla="*/ 14 w 27"/>
                    <a:gd name="T5" fmla="*/ 80 h 159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27" h="159">
                      <a:moveTo>
                        <a:pt x="0" y="0"/>
                      </a:moveTo>
                      <a:lnTo>
                        <a:pt x="27" y="52"/>
                      </a:lnTo>
                      <a:lnTo>
                        <a:pt x="27" y="159"/>
                      </a:lnTo>
                    </a:path>
                  </a:pathLst>
                </a:custGeom>
                <a:grpFill/>
                <a:ln w="476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endParaRPr>
                </a:p>
              </p:txBody>
            </p:sp>
            <p:sp>
              <p:nvSpPr>
                <p:cNvPr id="730" name="Freeform 271">
                  <a:extLst>
                    <a:ext uri="{FF2B5EF4-FFF2-40B4-BE49-F238E27FC236}">
                      <a16:creationId xmlns:a16="http://schemas.microsoft.com/office/drawing/2014/main" id="{EEA8A943-4686-41DD-9010-0F71C28CD4C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070" y="1810"/>
                  <a:ext cx="13" cy="80"/>
                </a:xfrm>
                <a:custGeom>
                  <a:avLst/>
                  <a:gdLst>
                    <a:gd name="T0" fmla="*/ 13 w 27"/>
                    <a:gd name="T1" fmla="*/ 0 h 159"/>
                    <a:gd name="T2" fmla="*/ 0 w 27"/>
                    <a:gd name="T3" fmla="*/ 26 h 159"/>
                    <a:gd name="T4" fmla="*/ 0 w 27"/>
                    <a:gd name="T5" fmla="*/ 80 h 159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27" h="159">
                      <a:moveTo>
                        <a:pt x="27" y="0"/>
                      </a:moveTo>
                      <a:lnTo>
                        <a:pt x="0" y="52"/>
                      </a:lnTo>
                      <a:lnTo>
                        <a:pt x="0" y="159"/>
                      </a:lnTo>
                    </a:path>
                  </a:pathLst>
                </a:custGeom>
                <a:grpFill/>
                <a:ln w="476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623" name="Group 272">
                <a:extLst>
                  <a:ext uri="{FF2B5EF4-FFF2-40B4-BE49-F238E27FC236}">
                    <a16:creationId xmlns:a16="http://schemas.microsoft.com/office/drawing/2014/main" id="{CB3F613B-FA44-4DAB-A8E0-BA87351C9197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029" y="1623"/>
                <a:ext cx="54" cy="267"/>
                <a:chOff x="1029" y="1623"/>
                <a:chExt cx="54" cy="267"/>
              </a:xfrm>
              <a:grpFill/>
            </p:grpSpPr>
            <p:sp>
              <p:nvSpPr>
                <p:cNvPr id="719" name="Oval 273">
                  <a:extLst>
                    <a:ext uri="{FF2B5EF4-FFF2-40B4-BE49-F238E27FC236}">
                      <a16:creationId xmlns:a16="http://schemas.microsoft.com/office/drawing/2014/main" id="{CCFDCA9B-9ACF-497A-AA5B-4434C180362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043" y="1623"/>
                  <a:ext cx="27" cy="81"/>
                </a:xfrm>
                <a:prstGeom prst="ellipse">
                  <a:avLst/>
                </a:prstGeom>
                <a:grpFill/>
                <a:ln w="4763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>
                  <a:lvl1pPr>
                    <a:defRPr sz="2400">
                      <a:solidFill>
                        <a:schemeClr val="tx1"/>
                      </a:solidFill>
                      <a:latin typeface="Arial" charset="0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Arial" charset="0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Arial" charset="0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Arial" charset="0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Arial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altLang="en-US" sz="24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720" name="Line 274">
                  <a:extLst>
                    <a:ext uri="{FF2B5EF4-FFF2-40B4-BE49-F238E27FC236}">
                      <a16:creationId xmlns:a16="http://schemas.microsoft.com/office/drawing/2014/main" id="{03B1B287-593B-48F3-9B08-96671FB089A6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1056" y="1704"/>
                  <a:ext cx="1" cy="106"/>
                </a:xfrm>
                <a:prstGeom prst="line">
                  <a:avLst/>
                </a:prstGeom>
                <a:grpFill/>
                <a:ln w="4763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endParaRPr>
                </a:p>
              </p:txBody>
            </p:sp>
            <p:sp>
              <p:nvSpPr>
                <p:cNvPr id="721" name="Line 275">
                  <a:extLst>
                    <a:ext uri="{FF2B5EF4-FFF2-40B4-BE49-F238E27FC236}">
                      <a16:creationId xmlns:a16="http://schemas.microsoft.com/office/drawing/2014/main" id="{8CD0BA19-5603-44B6-9D5C-A2CA9489F5EF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1029" y="1730"/>
                  <a:ext cx="27" cy="27"/>
                </a:xfrm>
                <a:prstGeom prst="line">
                  <a:avLst/>
                </a:prstGeom>
                <a:grpFill/>
                <a:ln w="4763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endParaRPr>
                </a:p>
              </p:txBody>
            </p:sp>
            <p:sp>
              <p:nvSpPr>
                <p:cNvPr id="722" name="Line 276">
                  <a:extLst>
                    <a:ext uri="{FF2B5EF4-FFF2-40B4-BE49-F238E27FC236}">
                      <a16:creationId xmlns:a16="http://schemas.microsoft.com/office/drawing/2014/main" id="{4B2979D8-8FD3-452B-80F3-A1B2DBAAB7C1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1056" y="1730"/>
                  <a:ext cx="27" cy="27"/>
                </a:xfrm>
                <a:prstGeom prst="line">
                  <a:avLst/>
                </a:prstGeom>
                <a:grpFill/>
                <a:ln w="4763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endParaRPr>
                </a:p>
              </p:txBody>
            </p:sp>
            <p:sp>
              <p:nvSpPr>
                <p:cNvPr id="723" name="Freeform 277">
                  <a:extLst>
                    <a:ext uri="{FF2B5EF4-FFF2-40B4-BE49-F238E27FC236}">
                      <a16:creationId xmlns:a16="http://schemas.microsoft.com/office/drawing/2014/main" id="{C1A1F37E-8208-4DB3-9ED4-370D8394515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056" y="1810"/>
                  <a:ext cx="14" cy="80"/>
                </a:xfrm>
                <a:custGeom>
                  <a:avLst/>
                  <a:gdLst>
                    <a:gd name="T0" fmla="*/ 0 w 27"/>
                    <a:gd name="T1" fmla="*/ 0 h 159"/>
                    <a:gd name="T2" fmla="*/ 14 w 27"/>
                    <a:gd name="T3" fmla="*/ 26 h 159"/>
                    <a:gd name="T4" fmla="*/ 14 w 27"/>
                    <a:gd name="T5" fmla="*/ 80 h 159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27" h="159">
                      <a:moveTo>
                        <a:pt x="0" y="0"/>
                      </a:moveTo>
                      <a:lnTo>
                        <a:pt x="27" y="52"/>
                      </a:lnTo>
                      <a:lnTo>
                        <a:pt x="27" y="159"/>
                      </a:lnTo>
                    </a:path>
                  </a:pathLst>
                </a:custGeom>
                <a:grpFill/>
                <a:ln w="476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endParaRPr>
                </a:p>
              </p:txBody>
            </p:sp>
            <p:sp>
              <p:nvSpPr>
                <p:cNvPr id="724" name="Freeform 278">
                  <a:extLst>
                    <a:ext uri="{FF2B5EF4-FFF2-40B4-BE49-F238E27FC236}">
                      <a16:creationId xmlns:a16="http://schemas.microsoft.com/office/drawing/2014/main" id="{30B3927D-6B3F-44F8-A133-6F9EBFE98B4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043" y="1810"/>
                  <a:ext cx="13" cy="80"/>
                </a:xfrm>
                <a:custGeom>
                  <a:avLst/>
                  <a:gdLst>
                    <a:gd name="T0" fmla="*/ 13 w 27"/>
                    <a:gd name="T1" fmla="*/ 0 h 159"/>
                    <a:gd name="T2" fmla="*/ 0 w 27"/>
                    <a:gd name="T3" fmla="*/ 26 h 159"/>
                    <a:gd name="T4" fmla="*/ 0 w 27"/>
                    <a:gd name="T5" fmla="*/ 80 h 159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27" h="159">
                      <a:moveTo>
                        <a:pt x="27" y="0"/>
                      </a:moveTo>
                      <a:lnTo>
                        <a:pt x="0" y="52"/>
                      </a:lnTo>
                      <a:lnTo>
                        <a:pt x="0" y="159"/>
                      </a:lnTo>
                    </a:path>
                  </a:pathLst>
                </a:custGeom>
                <a:grpFill/>
                <a:ln w="476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624" name="Group 279">
                <a:extLst>
                  <a:ext uri="{FF2B5EF4-FFF2-40B4-BE49-F238E27FC236}">
                    <a16:creationId xmlns:a16="http://schemas.microsoft.com/office/drawing/2014/main" id="{E76731BC-A4BF-4CE3-BEAF-44B57DBADEEC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218" y="1623"/>
                <a:ext cx="55" cy="267"/>
                <a:chOff x="1218" y="1623"/>
                <a:chExt cx="55" cy="267"/>
              </a:xfrm>
              <a:grpFill/>
            </p:grpSpPr>
            <p:sp>
              <p:nvSpPr>
                <p:cNvPr id="713" name="Oval 280">
                  <a:extLst>
                    <a:ext uri="{FF2B5EF4-FFF2-40B4-BE49-F238E27FC236}">
                      <a16:creationId xmlns:a16="http://schemas.microsoft.com/office/drawing/2014/main" id="{F5D970C6-3E01-4AF8-93B4-20156D69F48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232" y="1623"/>
                  <a:ext cx="28" cy="81"/>
                </a:xfrm>
                <a:prstGeom prst="ellipse">
                  <a:avLst/>
                </a:prstGeom>
                <a:grpFill/>
                <a:ln w="4763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>
                  <a:lvl1pPr>
                    <a:defRPr sz="2400">
                      <a:solidFill>
                        <a:schemeClr val="tx1"/>
                      </a:solidFill>
                      <a:latin typeface="Arial" charset="0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Arial" charset="0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Arial" charset="0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Arial" charset="0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Arial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altLang="en-US" sz="24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714" name="Line 281">
                  <a:extLst>
                    <a:ext uri="{FF2B5EF4-FFF2-40B4-BE49-F238E27FC236}">
                      <a16:creationId xmlns:a16="http://schemas.microsoft.com/office/drawing/2014/main" id="{FF37AD3B-6636-41AD-BE45-50B8B06DF406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1246" y="1704"/>
                  <a:ext cx="1" cy="106"/>
                </a:xfrm>
                <a:prstGeom prst="line">
                  <a:avLst/>
                </a:prstGeom>
                <a:grpFill/>
                <a:ln w="4763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endParaRPr>
                </a:p>
              </p:txBody>
            </p:sp>
            <p:sp>
              <p:nvSpPr>
                <p:cNvPr id="715" name="Line 282">
                  <a:extLst>
                    <a:ext uri="{FF2B5EF4-FFF2-40B4-BE49-F238E27FC236}">
                      <a16:creationId xmlns:a16="http://schemas.microsoft.com/office/drawing/2014/main" id="{F541CFE4-D545-4F61-B0F4-2C7D86C567D0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1218" y="1730"/>
                  <a:ext cx="28" cy="27"/>
                </a:xfrm>
                <a:prstGeom prst="line">
                  <a:avLst/>
                </a:prstGeom>
                <a:grpFill/>
                <a:ln w="4763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endParaRPr>
                </a:p>
              </p:txBody>
            </p:sp>
            <p:sp>
              <p:nvSpPr>
                <p:cNvPr id="716" name="Line 283">
                  <a:extLst>
                    <a:ext uri="{FF2B5EF4-FFF2-40B4-BE49-F238E27FC236}">
                      <a16:creationId xmlns:a16="http://schemas.microsoft.com/office/drawing/2014/main" id="{5514BBD2-BF8F-4879-9C93-D746D28081AF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1246" y="1730"/>
                  <a:ext cx="27" cy="27"/>
                </a:xfrm>
                <a:prstGeom prst="line">
                  <a:avLst/>
                </a:prstGeom>
                <a:grpFill/>
                <a:ln w="4763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endParaRPr>
                </a:p>
              </p:txBody>
            </p:sp>
            <p:sp>
              <p:nvSpPr>
                <p:cNvPr id="717" name="Freeform 284">
                  <a:extLst>
                    <a:ext uri="{FF2B5EF4-FFF2-40B4-BE49-F238E27FC236}">
                      <a16:creationId xmlns:a16="http://schemas.microsoft.com/office/drawing/2014/main" id="{E9BD548D-8EF0-435E-AC84-80BF73F3E60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246" y="1810"/>
                  <a:ext cx="13" cy="80"/>
                </a:xfrm>
                <a:custGeom>
                  <a:avLst/>
                  <a:gdLst>
                    <a:gd name="T0" fmla="*/ 0 w 27"/>
                    <a:gd name="T1" fmla="*/ 0 h 159"/>
                    <a:gd name="T2" fmla="*/ 13 w 27"/>
                    <a:gd name="T3" fmla="*/ 26 h 159"/>
                    <a:gd name="T4" fmla="*/ 13 w 27"/>
                    <a:gd name="T5" fmla="*/ 80 h 159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27" h="159">
                      <a:moveTo>
                        <a:pt x="0" y="0"/>
                      </a:moveTo>
                      <a:lnTo>
                        <a:pt x="27" y="52"/>
                      </a:lnTo>
                      <a:lnTo>
                        <a:pt x="27" y="159"/>
                      </a:lnTo>
                    </a:path>
                  </a:pathLst>
                </a:custGeom>
                <a:grpFill/>
                <a:ln w="476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endParaRPr>
                </a:p>
              </p:txBody>
            </p:sp>
            <p:sp>
              <p:nvSpPr>
                <p:cNvPr id="718" name="Freeform 285">
                  <a:extLst>
                    <a:ext uri="{FF2B5EF4-FFF2-40B4-BE49-F238E27FC236}">
                      <a16:creationId xmlns:a16="http://schemas.microsoft.com/office/drawing/2014/main" id="{EFA5C39E-3B76-44A8-9CAA-213817578F8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232" y="1810"/>
                  <a:ext cx="14" cy="80"/>
                </a:xfrm>
                <a:custGeom>
                  <a:avLst/>
                  <a:gdLst>
                    <a:gd name="T0" fmla="*/ 14 w 27"/>
                    <a:gd name="T1" fmla="*/ 0 h 159"/>
                    <a:gd name="T2" fmla="*/ 0 w 27"/>
                    <a:gd name="T3" fmla="*/ 26 h 159"/>
                    <a:gd name="T4" fmla="*/ 0 w 27"/>
                    <a:gd name="T5" fmla="*/ 80 h 159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27" h="159">
                      <a:moveTo>
                        <a:pt x="27" y="0"/>
                      </a:moveTo>
                      <a:lnTo>
                        <a:pt x="0" y="52"/>
                      </a:lnTo>
                      <a:lnTo>
                        <a:pt x="0" y="159"/>
                      </a:lnTo>
                    </a:path>
                  </a:pathLst>
                </a:custGeom>
                <a:grpFill/>
                <a:ln w="476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625" name="Group 286">
                <a:extLst>
                  <a:ext uri="{FF2B5EF4-FFF2-40B4-BE49-F238E27FC236}">
                    <a16:creationId xmlns:a16="http://schemas.microsoft.com/office/drawing/2014/main" id="{A89120EF-6B10-42BB-B53C-F3F0BEA28F9D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327" y="1623"/>
                <a:ext cx="54" cy="267"/>
                <a:chOff x="1327" y="1623"/>
                <a:chExt cx="54" cy="267"/>
              </a:xfrm>
              <a:grpFill/>
            </p:grpSpPr>
            <p:sp>
              <p:nvSpPr>
                <p:cNvPr id="707" name="Oval 287">
                  <a:extLst>
                    <a:ext uri="{FF2B5EF4-FFF2-40B4-BE49-F238E27FC236}">
                      <a16:creationId xmlns:a16="http://schemas.microsoft.com/office/drawing/2014/main" id="{3B18EF40-0DC5-42A9-9CAB-F125EAE0D9A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340" y="1623"/>
                  <a:ext cx="28" cy="81"/>
                </a:xfrm>
                <a:prstGeom prst="ellipse">
                  <a:avLst/>
                </a:prstGeom>
                <a:grpFill/>
                <a:ln w="4763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>
                  <a:lvl1pPr>
                    <a:defRPr sz="2400">
                      <a:solidFill>
                        <a:schemeClr val="tx1"/>
                      </a:solidFill>
                      <a:latin typeface="Arial" charset="0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Arial" charset="0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Arial" charset="0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Arial" charset="0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Arial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altLang="en-US" sz="24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708" name="Line 288">
                  <a:extLst>
                    <a:ext uri="{FF2B5EF4-FFF2-40B4-BE49-F238E27FC236}">
                      <a16:creationId xmlns:a16="http://schemas.microsoft.com/office/drawing/2014/main" id="{2869FBA9-E933-4157-B75C-1CB8A3922B8D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1354" y="1704"/>
                  <a:ext cx="1" cy="106"/>
                </a:xfrm>
                <a:prstGeom prst="line">
                  <a:avLst/>
                </a:prstGeom>
                <a:grpFill/>
                <a:ln w="4763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endParaRPr>
                </a:p>
              </p:txBody>
            </p:sp>
            <p:sp>
              <p:nvSpPr>
                <p:cNvPr id="709" name="Line 289">
                  <a:extLst>
                    <a:ext uri="{FF2B5EF4-FFF2-40B4-BE49-F238E27FC236}">
                      <a16:creationId xmlns:a16="http://schemas.microsoft.com/office/drawing/2014/main" id="{695EC18B-D7DE-4CBA-A2A4-BCBA621D8B21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1327" y="1730"/>
                  <a:ext cx="27" cy="27"/>
                </a:xfrm>
                <a:prstGeom prst="line">
                  <a:avLst/>
                </a:prstGeom>
                <a:grpFill/>
                <a:ln w="4763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endParaRPr>
                </a:p>
              </p:txBody>
            </p:sp>
            <p:sp>
              <p:nvSpPr>
                <p:cNvPr id="710" name="Line 290">
                  <a:extLst>
                    <a:ext uri="{FF2B5EF4-FFF2-40B4-BE49-F238E27FC236}">
                      <a16:creationId xmlns:a16="http://schemas.microsoft.com/office/drawing/2014/main" id="{8AA533DA-3FE0-4B4C-8081-A0A2FEAFCFC0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1354" y="1730"/>
                  <a:ext cx="27" cy="27"/>
                </a:xfrm>
                <a:prstGeom prst="line">
                  <a:avLst/>
                </a:prstGeom>
                <a:grpFill/>
                <a:ln w="4763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endParaRPr>
                </a:p>
              </p:txBody>
            </p:sp>
            <p:sp>
              <p:nvSpPr>
                <p:cNvPr id="711" name="Freeform 291">
                  <a:extLst>
                    <a:ext uri="{FF2B5EF4-FFF2-40B4-BE49-F238E27FC236}">
                      <a16:creationId xmlns:a16="http://schemas.microsoft.com/office/drawing/2014/main" id="{87CCA336-20E0-4FE5-8A69-914E15054AD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354" y="1810"/>
                  <a:ext cx="13" cy="80"/>
                </a:xfrm>
                <a:custGeom>
                  <a:avLst/>
                  <a:gdLst>
                    <a:gd name="T0" fmla="*/ 0 w 27"/>
                    <a:gd name="T1" fmla="*/ 0 h 159"/>
                    <a:gd name="T2" fmla="*/ 13 w 27"/>
                    <a:gd name="T3" fmla="*/ 26 h 159"/>
                    <a:gd name="T4" fmla="*/ 13 w 27"/>
                    <a:gd name="T5" fmla="*/ 80 h 159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27" h="159">
                      <a:moveTo>
                        <a:pt x="0" y="0"/>
                      </a:moveTo>
                      <a:lnTo>
                        <a:pt x="27" y="52"/>
                      </a:lnTo>
                      <a:lnTo>
                        <a:pt x="27" y="159"/>
                      </a:lnTo>
                    </a:path>
                  </a:pathLst>
                </a:custGeom>
                <a:grpFill/>
                <a:ln w="476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endParaRPr>
                </a:p>
              </p:txBody>
            </p:sp>
            <p:sp>
              <p:nvSpPr>
                <p:cNvPr id="712" name="Freeform 292">
                  <a:extLst>
                    <a:ext uri="{FF2B5EF4-FFF2-40B4-BE49-F238E27FC236}">
                      <a16:creationId xmlns:a16="http://schemas.microsoft.com/office/drawing/2014/main" id="{D244B4A6-58D0-45EB-B557-41F85035F12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340" y="1810"/>
                  <a:ext cx="14" cy="80"/>
                </a:xfrm>
                <a:custGeom>
                  <a:avLst/>
                  <a:gdLst>
                    <a:gd name="T0" fmla="*/ 14 w 27"/>
                    <a:gd name="T1" fmla="*/ 0 h 159"/>
                    <a:gd name="T2" fmla="*/ 0 w 27"/>
                    <a:gd name="T3" fmla="*/ 26 h 159"/>
                    <a:gd name="T4" fmla="*/ 0 w 27"/>
                    <a:gd name="T5" fmla="*/ 80 h 159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27" h="159">
                      <a:moveTo>
                        <a:pt x="27" y="0"/>
                      </a:moveTo>
                      <a:lnTo>
                        <a:pt x="0" y="52"/>
                      </a:lnTo>
                      <a:lnTo>
                        <a:pt x="0" y="159"/>
                      </a:lnTo>
                    </a:path>
                  </a:pathLst>
                </a:custGeom>
                <a:grpFill/>
                <a:ln w="476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626" name="Group 293">
                <a:extLst>
                  <a:ext uri="{FF2B5EF4-FFF2-40B4-BE49-F238E27FC236}">
                    <a16:creationId xmlns:a16="http://schemas.microsoft.com/office/drawing/2014/main" id="{E8FCAFD9-02FA-47CE-BD64-A15A62340CE9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813" y="1269"/>
                <a:ext cx="54" cy="266"/>
                <a:chOff x="813" y="1269"/>
                <a:chExt cx="54" cy="266"/>
              </a:xfrm>
              <a:grpFill/>
            </p:grpSpPr>
            <p:sp>
              <p:nvSpPr>
                <p:cNvPr id="701" name="Oval 294">
                  <a:extLst>
                    <a:ext uri="{FF2B5EF4-FFF2-40B4-BE49-F238E27FC236}">
                      <a16:creationId xmlns:a16="http://schemas.microsoft.com/office/drawing/2014/main" id="{E4C32E15-97AD-4112-9342-F1F4541D4FD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826" y="1269"/>
                  <a:ext cx="28" cy="81"/>
                </a:xfrm>
                <a:prstGeom prst="ellipse">
                  <a:avLst/>
                </a:prstGeom>
                <a:grpFill/>
                <a:ln w="4763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>
                  <a:lvl1pPr>
                    <a:defRPr sz="2400">
                      <a:solidFill>
                        <a:schemeClr val="tx1"/>
                      </a:solidFill>
                      <a:latin typeface="Arial" charset="0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Arial" charset="0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Arial" charset="0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Arial" charset="0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Arial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altLang="en-US" sz="24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702" name="Line 295">
                  <a:extLst>
                    <a:ext uri="{FF2B5EF4-FFF2-40B4-BE49-F238E27FC236}">
                      <a16:creationId xmlns:a16="http://schemas.microsoft.com/office/drawing/2014/main" id="{C8DD2A0F-C919-4387-B106-80F4F2443A05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840" y="1349"/>
                  <a:ext cx="1" cy="107"/>
                </a:xfrm>
                <a:prstGeom prst="line">
                  <a:avLst/>
                </a:prstGeom>
                <a:grpFill/>
                <a:ln w="4763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endParaRPr>
                </a:p>
              </p:txBody>
            </p:sp>
            <p:sp>
              <p:nvSpPr>
                <p:cNvPr id="703" name="Line 296">
                  <a:extLst>
                    <a:ext uri="{FF2B5EF4-FFF2-40B4-BE49-F238E27FC236}">
                      <a16:creationId xmlns:a16="http://schemas.microsoft.com/office/drawing/2014/main" id="{D6A695CF-D479-4288-B7F6-F429B48B139B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813" y="1375"/>
                  <a:ext cx="27" cy="27"/>
                </a:xfrm>
                <a:prstGeom prst="line">
                  <a:avLst/>
                </a:prstGeom>
                <a:grpFill/>
                <a:ln w="4763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endParaRPr>
                </a:p>
              </p:txBody>
            </p:sp>
            <p:sp>
              <p:nvSpPr>
                <p:cNvPr id="704" name="Line 297">
                  <a:extLst>
                    <a:ext uri="{FF2B5EF4-FFF2-40B4-BE49-F238E27FC236}">
                      <a16:creationId xmlns:a16="http://schemas.microsoft.com/office/drawing/2014/main" id="{A0887317-3241-46F1-9899-3616BB7830A7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840" y="1375"/>
                  <a:ext cx="27" cy="27"/>
                </a:xfrm>
                <a:prstGeom prst="line">
                  <a:avLst/>
                </a:prstGeom>
                <a:grpFill/>
                <a:ln w="4763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endParaRPr>
                </a:p>
              </p:txBody>
            </p:sp>
            <p:sp>
              <p:nvSpPr>
                <p:cNvPr id="705" name="Freeform 298">
                  <a:extLst>
                    <a:ext uri="{FF2B5EF4-FFF2-40B4-BE49-F238E27FC236}">
                      <a16:creationId xmlns:a16="http://schemas.microsoft.com/office/drawing/2014/main" id="{32E9FC1F-FC64-4AA1-97F0-43A427292CE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840" y="1456"/>
                  <a:ext cx="13" cy="79"/>
                </a:xfrm>
                <a:custGeom>
                  <a:avLst/>
                  <a:gdLst>
                    <a:gd name="T0" fmla="*/ 0 w 27"/>
                    <a:gd name="T1" fmla="*/ 0 h 159"/>
                    <a:gd name="T2" fmla="*/ 13 w 27"/>
                    <a:gd name="T3" fmla="*/ 26 h 159"/>
                    <a:gd name="T4" fmla="*/ 13 w 27"/>
                    <a:gd name="T5" fmla="*/ 79 h 159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27" h="159">
                      <a:moveTo>
                        <a:pt x="0" y="0"/>
                      </a:moveTo>
                      <a:lnTo>
                        <a:pt x="27" y="53"/>
                      </a:lnTo>
                      <a:lnTo>
                        <a:pt x="27" y="159"/>
                      </a:lnTo>
                    </a:path>
                  </a:pathLst>
                </a:custGeom>
                <a:grpFill/>
                <a:ln w="476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endParaRPr>
                </a:p>
              </p:txBody>
            </p:sp>
            <p:sp>
              <p:nvSpPr>
                <p:cNvPr id="706" name="Freeform 299">
                  <a:extLst>
                    <a:ext uri="{FF2B5EF4-FFF2-40B4-BE49-F238E27FC236}">
                      <a16:creationId xmlns:a16="http://schemas.microsoft.com/office/drawing/2014/main" id="{97403525-F35D-43BF-9961-FC6680B8591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826" y="1456"/>
                  <a:ext cx="14" cy="79"/>
                </a:xfrm>
                <a:custGeom>
                  <a:avLst/>
                  <a:gdLst>
                    <a:gd name="T0" fmla="*/ 14 w 27"/>
                    <a:gd name="T1" fmla="*/ 0 h 159"/>
                    <a:gd name="T2" fmla="*/ 0 w 27"/>
                    <a:gd name="T3" fmla="*/ 26 h 159"/>
                    <a:gd name="T4" fmla="*/ 0 w 27"/>
                    <a:gd name="T5" fmla="*/ 79 h 159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27" h="159">
                      <a:moveTo>
                        <a:pt x="27" y="0"/>
                      </a:moveTo>
                      <a:lnTo>
                        <a:pt x="0" y="53"/>
                      </a:lnTo>
                      <a:lnTo>
                        <a:pt x="0" y="159"/>
                      </a:lnTo>
                    </a:path>
                  </a:pathLst>
                </a:custGeom>
                <a:grpFill/>
                <a:ln w="476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627" name="Group 300">
                <a:extLst>
                  <a:ext uri="{FF2B5EF4-FFF2-40B4-BE49-F238E27FC236}">
                    <a16:creationId xmlns:a16="http://schemas.microsoft.com/office/drawing/2014/main" id="{2A27197B-11DF-46F1-A65A-F9773FA015CF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867" y="1269"/>
                <a:ext cx="54" cy="266"/>
                <a:chOff x="867" y="1269"/>
                <a:chExt cx="54" cy="266"/>
              </a:xfrm>
              <a:grpFill/>
            </p:grpSpPr>
            <p:sp>
              <p:nvSpPr>
                <p:cNvPr id="695" name="Oval 301">
                  <a:extLst>
                    <a:ext uri="{FF2B5EF4-FFF2-40B4-BE49-F238E27FC236}">
                      <a16:creationId xmlns:a16="http://schemas.microsoft.com/office/drawing/2014/main" id="{9E472FD2-6EFE-4F00-B72E-C4C8CDFFDA5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880" y="1269"/>
                  <a:ext cx="28" cy="81"/>
                </a:xfrm>
                <a:prstGeom prst="ellipse">
                  <a:avLst/>
                </a:prstGeom>
                <a:grpFill/>
                <a:ln w="4763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>
                  <a:lvl1pPr>
                    <a:defRPr sz="2400">
                      <a:solidFill>
                        <a:schemeClr val="tx1"/>
                      </a:solidFill>
                      <a:latin typeface="Arial" charset="0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Arial" charset="0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Arial" charset="0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Arial" charset="0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Arial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altLang="en-US" sz="24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696" name="Line 302">
                  <a:extLst>
                    <a:ext uri="{FF2B5EF4-FFF2-40B4-BE49-F238E27FC236}">
                      <a16:creationId xmlns:a16="http://schemas.microsoft.com/office/drawing/2014/main" id="{344BD77E-6DEB-4E9E-AB7D-52B53809C92D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894" y="1349"/>
                  <a:ext cx="1" cy="107"/>
                </a:xfrm>
                <a:prstGeom prst="line">
                  <a:avLst/>
                </a:prstGeom>
                <a:grpFill/>
                <a:ln w="4763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endParaRPr>
                </a:p>
              </p:txBody>
            </p:sp>
            <p:sp>
              <p:nvSpPr>
                <p:cNvPr id="697" name="Line 303">
                  <a:extLst>
                    <a:ext uri="{FF2B5EF4-FFF2-40B4-BE49-F238E27FC236}">
                      <a16:creationId xmlns:a16="http://schemas.microsoft.com/office/drawing/2014/main" id="{39024C26-FC91-4DE4-9C26-90FAD0243678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867" y="1375"/>
                  <a:ext cx="27" cy="27"/>
                </a:xfrm>
                <a:prstGeom prst="line">
                  <a:avLst/>
                </a:prstGeom>
                <a:grpFill/>
                <a:ln w="4763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endParaRPr>
                </a:p>
              </p:txBody>
            </p:sp>
            <p:sp>
              <p:nvSpPr>
                <p:cNvPr id="698" name="Line 304">
                  <a:extLst>
                    <a:ext uri="{FF2B5EF4-FFF2-40B4-BE49-F238E27FC236}">
                      <a16:creationId xmlns:a16="http://schemas.microsoft.com/office/drawing/2014/main" id="{4440B4B0-A474-4807-845A-7A2CC27ACA3F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894" y="1375"/>
                  <a:ext cx="27" cy="27"/>
                </a:xfrm>
                <a:prstGeom prst="line">
                  <a:avLst/>
                </a:prstGeom>
                <a:grpFill/>
                <a:ln w="4763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endParaRPr>
                </a:p>
              </p:txBody>
            </p:sp>
            <p:sp>
              <p:nvSpPr>
                <p:cNvPr id="699" name="Freeform 305">
                  <a:extLst>
                    <a:ext uri="{FF2B5EF4-FFF2-40B4-BE49-F238E27FC236}">
                      <a16:creationId xmlns:a16="http://schemas.microsoft.com/office/drawing/2014/main" id="{3DA7BD03-D5A8-4BA9-AE42-67BF43861C1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894" y="1456"/>
                  <a:ext cx="13" cy="79"/>
                </a:xfrm>
                <a:custGeom>
                  <a:avLst/>
                  <a:gdLst>
                    <a:gd name="T0" fmla="*/ 0 w 27"/>
                    <a:gd name="T1" fmla="*/ 0 h 159"/>
                    <a:gd name="T2" fmla="*/ 13 w 27"/>
                    <a:gd name="T3" fmla="*/ 26 h 159"/>
                    <a:gd name="T4" fmla="*/ 13 w 27"/>
                    <a:gd name="T5" fmla="*/ 79 h 159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27" h="159">
                      <a:moveTo>
                        <a:pt x="0" y="0"/>
                      </a:moveTo>
                      <a:lnTo>
                        <a:pt x="27" y="53"/>
                      </a:lnTo>
                      <a:lnTo>
                        <a:pt x="27" y="159"/>
                      </a:lnTo>
                    </a:path>
                  </a:pathLst>
                </a:custGeom>
                <a:grpFill/>
                <a:ln w="476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endParaRPr>
                </a:p>
              </p:txBody>
            </p:sp>
            <p:sp>
              <p:nvSpPr>
                <p:cNvPr id="700" name="Freeform 306">
                  <a:extLst>
                    <a:ext uri="{FF2B5EF4-FFF2-40B4-BE49-F238E27FC236}">
                      <a16:creationId xmlns:a16="http://schemas.microsoft.com/office/drawing/2014/main" id="{F7A10FB5-ADD0-4DCE-AA17-B21B6BC0403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880" y="1456"/>
                  <a:ext cx="14" cy="79"/>
                </a:xfrm>
                <a:custGeom>
                  <a:avLst/>
                  <a:gdLst>
                    <a:gd name="T0" fmla="*/ 14 w 27"/>
                    <a:gd name="T1" fmla="*/ 0 h 159"/>
                    <a:gd name="T2" fmla="*/ 0 w 27"/>
                    <a:gd name="T3" fmla="*/ 26 h 159"/>
                    <a:gd name="T4" fmla="*/ 0 w 27"/>
                    <a:gd name="T5" fmla="*/ 79 h 159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27" h="159">
                      <a:moveTo>
                        <a:pt x="27" y="0"/>
                      </a:moveTo>
                      <a:lnTo>
                        <a:pt x="0" y="53"/>
                      </a:lnTo>
                      <a:lnTo>
                        <a:pt x="0" y="159"/>
                      </a:lnTo>
                    </a:path>
                  </a:pathLst>
                </a:custGeom>
                <a:grpFill/>
                <a:ln w="476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628" name="Group 307">
                <a:extLst>
                  <a:ext uri="{FF2B5EF4-FFF2-40B4-BE49-F238E27FC236}">
                    <a16:creationId xmlns:a16="http://schemas.microsoft.com/office/drawing/2014/main" id="{9AADD763-52D2-47D6-A96E-DAC479D540DD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948" y="1269"/>
                <a:ext cx="54" cy="266"/>
                <a:chOff x="948" y="1269"/>
                <a:chExt cx="54" cy="266"/>
              </a:xfrm>
              <a:grpFill/>
            </p:grpSpPr>
            <p:sp>
              <p:nvSpPr>
                <p:cNvPr id="689" name="Oval 308">
                  <a:extLst>
                    <a:ext uri="{FF2B5EF4-FFF2-40B4-BE49-F238E27FC236}">
                      <a16:creationId xmlns:a16="http://schemas.microsoft.com/office/drawing/2014/main" id="{553FF80E-5812-4546-9CD4-A14768C9919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1" y="1269"/>
                  <a:ext cx="28" cy="81"/>
                </a:xfrm>
                <a:prstGeom prst="ellipse">
                  <a:avLst/>
                </a:prstGeom>
                <a:grpFill/>
                <a:ln w="4763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>
                  <a:lvl1pPr>
                    <a:defRPr sz="2400">
                      <a:solidFill>
                        <a:schemeClr val="tx1"/>
                      </a:solidFill>
                      <a:latin typeface="Arial" charset="0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Arial" charset="0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Arial" charset="0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Arial" charset="0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Arial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altLang="en-US" sz="24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690" name="Line 309">
                  <a:extLst>
                    <a:ext uri="{FF2B5EF4-FFF2-40B4-BE49-F238E27FC236}">
                      <a16:creationId xmlns:a16="http://schemas.microsoft.com/office/drawing/2014/main" id="{91DCC690-AAB5-440F-AB62-F185A0834E4C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975" y="1349"/>
                  <a:ext cx="1" cy="107"/>
                </a:xfrm>
                <a:prstGeom prst="line">
                  <a:avLst/>
                </a:prstGeom>
                <a:grpFill/>
                <a:ln w="4763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endParaRPr>
                </a:p>
              </p:txBody>
            </p:sp>
            <p:sp>
              <p:nvSpPr>
                <p:cNvPr id="691" name="Line 310">
                  <a:extLst>
                    <a:ext uri="{FF2B5EF4-FFF2-40B4-BE49-F238E27FC236}">
                      <a16:creationId xmlns:a16="http://schemas.microsoft.com/office/drawing/2014/main" id="{47394A71-192B-454F-A9A6-DB080BE7E796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948" y="1375"/>
                  <a:ext cx="27" cy="27"/>
                </a:xfrm>
                <a:prstGeom prst="line">
                  <a:avLst/>
                </a:prstGeom>
                <a:grpFill/>
                <a:ln w="4763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endParaRPr>
                </a:p>
              </p:txBody>
            </p:sp>
            <p:sp>
              <p:nvSpPr>
                <p:cNvPr id="692" name="Line 311">
                  <a:extLst>
                    <a:ext uri="{FF2B5EF4-FFF2-40B4-BE49-F238E27FC236}">
                      <a16:creationId xmlns:a16="http://schemas.microsoft.com/office/drawing/2014/main" id="{99CE7482-68F3-4906-AEBD-20B5609882EE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975" y="1375"/>
                  <a:ext cx="27" cy="27"/>
                </a:xfrm>
                <a:prstGeom prst="line">
                  <a:avLst/>
                </a:prstGeom>
                <a:grpFill/>
                <a:ln w="4763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endParaRPr>
                </a:p>
              </p:txBody>
            </p:sp>
            <p:sp>
              <p:nvSpPr>
                <p:cNvPr id="693" name="Freeform 312">
                  <a:extLst>
                    <a:ext uri="{FF2B5EF4-FFF2-40B4-BE49-F238E27FC236}">
                      <a16:creationId xmlns:a16="http://schemas.microsoft.com/office/drawing/2014/main" id="{73C91181-139E-4574-92F9-7EA35FD50E1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75" y="1456"/>
                  <a:ext cx="13" cy="79"/>
                </a:xfrm>
                <a:custGeom>
                  <a:avLst/>
                  <a:gdLst>
                    <a:gd name="T0" fmla="*/ 0 w 27"/>
                    <a:gd name="T1" fmla="*/ 0 h 159"/>
                    <a:gd name="T2" fmla="*/ 13 w 27"/>
                    <a:gd name="T3" fmla="*/ 26 h 159"/>
                    <a:gd name="T4" fmla="*/ 13 w 27"/>
                    <a:gd name="T5" fmla="*/ 79 h 159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27" h="159">
                      <a:moveTo>
                        <a:pt x="0" y="0"/>
                      </a:moveTo>
                      <a:lnTo>
                        <a:pt x="27" y="53"/>
                      </a:lnTo>
                      <a:lnTo>
                        <a:pt x="27" y="159"/>
                      </a:lnTo>
                    </a:path>
                  </a:pathLst>
                </a:custGeom>
                <a:grpFill/>
                <a:ln w="476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endParaRPr>
                </a:p>
              </p:txBody>
            </p:sp>
            <p:sp>
              <p:nvSpPr>
                <p:cNvPr id="694" name="Freeform 313">
                  <a:extLst>
                    <a:ext uri="{FF2B5EF4-FFF2-40B4-BE49-F238E27FC236}">
                      <a16:creationId xmlns:a16="http://schemas.microsoft.com/office/drawing/2014/main" id="{EBB700C6-E48C-4E79-8900-ADFB0F74255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61" y="1456"/>
                  <a:ext cx="14" cy="79"/>
                </a:xfrm>
                <a:custGeom>
                  <a:avLst/>
                  <a:gdLst>
                    <a:gd name="T0" fmla="*/ 14 w 27"/>
                    <a:gd name="T1" fmla="*/ 0 h 159"/>
                    <a:gd name="T2" fmla="*/ 0 w 27"/>
                    <a:gd name="T3" fmla="*/ 26 h 159"/>
                    <a:gd name="T4" fmla="*/ 0 w 27"/>
                    <a:gd name="T5" fmla="*/ 79 h 159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27" h="159">
                      <a:moveTo>
                        <a:pt x="27" y="0"/>
                      </a:moveTo>
                      <a:lnTo>
                        <a:pt x="0" y="53"/>
                      </a:lnTo>
                      <a:lnTo>
                        <a:pt x="0" y="159"/>
                      </a:lnTo>
                    </a:path>
                  </a:pathLst>
                </a:custGeom>
                <a:grpFill/>
                <a:ln w="476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629" name="Group 314">
                <a:extLst>
                  <a:ext uri="{FF2B5EF4-FFF2-40B4-BE49-F238E27FC236}">
                    <a16:creationId xmlns:a16="http://schemas.microsoft.com/office/drawing/2014/main" id="{59E51855-02F5-4C15-A3D5-60A6BD204B1E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191" y="1269"/>
                <a:ext cx="55" cy="266"/>
                <a:chOff x="1191" y="1269"/>
                <a:chExt cx="55" cy="266"/>
              </a:xfrm>
              <a:grpFill/>
            </p:grpSpPr>
            <p:sp>
              <p:nvSpPr>
                <p:cNvPr id="683" name="Oval 315">
                  <a:extLst>
                    <a:ext uri="{FF2B5EF4-FFF2-40B4-BE49-F238E27FC236}">
                      <a16:creationId xmlns:a16="http://schemas.microsoft.com/office/drawing/2014/main" id="{E9277881-A174-42F7-B1AD-CDED0F3CFE2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205" y="1269"/>
                  <a:ext cx="28" cy="81"/>
                </a:xfrm>
                <a:prstGeom prst="ellipse">
                  <a:avLst/>
                </a:prstGeom>
                <a:grpFill/>
                <a:ln w="4763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>
                  <a:lvl1pPr>
                    <a:defRPr sz="2400">
                      <a:solidFill>
                        <a:schemeClr val="tx1"/>
                      </a:solidFill>
                      <a:latin typeface="Arial" charset="0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Arial" charset="0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Arial" charset="0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Arial" charset="0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Arial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altLang="en-US" sz="24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684" name="Line 316">
                  <a:extLst>
                    <a:ext uri="{FF2B5EF4-FFF2-40B4-BE49-F238E27FC236}">
                      <a16:creationId xmlns:a16="http://schemas.microsoft.com/office/drawing/2014/main" id="{38DE5F87-1907-47E0-A876-29E0F0AD7EC7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1218" y="1349"/>
                  <a:ext cx="1" cy="107"/>
                </a:xfrm>
                <a:prstGeom prst="line">
                  <a:avLst/>
                </a:prstGeom>
                <a:grpFill/>
                <a:ln w="4763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endParaRPr>
                </a:p>
              </p:txBody>
            </p:sp>
            <p:sp>
              <p:nvSpPr>
                <p:cNvPr id="685" name="Line 317">
                  <a:extLst>
                    <a:ext uri="{FF2B5EF4-FFF2-40B4-BE49-F238E27FC236}">
                      <a16:creationId xmlns:a16="http://schemas.microsoft.com/office/drawing/2014/main" id="{13B99001-578A-4D6B-A089-57ED38DE75EB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1191" y="1375"/>
                  <a:ext cx="27" cy="27"/>
                </a:xfrm>
                <a:prstGeom prst="line">
                  <a:avLst/>
                </a:prstGeom>
                <a:grpFill/>
                <a:ln w="4763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endParaRPr>
                </a:p>
              </p:txBody>
            </p:sp>
            <p:sp>
              <p:nvSpPr>
                <p:cNvPr id="686" name="Line 318">
                  <a:extLst>
                    <a:ext uri="{FF2B5EF4-FFF2-40B4-BE49-F238E27FC236}">
                      <a16:creationId xmlns:a16="http://schemas.microsoft.com/office/drawing/2014/main" id="{2C5EAA11-C23C-4CE1-A2FA-C0174916CC55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1218" y="1375"/>
                  <a:ext cx="28" cy="27"/>
                </a:xfrm>
                <a:prstGeom prst="line">
                  <a:avLst/>
                </a:prstGeom>
                <a:grpFill/>
                <a:ln w="4763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endParaRPr>
                </a:p>
              </p:txBody>
            </p:sp>
            <p:sp>
              <p:nvSpPr>
                <p:cNvPr id="687" name="Freeform 319">
                  <a:extLst>
                    <a:ext uri="{FF2B5EF4-FFF2-40B4-BE49-F238E27FC236}">
                      <a16:creationId xmlns:a16="http://schemas.microsoft.com/office/drawing/2014/main" id="{6ED935FF-5907-47A5-B137-23D17E2CDA7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218" y="1456"/>
                  <a:ext cx="14" cy="79"/>
                </a:xfrm>
                <a:custGeom>
                  <a:avLst/>
                  <a:gdLst>
                    <a:gd name="T0" fmla="*/ 0 w 28"/>
                    <a:gd name="T1" fmla="*/ 0 h 159"/>
                    <a:gd name="T2" fmla="*/ 14 w 28"/>
                    <a:gd name="T3" fmla="*/ 26 h 159"/>
                    <a:gd name="T4" fmla="*/ 14 w 28"/>
                    <a:gd name="T5" fmla="*/ 79 h 159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28" h="159">
                      <a:moveTo>
                        <a:pt x="0" y="0"/>
                      </a:moveTo>
                      <a:lnTo>
                        <a:pt x="28" y="53"/>
                      </a:lnTo>
                      <a:lnTo>
                        <a:pt x="28" y="159"/>
                      </a:lnTo>
                    </a:path>
                  </a:pathLst>
                </a:custGeom>
                <a:grpFill/>
                <a:ln w="476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endParaRPr>
                </a:p>
              </p:txBody>
            </p:sp>
            <p:sp>
              <p:nvSpPr>
                <p:cNvPr id="688" name="Freeform 320">
                  <a:extLst>
                    <a:ext uri="{FF2B5EF4-FFF2-40B4-BE49-F238E27FC236}">
                      <a16:creationId xmlns:a16="http://schemas.microsoft.com/office/drawing/2014/main" id="{7E77BBA1-AFEA-4CFB-B915-FA34A761A85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205" y="1456"/>
                  <a:ext cx="13" cy="79"/>
                </a:xfrm>
                <a:custGeom>
                  <a:avLst/>
                  <a:gdLst>
                    <a:gd name="T0" fmla="*/ 13 w 26"/>
                    <a:gd name="T1" fmla="*/ 0 h 159"/>
                    <a:gd name="T2" fmla="*/ 0 w 26"/>
                    <a:gd name="T3" fmla="*/ 26 h 159"/>
                    <a:gd name="T4" fmla="*/ 0 w 26"/>
                    <a:gd name="T5" fmla="*/ 79 h 159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26" h="159">
                      <a:moveTo>
                        <a:pt x="26" y="0"/>
                      </a:moveTo>
                      <a:lnTo>
                        <a:pt x="0" y="53"/>
                      </a:lnTo>
                      <a:lnTo>
                        <a:pt x="0" y="159"/>
                      </a:lnTo>
                    </a:path>
                  </a:pathLst>
                </a:custGeom>
                <a:grpFill/>
                <a:ln w="476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630" name="Group 321">
                <a:extLst>
                  <a:ext uri="{FF2B5EF4-FFF2-40B4-BE49-F238E27FC236}">
                    <a16:creationId xmlns:a16="http://schemas.microsoft.com/office/drawing/2014/main" id="{E0C01331-50E4-4D7D-B30E-B7D32DA36AEE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083" y="1269"/>
                <a:ext cx="54" cy="266"/>
                <a:chOff x="1083" y="1269"/>
                <a:chExt cx="54" cy="266"/>
              </a:xfrm>
              <a:grpFill/>
            </p:grpSpPr>
            <p:sp>
              <p:nvSpPr>
                <p:cNvPr id="677" name="Oval 322">
                  <a:extLst>
                    <a:ext uri="{FF2B5EF4-FFF2-40B4-BE49-F238E27FC236}">
                      <a16:creationId xmlns:a16="http://schemas.microsoft.com/office/drawing/2014/main" id="{FCA56656-3224-4336-B320-A78E1CD5CE8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097" y="1269"/>
                  <a:ext cx="27" cy="81"/>
                </a:xfrm>
                <a:prstGeom prst="ellipse">
                  <a:avLst/>
                </a:prstGeom>
                <a:grpFill/>
                <a:ln w="4763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>
                  <a:lvl1pPr>
                    <a:defRPr sz="2400">
                      <a:solidFill>
                        <a:schemeClr val="tx1"/>
                      </a:solidFill>
                      <a:latin typeface="Arial" charset="0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Arial" charset="0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Arial" charset="0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Arial" charset="0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Arial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altLang="en-US" sz="24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678" name="Line 323">
                  <a:extLst>
                    <a:ext uri="{FF2B5EF4-FFF2-40B4-BE49-F238E27FC236}">
                      <a16:creationId xmlns:a16="http://schemas.microsoft.com/office/drawing/2014/main" id="{B6AD68A5-64FF-48BD-85C4-88380412953E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1110" y="1349"/>
                  <a:ext cx="1" cy="107"/>
                </a:xfrm>
                <a:prstGeom prst="line">
                  <a:avLst/>
                </a:prstGeom>
                <a:grpFill/>
                <a:ln w="4763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endParaRPr>
                </a:p>
              </p:txBody>
            </p:sp>
            <p:sp>
              <p:nvSpPr>
                <p:cNvPr id="679" name="Line 324">
                  <a:extLst>
                    <a:ext uri="{FF2B5EF4-FFF2-40B4-BE49-F238E27FC236}">
                      <a16:creationId xmlns:a16="http://schemas.microsoft.com/office/drawing/2014/main" id="{A48FC50E-5783-42DB-82D7-AE8990B811F0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1083" y="1375"/>
                  <a:ext cx="27" cy="27"/>
                </a:xfrm>
                <a:prstGeom prst="line">
                  <a:avLst/>
                </a:prstGeom>
                <a:grpFill/>
                <a:ln w="4763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endParaRPr>
                </a:p>
              </p:txBody>
            </p:sp>
            <p:sp>
              <p:nvSpPr>
                <p:cNvPr id="680" name="Line 325">
                  <a:extLst>
                    <a:ext uri="{FF2B5EF4-FFF2-40B4-BE49-F238E27FC236}">
                      <a16:creationId xmlns:a16="http://schemas.microsoft.com/office/drawing/2014/main" id="{7DF7E36D-C24E-4EDD-8F8B-939E89564251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1110" y="1375"/>
                  <a:ext cx="27" cy="27"/>
                </a:xfrm>
                <a:prstGeom prst="line">
                  <a:avLst/>
                </a:prstGeom>
                <a:grpFill/>
                <a:ln w="4763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endParaRPr>
                </a:p>
              </p:txBody>
            </p:sp>
            <p:sp>
              <p:nvSpPr>
                <p:cNvPr id="681" name="Freeform 326">
                  <a:extLst>
                    <a:ext uri="{FF2B5EF4-FFF2-40B4-BE49-F238E27FC236}">
                      <a16:creationId xmlns:a16="http://schemas.microsoft.com/office/drawing/2014/main" id="{DB8EB60A-DC30-428F-B2FC-8E303B333C2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110" y="1456"/>
                  <a:ext cx="14" cy="79"/>
                </a:xfrm>
                <a:custGeom>
                  <a:avLst/>
                  <a:gdLst>
                    <a:gd name="T0" fmla="*/ 0 w 27"/>
                    <a:gd name="T1" fmla="*/ 0 h 159"/>
                    <a:gd name="T2" fmla="*/ 14 w 27"/>
                    <a:gd name="T3" fmla="*/ 26 h 159"/>
                    <a:gd name="T4" fmla="*/ 14 w 27"/>
                    <a:gd name="T5" fmla="*/ 79 h 159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27" h="159">
                      <a:moveTo>
                        <a:pt x="0" y="0"/>
                      </a:moveTo>
                      <a:lnTo>
                        <a:pt x="27" y="53"/>
                      </a:lnTo>
                      <a:lnTo>
                        <a:pt x="27" y="159"/>
                      </a:lnTo>
                    </a:path>
                  </a:pathLst>
                </a:custGeom>
                <a:grpFill/>
                <a:ln w="476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endParaRPr>
                </a:p>
              </p:txBody>
            </p:sp>
            <p:sp>
              <p:nvSpPr>
                <p:cNvPr id="682" name="Freeform 327">
                  <a:extLst>
                    <a:ext uri="{FF2B5EF4-FFF2-40B4-BE49-F238E27FC236}">
                      <a16:creationId xmlns:a16="http://schemas.microsoft.com/office/drawing/2014/main" id="{80FEE256-7B4A-47B3-982F-317460E01FE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097" y="1456"/>
                  <a:ext cx="13" cy="79"/>
                </a:xfrm>
                <a:custGeom>
                  <a:avLst/>
                  <a:gdLst>
                    <a:gd name="T0" fmla="*/ 13 w 27"/>
                    <a:gd name="T1" fmla="*/ 0 h 159"/>
                    <a:gd name="T2" fmla="*/ 0 w 27"/>
                    <a:gd name="T3" fmla="*/ 26 h 159"/>
                    <a:gd name="T4" fmla="*/ 0 w 27"/>
                    <a:gd name="T5" fmla="*/ 79 h 159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27" h="159">
                      <a:moveTo>
                        <a:pt x="27" y="0"/>
                      </a:moveTo>
                      <a:lnTo>
                        <a:pt x="0" y="53"/>
                      </a:lnTo>
                      <a:lnTo>
                        <a:pt x="0" y="159"/>
                      </a:lnTo>
                    </a:path>
                  </a:pathLst>
                </a:custGeom>
                <a:grpFill/>
                <a:ln w="476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631" name="Group 328">
                <a:extLst>
                  <a:ext uri="{FF2B5EF4-FFF2-40B4-BE49-F238E27FC236}">
                    <a16:creationId xmlns:a16="http://schemas.microsoft.com/office/drawing/2014/main" id="{89FFC650-0611-44E4-A036-E11053065C3B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056" y="1269"/>
                <a:ext cx="54" cy="266"/>
                <a:chOff x="1056" y="1269"/>
                <a:chExt cx="54" cy="266"/>
              </a:xfrm>
              <a:grpFill/>
            </p:grpSpPr>
            <p:sp>
              <p:nvSpPr>
                <p:cNvPr id="671" name="Oval 329">
                  <a:extLst>
                    <a:ext uri="{FF2B5EF4-FFF2-40B4-BE49-F238E27FC236}">
                      <a16:creationId xmlns:a16="http://schemas.microsoft.com/office/drawing/2014/main" id="{1AF31857-D42F-46B6-A838-283B07FEE04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070" y="1269"/>
                  <a:ext cx="27" cy="81"/>
                </a:xfrm>
                <a:prstGeom prst="ellipse">
                  <a:avLst/>
                </a:prstGeom>
                <a:grpFill/>
                <a:ln w="4763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>
                  <a:lvl1pPr>
                    <a:defRPr sz="2400">
                      <a:solidFill>
                        <a:schemeClr val="tx1"/>
                      </a:solidFill>
                      <a:latin typeface="Arial" charset="0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Arial" charset="0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Arial" charset="0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Arial" charset="0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Arial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altLang="en-US" sz="24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672" name="Line 330">
                  <a:extLst>
                    <a:ext uri="{FF2B5EF4-FFF2-40B4-BE49-F238E27FC236}">
                      <a16:creationId xmlns:a16="http://schemas.microsoft.com/office/drawing/2014/main" id="{C4B410F3-704F-4A99-8488-9A557CE9B75E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1083" y="1349"/>
                  <a:ext cx="1" cy="107"/>
                </a:xfrm>
                <a:prstGeom prst="line">
                  <a:avLst/>
                </a:prstGeom>
                <a:grpFill/>
                <a:ln w="4763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endParaRPr>
                </a:p>
              </p:txBody>
            </p:sp>
            <p:sp>
              <p:nvSpPr>
                <p:cNvPr id="673" name="Line 331">
                  <a:extLst>
                    <a:ext uri="{FF2B5EF4-FFF2-40B4-BE49-F238E27FC236}">
                      <a16:creationId xmlns:a16="http://schemas.microsoft.com/office/drawing/2014/main" id="{37FA71D4-EDE6-4008-BA65-69C387E72A04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1056" y="1375"/>
                  <a:ext cx="27" cy="27"/>
                </a:xfrm>
                <a:prstGeom prst="line">
                  <a:avLst/>
                </a:prstGeom>
                <a:grpFill/>
                <a:ln w="4763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endParaRPr>
                </a:p>
              </p:txBody>
            </p:sp>
            <p:sp>
              <p:nvSpPr>
                <p:cNvPr id="674" name="Line 332">
                  <a:extLst>
                    <a:ext uri="{FF2B5EF4-FFF2-40B4-BE49-F238E27FC236}">
                      <a16:creationId xmlns:a16="http://schemas.microsoft.com/office/drawing/2014/main" id="{DDC4897B-C4AD-4F6D-A178-FE980F1EB843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1083" y="1375"/>
                  <a:ext cx="27" cy="27"/>
                </a:xfrm>
                <a:prstGeom prst="line">
                  <a:avLst/>
                </a:prstGeom>
                <a:grpFill/>
                <a:ln w="4763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endParaRPr>
                </a:p>
              </p:txBody>
            </p:sp>
            <p:sp>
              <p:nvSpPr>
                <p:cNvPr id="675" name="Freeform 333">
                  <a:extLst>
                    <a:ext uri="{FF2B5EF4-FFF2-40B4-BE49-F238E27FC236}">
                      <a16:creationId xmlns:a16="http://schemas.microsoft.com/office/drawing/2014/main" id="{B557AB84-6129-4C5B-897C-E95E5C3D739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083" y="1456"/>
                  <a:ext cx="14" cy="79"/>
                </a:xfrm>
                <a:custGeom>
                  <a:avLst/>
                  <a:gdLst>
                    <a:gd name="T0" fmla="*/ 0 w 27"/>
                    <a:gd name="T1" fmla="*/ 0 h 159"/>
                    <a:gd name="T2" fmla="*/ 14 w 27"/>
                    <a:gd name="T3" fmla="*/ 26 h 159"/>
                    <a:gd name="T4" fmla="*/ 14 w 27"/>
                    <a:gd name="T5" fmla="*/ 79 h 159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27" h="159">
                      <a:moveTo>
                        <a:pt x="0" y="0"/>
                      </a:moveTo>
                      <a:lnTo>
                        <a:pt x="27" y="53"/>
                      </a:lnTo>
                      <a:lnTo>
                        <a:pt x="27" y="159"/>
                      </a:lnTo>
                    </a:path>
                  </a:pathLst>
                </a:custGeom>
                <a:grpFill/>
                <a:ln w="476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endParaRPr>
                </a:p>
              </p:txBody>
            </p:sp>
            <p:sp>
              <p:nvSpPr>
                <p:cNvPr id="676" name="Freeform 334">
                  <a:extLst>
                    <a:ext uri="{FF2B5EF4-FFF2-40B4-BE49-F238E27FC236}">
                      <a16:creationId xmlns:a16="http://schemas.microsoft.com/office/drawing/2014/main" id="{D90ED718-7D77-4EA0-8B61-28005A204FC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070" y="1456"/>
                  <a:ext cx="13" cy="79"/>
                </a:xfrm>
                <a:custGeom>
                  <a:avLst/>
                  <a:gdLst>
                    <a:gd name="T0" fmla="*/ 13 w 27"/>
                    <a:gd name="T1" fmla="*/ 0 h 159"/>
                    <a:gd name="T2" fmla="*/ 0 w 27"/>
                    <a:gd name="T3" fmla="*/ 26 h 159"/>
                    <a:gd name="T4" fmla="*/ 0 w 27"/>
                    <a:gd name="T5" fmla="*/ 79 h 159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27" h="159">
                      <a:moveTo>
                        <a:pt x="27" y="0"/>
                      </a:moveTo>
                      <a:lnTo>
                        <a:pt x="0" y="53"/>
                      </a:lnTo>
                      <a:lnTo>
                        <a:pt x="0" y="159"/>
                      </a:lnTo>
                    </a:path>
                  </a:pathLst>
                </a:custGeom>
                <a:grpFill/>
                <a:ln w="476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632" name="Group 335">
                <a:extLst>
                  <a:ext uri="{FF2B5EF4-FFF2-40B4-BE49-F238E27FC236}">
                    <a16:creationId xmlns:a16="http://schemas.microsoft.com/office/drawing/2014/main" id="{7021FA5A-EE85-4B80-AD96-3580FEDE0D62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246" y="1269"/>
                <a:ext cx="54" cy="266"/>
                <a:chOff x="1246" y="1269"/>
                <a:chExt cx="54" cy="266"/>
              </a:xfrm>
              <a:grpFill/>
            </p:grpSpPr>
            <p:sp>
              <p:nvSpPr>
                <p:cNvPr id="665" name="Oval 336">
                  <a:extLst>
                    <a:ext uri="{FF2B5EF4-FFF2-40B4-BE49-F238E27FC236}">
                      <a16:creationId xmlns:a16="http://schemas.microsoft.com/office/drawing/2014/main" id="{C0CA1A28-6DF8-48F1-81FD-7F95F865690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259" y="1269"/>
                  <a:ext cx="28" cy="81"/>
                </a:xfrm>
                <a:prstGeom prst="ellipse">
                  <a:avLst/>
                </a:prstGeom>
                <a:grpFill/>
                <a:ln w="4763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>
                  <a:lvl1pPr>
                    <a:defRPr sz="2400">
                      <a:solidFill>
                        <a:schemeClr val="tx1"/>
                      </a:solidFill>
                      <a:latin typeface="Arial" charset="0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Arial" charset="0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Arial" charset="0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Arial" charset="0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Arial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altLang="en-US" sz="24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666" name="Line 337">
                  <a:extLst>
                    <a:ext uri="{FF2B5EF4-FFF2-40B4-BE49-F238E27FC236}">
                      <a16:creationId xmlns:a16="http://schemas.microsoft.com/office/drawing/2014/main" id="{5BE6258B-8516-40C1-A3F6-264CDC2DAF78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1273" y="1349"/>
                  <a:ext cx="1" cy="107"/>
                </a:xfrm>
                <a:prstGeom prst="line">
                  <a:avLst/>
                </a:prstGeom>
                <a:grpFill/>
                <a:ln w="4763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endParaRPr>
                </a:p>
              </p:txBody>
            </p:sp>
            <p:sp>
              <p:nvSpPr>
                <p:cNvPr id="667" name="Line 338">
                  <a:extLst>
                    <a:ext uri="{FF2B5EF4-FFF2-40B4-BE49-F238E27FC236}">
                      <a16:creationId xmlns:a16="http://schemas.microsoft.com/office/drawing/2014/main" id="{858CEBEB-D56C-4D76-8227-B179E8710C98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1246" y="1375"/>
                  <a:ext cx="27" cy="27"/>
                </a:xfrm>
                <a:prstGeom prst="line">
                  <a:avLst/>
                </a:prstGeom>
                <a:grpFill/>
                <a:ln w="4763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endParaRPr>
                </a:p>
              </p:txBody>
            </p:sp>
            <p:sp>
              <p:nvSpPr>
                <p:cNvPr id="668" name="Line 339">
                  <a:extLst>
                    <a:ext uri="{FF2B5EF4-FFF2-40B4-BE49-F238E27FC236}">
                      <a16:creationId xmlns:a16="http://schemas.microsoft.com/office/drawing/2014/main" id="{7B125EAF-B3DE-4D19-B26F-5DB4B1D86E8A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1273" y="1375"/>
                  <a:ext cx="27" cy="27"/>
                </a:xfrm>
                <a:prstGeom prst="line">
                  <a:avLst/>
                </a:prstGeom>
                <a:grpFill/>
                <a:ln w="4763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endParaRPr>
                </a:p>
              </p:txBody>
            </p:sp>
            <p:sp>
              <p:nvSpPr>
                <p:cNvPr id="669" name="Freeform 340">
                  <a:extLst>
                    <a:ext uri="{FF2B5EF4-FFF2-40B4-BE49-F238E27FC236}">
                      <a16:creationId xmlns:a16="http://schemas.microsoft.com/office/drawing/2014/main" id="{70DE6918-A6AA-4036-AB30-90C646D18F3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273" y="1456"/>
                  <a:ext cx="13" cy="79"/>
                </a:xfrm>
                <a:custGeom>
                  <a:avLst/>
                  <a:gdLst>
                    <a:gd name="T0" fmla="*/ 0 w 27"/>
                    <a:gd name="T1" fmla="*/ 0 h 159"/>
                    <a:gd name="T2" fmla="*/ 13 w 27"/>
                    <a:gd name="T3" fmla="*/ 26 h 159"/>
                    <a:gd name="T4" fmla="*/ 13 w 27"/>
                    <a:gd name="T5" fmla="*/ 79 h 159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27" h="159">
                      <a:moveTo>
                        <a:pt x="0" y="0"/>
                      </a:moveTo>
                      <a:lnTo>
                        <a:pt x="27" y="53"/>
                      </a:lnTo>
                      <a:lnTo>
                        <a:pt x="27" y="159"/>
                      </a:lnTo>
                    </a:path>
                  </a:pathLst>
                </a:custGeom>
                <a:grpFill/>
                <a:ln w="476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endParaRPr>
                </a:p>
              </p:txBody>
            </p:sp>
            <p:sp>
              <p:nvSpPr>
                <p:cNvPr id="670" name="Freeform 341">
                  <a:extLst>
                    <a:ext uri="{FF2B5EF4-FFF2-40B4-BE49-F238E27FC236}">
                      <a16:creationId xmlns:a16="http://schemas.microsoft.com/office/drawing/2014/main" id="{68DF53D1-4EA9-40B8-8A53-BB253411382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259" y="1456"/>
                  <a:ext cx="14" cy="79"/>
                </a:xfrm>
                <a:custGeom>
                  <a:avLst/>
                  <a:gdLst>
                    <a:gd name="T0" fmla="*/ 14 w 27"/>
                    <a:gd name="T1" fmla="*/ 0 h 159"/>
                    <a:gd name="T2" fmla="*/ 0 w 27"/>
                    <a:gd name="T3" fmla="*/ 26 h 159"/>
                    <a:gd name="T4" fmla="*/ 0 w 27"/>
                    <a:gd name="T5" fmla="*/ 79 h 159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27" h="159">
                      <a:moveTo>
                        <a:pt x="27" y="0"/>
                      </a:moveTo>
                      <a:lnTo>
                        <a:pt x="0" y="53"/>
                      </a:lnTo>
                      <a:lnTo>
                        <a:pt x="0" y="159"/>
                      </a:lnTo>
                    </a:path>
                  </a:pathLst>
                </a:custGeom>
                <a:grpFill/>
                <a:ln w="476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633" name="Group 342">
                <a:extLst>
                  <a:ext uri="{FF2B5EF4-FFF2-40B4-BE49-F238E27FC236}">
                    <a16:creationId xmlns:a16="http://schemas.microsoft.com/office/drawing/2014/main" id="{24C6CD3E-0A7A-49BE-8536-7CCC360D54C1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354" y="1269"/>
                <a:ext cx="54" cy="266"/>
                <a:chOff x="1354" y="1269"/>
                <a:chExt cx="54" cy="266"/>
              </a:xfrm>
              <a:grpFill/>
            </p:grpSpPr>
            <p:sp>
              <p:nvSpPr>
                <p:cNvPr id="659" name="Oval 343">
                  <a:extLst>
                    <a:ext uri="{FF2B5EF4-FFF2-40B4-BE49-F238E27FC236}">
                      <a16:creationId xmlns:a16="http://schemas.microsoft.com/office/drawing/2014/main" id="{6B46AB6D-0B93-42FA-B300-D6DD9B84B4A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367" y="1269"/>
                  <a:ext cx="28" cy="81"/>
                </a:xfrm>
                <a:prstGeom prst="ellipse">
                  <a:avLst/>
                </a:prstGeom>
                <a:grpFill/>
                <a:ln w="4763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>
                  <a:lvl1pPr>
                    <a:defRPr sz="2400">
                      <a:solidFill>
                        <a:schemeClr val="tx1"/>
                      </a:solidFill>
                      <a:latin typeface="Arial" charset="0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Arial" charset="0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Arial" charset="0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Arial" charset="0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Arial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altLang="en-US" sz="24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660" name="Line 344">
                  <a:extLst>
                    <a:ext uri="{FF2B5EF4-FFF2-40B4-BE49-F238E27FC236}">
                      <a16:creationId xmlns:a16="http://schemas.microsoft.com/office/drawing/2014/main" id="{201E9231-2B35-4BF8-B675-E7BB1140DDF9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1381" y="1349"/>
                  <a:ext cx="1" cy="107"/>
                </a:xfrm>
                <a:prstGeom prst="line">
                  <a:avLst/>
                </a:prstGeom>
                <a:grpFill/>
                <a:ln w="4763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endParaRPr>
                </a:p>
              </p:txBody>
            </p:sp>
            <p:sp>
              <p:nvSpPr>
                <p:cNvPr id="661" name="Line 345">
                  <a:extLst>
                    <a:ext uri="{FF2B5EF4-FFF2-40B4-BE49-F238E27FC236}">
                      <a16:creationId xmlns:a16="http://schemas.microsoft.com/office/drawing/2014/main" id="{1F0254E3-CB9D-4421-AC92-743F3B14E0B6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1354" y="1375"/>
                  <a:ext cx="27" cy="27"/>
                </a:xfrm>
                <a:prstGeom prst="line">
                  <a:avLst/>
                </a:prstGeom>
                <a:grpFill/>
                <a:ln w="4763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endParaRPr>
                </a:p>
              </p:txBody>
            </p:sp>
            <p:sp>
              <p:nvSpPr>
                <p:cNvPr id="662" name="Line 346">
                  <a:extLst>
                    <a:ext uri="{FF2B5EF4-FFF2-40B4-BE49-F238E27FC236}">
                      <a16:creationId xmlns:a16="http://schemas.microsoft.com/office/drawing/2014/main" id="{3972A3CA-8459-41EA-84E0-1A7BFEDF01D2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1381" y="1375"/>
                  <a:ext cx="27" cy="27"/>
                </a:xfrm>
                <a:prstGeom prst="line">
                  <a:avLst/>
                </a:prstGeom>
                <a:grpFill/>
                <a:ln w="4763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endParaRPr>
                </a:p>
              </p:txBody>
            </p:sp>
            <p:sp>
              <p:nvSpPr>
                <p:cNvPr id="663" name="Freeform 347">
                  <a:extLst>
                    <a:ext uri="{FF2B5EF4-FFF2-40B4-BE49-F238E27FC236}">
                      <a16:creationId xmlns:a16="http://schemas.microsoft.com/office/drawing/2014/main" id="{517AFD5A-D218-471F-8432-7B60B15223D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381" y="1456"/>
                  <a:ext cx="13" cy="79"/>
                </a:xfrm>
                <a:custGeom>
                  <a:avLst/>
                  <a:gdLst>
                    <a:gd name="T0" fmla="*/ 0 w 27"/>
                    <a:gd name="T1" fmla="*/ 0 h 159"/>
                    <a:gd name="T2" fmla="*/ 13 w 27"/>
                    <a:gd name="T3" fmla="*/ 26 h 159"/>
                    <a:gd name="T4" fmla="*/ 13 w 27"/>
                    <a:gd name="T5" fmla="*/ 79 h 159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27" h="159">
                      <a:moveTo>
                        <a:pt x="0" y="0"/>
                      </a:moveTo>
                      <a:lnTo>
                        <a:pt x="27" y="53"/>
                      </a:lnTo>
                      <a:lnTo>
                        <a:pt x="27" y="159"/>
                      </a:lnTo>
                    </a:path>
                  </a:pathLst>
                </a:custGeom>
                <a:grpFill/>
                <a:ln w="476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endParaRPr>
                </a:p>
              </p:txBody>
            </p:sp>
            <p:sp>
              <p:nvSpPr>
                <p:cNvPr id="664" name="Freeform 348">
                  <a:extLst>
                    <a:ext uri="{FF2B5EF4-FFF2-40B4-BE49-F238E27FC236}">
                      <a16:creationId xmlns:a16="http://schemas.microsoft.com/office/drawing/2014/main" id="{D970A4C7-80F8-4750-AE3E-D8D6591DC5C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367" y="1456"/>
                  <a:ext cx="14" cy="79"/>
                </a:xfrm>
                <a:custGeom>
                  <a:avLst/>
                  <a:gdLst>
                    <a:gd name="T0" fmla="*/ 14 w 27"/>
                    <a:gd name="T1" fmla="*/ 0 h 159"/>
                    <a:gd name="T2" fmla="*/ 0 w 27"/>
                    <a:gd name="T3" fmla="*/ 26 h 159"/>
                    <a:gd name="T4" fmla="*/ 0 w 27"/>
                    <a:gd name="T5" fmla="*/ 79 h 159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27" h="159">
                      <a:moveTo>
                        <a:pt x="27" y="0"/>
                      </a:moveTo>
                      <a:lnTo>
                        <a:pt x="0" y="53"/>
                      </a:lnTo>
                      <a:lnTo>
                        <a:pt x="0" y="159"/>
                      </a:lnTo>
                    </a:path>
                  </a:pathLst>
                </a:custGeom>
                <a:grpFill/>
                <a:ln w="476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634" name="Group 349">
                <a:extLst>
                  <a:ext uri="{FF2B5EF4-FFF2-40B4-BE49-F238E27FC236}">
                    <a16:creationId xmlns:a16="http://schemas.microsoft.com/office/drawing/2014/main" id="{FA51A11F-0FF4-4143-980E-5B25157A6F1C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191" y="1623"/>
                <a:ext cx="55" cy="267"/>
                <a:chOff x="1191" y="1623"/>
                <a:chExt cx="55" cy="267"/>
              </a:xfrm>
              <a:grpFill/>
            </p:grpSpPr>
            <p:sp>
              <p:nvSpPr>
                <p:cNvPr id="653" name="Oval 350">
                  <a:extLst>
                    <a:ext uri="{FF2B5EF4-FFF2-40B4-BE49-F238E27FC236}">
                      <a16:creationId xmlns:a16="http://schemas.microsoft.com/office/drawing/2014/main" id="{C2584EF8-DBB4-4EFD-8D0D-9A62BE7596D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205" y="1623"/>
                  <a:ext cx="28" cy="81"/>
                </a:xfrm>
                <a:prstGeom prst="ellipse">
                  <a:avLst/>
                </a:prstGeom>
                <a:grpFill/>
                <a:ln w="4763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>
                  <a:lvl1pPr>
                    <a:defRPr sz="2400">
                      <a:solidFill>
                        <a:schemeClr val="tx1"/>
                      </a:solidFill>
                      <a:latin typeface="Arial" charset="0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Arial" charset="0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Arial" charset="0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Arial" charset="0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Arial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altLang="en-US" sz="24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654" name="Line 351">
                  <a:extLst>
                    <a:ext uri="{FF2B5EF4-FFF2-40B4-BE49-F238E27FC236}">
                      <a16:creationId xmlns:a16="http://schemas.microsoft.com/office/drawing/2014/main" id="{2E16DB97-12A7-4028-8226-C5592FD47D44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1218" y="1704"/>
                  <a:ext cx="1" cy="106"/>
                </a:xfrm>
                <a:prstGeom prst="line">
                  <a:avLst/>
                </a:prstGeom>
                <a:grpFill/>
                <a:ln w="4763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endParaRPr>
                </a:p>
              </p:txBody>
            </p:sp>
            <p:sp>
              <p:nvSpPr>
                <p:cNvPr id="655" name="Line 352">
                  <a:extLst>
                    <a:ext uri="{FF2B5EF4-FFF2-40B4-BE49-F238E27FC236}">
                      <a16:creationId xmlns:a16="http://schemas.microsoft.com/office/drawing/2014/main" id="{BDCBB096-49B8-40C1-99DF-0B356BD8FFA7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1191" y="1730"/>
                  <a:ext cx="27" cy="27"/>
                </a:xfrm>
                <a:prstGeom prst="line">
                  <a:avLst/>
                </a:prstGeom>
                <a:grpFill/>
                <a:ln w="4763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endParaRPr>
                </a:p>
              </p:txBody>
            </p:sp>
            <p:sp>
              <p:nvSpPr>
                <p:cNvPr id="656" name="Line 353">
                  <a:extLst>
                    <a:ext uri="{FF2B5EF4-FFF2-40B4-BE49-F238E27FC236}">
                      <a16:creationId xmlns:a16="http://schemas.microsoft.com/office/drawing/2014/main" id="{47659161-EFF2-4713-80B2-5E897A89DDE5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1218" y="1730"/>
                  <a:ext cx="28" cy="27"/>
                </a:xfrm>
                <a:prstGeom prst="line">
                  <a:avLst/>
                </a:prstGeom>
                <a:grpFill/>
                <a:ln w="4763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endParaRPr>
                </a:p>
              </p:txBody>
            </p:sp>
            <p:sp>
              <p:nvSpPr>
                <p:cNvPr id="657" name="Freeform 354">
                  <a:extLst>
                    <a:ext uri="{FF2B5EF4-FFF2-40B4-BE49-F238E27FC236}">
                      <a16:creationId xmlns:a16="http://schemas.microsoft.com/office/drawing/2014/main" id="{CEC8AB48-6B43-4563-BCD4-7B38527EF0F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218" y="1810"/>
                  <a:ext cx="14" cy="80"/>
                </a:xfrm>
                <a:custGeom>
                  <a:avLst/>
                  <a:gdLst>
                    <a:gd name="T0" fmla="*/ 0 w 28"/>
                    <a:gd name="T1" fmla="*/ 0 h 159"/>
                    <a:gd name="T2" fmla="*/ 14 w 28"/>
                    <a:gd name="T3" fmla="*/ 26 h 159"/>
                    <a:gd name="T4" fmla="*/ 14 w 28"/>
                    <a:gd name="T5" fmla="*/ 80 h 159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28" h="159">
                      <a:moveTo>
                        <a:pt x="0" y="0"/>
                      </a:moveTo>
                      <a:lnTo>
                        <a:pt x="28" y="52"/>
                      </a:lnTo>
                      <a:lnTo>
                        <a:pt x="28" y="159"/>
                      </a:lnTo>
                    </a:path>
                  </a:pathLst>
                </a:custGeom>
                <a:grpFill/>
                <a:ln w="476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endParaRPr>
                </a:p>
              </p:txBody>
            </p:sp>
            <p:sp>
              <p:nvSpPr>
                <p:cNvPr id="658" name="Freeform 355">
                  <a:extLst>
                    <a:ext uri="{FF2B5EF4-FFF2-40B4-BE49-F238E27FC236}">
                      <a16:creationId xmlns:a16="http://schemas.microsoft.com/office/drawing/2014/main" id="{2070ADA3-A6C5-4103-B4A6-145E33B089C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205" y="1810"/>
                  <a:ext cx="13" cy="80"/>
                </a:xfrm>
                <a:custGeom>
                  <a:avLst/>
                  <a:gdLst>
                    <a:gd name="T0" fmla="*/ 13 w 26"/>
                    <a:gd name="T1" fmla="*/ 0 h 159"/>
                    <a:gd name="T2" fmla="*/ 0 w 26"/>
                    <a:gd name="T3" fmla="*/ 26 h 159"/>
                    <a:gd name="T4" fmla="*/ 0 w 26"/>
                    <a:gd name="T5" fmla="*/ 80 h 159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26" h="159">
                      <a:moveTo>
                        <a:pt x="26" y="0"/>
                      </a:moveTo>
                      <a:lnTo>
                        <a:pt x="0" y="52"/>
                      </a:lnTo>
                      <a:lnTo>
                        <a:pt x="0" y="159"/>
                      </a:lnTo>
                    </a:path>
                  </a:pathLst>
                </a:custGeom>
                <a:grpFill/>
                <a:ln w="476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635" name="Group 356">
                <a:extLst>
                  <a:ext uri="{FF2B5EF4-FFF2-40B4-BE49-F238E27FC236}">
                    <a16:creationId xmlns:a16="http://schemas.microsoft.com/office/drawing/2014/main" id="{6C13D08A-1E15-47AD-BF32-0A7FC1DDF710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137" y="1623"/>
                <a:ext cx="54" cy="267"/>
                <a:chOff x="1137" y="1623"/>
                <a:chExt cx="54" cy="267"/>
              </a:xfrm>
              <a:grpFill/>
            </p:grpSpPr>
            <p:sp>
              <p:nvSpPr>
                <p:cNvPr id="647" name="Oval 357">
                  <a:extLst>
                    <a:ext uri="{FF2B5EF4-FFF2-40B4-BE49-F238E27FC236}">
                      <a16:creationId xmlns:a16="http://schemas.microsoft.com/office/drawing/2014/main" id="{DCEFACD2-21AE-49DF-9456-FDFB83803A7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151" y="1623"/>
                  <a:ext cx="28" cy="81"/>
                </a:xfrm>
                <a:prstGeom prst="ellipse">
                  <a:avLst/>
                </a:prstGeom>
                <a:grpFill/>
                <a:ln w="4763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>
                  <a:lvl1pPr>
                    <a:defRPr sz="2400">
                      <a:solidFill>
                        <a:schemeClr val="tx1"/>
                      </a:solidFill>
                      <a:latin typeface="Arial" charset="0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Arial" charset="0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Arial" charset="0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Arial" charset="0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Arial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altLang="en-US" sz="24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648" name="Line 358">
                  <a:extLst>
                    <a:ext uri="{FF2B5EF4-FFF2-40B4-BE49-F238E27FC236}">
                      <a16:creationId xmlns:a16="http://schemas.microsoft.com/office/drawing/2014/main" id="{CF33D53E-D97C-417B-9042-D9C4966D2F66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1164" y="1704"/>
                  <a:ext cx="1" cy="106"/>
                </a:xfrm>
                <a:prstGeom prst="line">
                  <a:avLst/>
                </a:prstGeom>
                <a:grpFill/>
                <a:ln w="4763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endParaRPr>
                </a:p>
              </p:txBody>
            </p:sp>
            <p:sp>
              <p:nvSpPr>
                <p:cNvPr id="649" name="Line 359">
                  <a:extLst>
                    <a:ext uri="{FF2B5EF4-FFF2-40B4-BE49-F238E27FC236}">
                      <a16:creationId xmlns:a16="http://schemas.microsoft.com/office/drawing/2014/main" id="{F992F200-BB7A-4420-AAE7-C605161CC641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1137" y="1730"/>
                  <a:ext cx="27" cy="27"/>
                </a:xfrm>
                <a:prstGeom prst="line">
                  <a:avLst/>
                </a:prstGeom>
                <a:grpFill/>
                <a:ln w="4763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endParaRPr>
                </a:p>
              </p:txBody>
            </p:sp>
            <p:sp>
              <p:nvSpPr>
                <p:cNvPr id="650" name="Line 360">
                  <a:extLst>
                    <a:ext uri="{FF2B5EF4-FFF2-40B4-BE49-F238E27FC236}">
                      <a16:creationId xmlns:a16="http://schemas.microsoft.com/office/drawing/2014/main" id="{37CC6BCF-5D93-4090-BBA0-9A3A012F7C58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1164" y="1730"/>
                  <a:ext cx="27" cy="27"/>
                </a:xfrm>
                <a:prstGeom prst="line">
                  <a:avLst/>
                </a:prstGeom>
                <a:grpFill/>
                <a:ln w="4763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endParaRPr>
                </a:p>
              </p:txBody>
            </p:sp>
            <p:sp>
              <p:nvSpPr>
                <p:cNvPr id="651" name="Freeform 361">
                  <a:extLst>
                    <a:ext uri="{FF2B5EF4-FFF2-40B4-BE49-F238E27FC236}">
                      <a16:creationId xmlns:a16="http://schemas.microsoft.com/office/drawing/2014/main" id="{AF5D5A59-6E15-4C1F-A0CC-ACFDCAB8193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164" y="1810"/>
                  <a:ext cx="14" cy="80"/>
                </a:xfrm>
                <a:custGeom>
                  <a:avLst/>
                  <a:gdLst>
                    <a:gd name="T0" fmla="*/ 0 w 28"/>
                    <a:gd name="T1" fmla="*/ 0 h 159"/>
                    <a:gd name="T2" fmla="*/ 14 w 28"/>
                    <a:gd name="T3" fmla="*/ 26 h 159"/>
                    <a:gd name="T4" fmla="*/ 14 w 28"/>
                    <a:gd name="T5" fmla="*/ 80 h 159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28" h="159">
                      <a:moveTo>
                        <a:pt x="0" y="0"/>
                      </a:moveTo>
                      <a:lnTo>
                        <a:pt x="28" y="52"/>
                      </a:lnTo>
                      <a:lnTo>
                        <a:pt x="28" y="159"/>
                      </a:lnTo>
                    </a:path>
                  </a:pathLst>
                </a:custGeom>
                <a:grpFill/>
                <a:ln w="476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endParaRPr>
                </a:p>
              </p:txBody>
            </p:sp>
            <p:sp>
              <p:nvSpPr>
                <p:cNvPr id="652" name="Freeform 362">
                  <a:extLst>
                    <a:ext uri="{FF2B5EF4-FFF2-40B4-BE49-F238E27FC236}">
                      <a16:creationId xmlns:a16="http://schemas.microsoft.com/office/drawing/2014/main" id="{E9D9076C-8C2C-4697-9FD3-E1375B42AA6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151" y="1810"/>
                  <a:ext cx="13" cy="80"/>
                </a:xfrm>
                <a:custGeom>
                  <a:avLst/>
                  <a:gdLst>
                    <a:gd name="T0" fmla="*/ 13 w 27"/>
                    <a:gd name="T1" fmla="*/ 0 h 159"/>
                    <a:gd name="T2" fmla="*/ 0 w 27"/>
                    <a:gd name="T3" fmla="*/ 26 h 159"/>
                    <a:gd name="T4" fmla="*/ 0 w 27"/>
                    <a:gd name="T5" fmla="*/ 80 h 159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27" h="159">
                      <a:moveTo>
                        <a:pt x="27" y="0"/>
                      </a:moveTo>
                      <a:lnTo>
                        <a:pt x="0" y="52"/>
                      </a:lnTo>
                      <a:lnTo>
                        <a:pt x="0" y="159"/>
                      </a:lnTo>
                    </a:path>
                  </a:pathLst>
                </a:custGeom>
                <a:grpFill/>
                <a:ln w="476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636" name="Group 363">
                <a:extLst>
                  <a:ext uri="{FF2B5EF4-FFF2-40B4-BE49-F238E27FC236}">
                    <a16:creationId xmlns:a16="http://schemas.microsoft.com/office/drawing/2014/main" id="{13D0975C-89C8-4A9F-B81D-B57ED6FED6B6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15" y="1224"/>
                <a:ext cx="108" cy="134"/>
                <a:chOff x="515" y="1224"/>
                <a:chExt cx="108" cy="134"/>
              </a:xfrm>
              <a:grpFill/>
            </p:grpSpPr>
            <p:sp>
              <p:nvSpPr>
                <p:cNvPr id="641" name="Freeform 364">
                  <a:extLst>
                    <a:ext uri="{FF2B5EF4-FFF2-40B4-BE49-F238E27FC236}">
                      <a16:creationId xmlns:a16="http://schemas.microsoft.com/office/drawing/2014/main" id="{1A4AD5E9-AEBD-4078-8D89-FB0BD6EE141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15" y="1247"/>
                  <a:ext cx="60" cy="73"/>
                </a:xfrm>
                <a:custGeom>
                  <a:avLst/>
                  <a:gdLst>
                    <a:gd name="T0" fmla="*/ 30 w 120"/>
                    <a:gd name="T1" fmla="*/ 73 h 148"/>
                    <a:gd name="T2" fmla="*/ 24 w 120"/>
                    <a:gd name="T3" fmla="*/ 72 h 148"/>
                    <a:gd name="T4" fmla="*/ 18 w 120"/>
                    <a:gd name="T5" fmla="*/ 70 h 148"/>
                    <a:gd name="T6" fmla="*/ 14 w 120"/>
                    <a:gd name="T7" fmla="*/ 67 h 148"/>
                    <a:gd name="T8" fmla="*/ 9 w 120"/>
                    <a:gd name="T9" fmla="*/ 63 h 148"/>
                    <a:gd name="T10" fmla="*/ 5 w 120"/>
                    <a:gd name="T11" fmla="*/ 57 h 148"/>
                    <a:gd name="T12" fmla="*/ 3 w 120"/>
                    <a:gd name="T13" fmla="*/ 51 h 148"/>
                    <a:gd name="T14" fmla="*/ 1 w 120"/>
                    <a:gd name="T15" fmla="*/ 44 h 148"/>
                    <a:gd name="T16" fmla="*/ 0 w 120"/>
                    <a:gd name="T17" fmla="*/ 37 h 148"/>
                    <a:gd name="T18" fmla="*/ 1 w 120"/>
                    <a:gd name="T19" fmla="*/ 30 h 148"/>
                    <a:gd name="T20" fmla="*/ 3 w 120"/>
                    <a:gd name="T21" fmla="*/ 23 h 148"/>
                    <a:gd name="T22" fmla="*/ 5 w 120"/>
                    <a:gd name="T23" fmla="*/ 17 h 148"/>
                    <a:gd name="T24" fmla="*/ 9 w 120"/>
                    <a:gd name="T25" fmla="*/ 11 h 148"/>
                    <a:gd name="T26" fmla="*/ 14 w 120"/>
                    <a:gd name="T27" fmla="*/ 7 h 148"/>
                    <a:gd name="T28" fmla="*/ 18 w 120"/>
                    <a:gd name="T29" fmla="*/ 3 h 148"/>
                    <a:gd name="T30" fmla="*/ 24 w 120"/>
                    <a:gd name="T31" fmla="*/ 1 h 148"/>
                    <a:gd name="T32" fmla="*/ 30 w 120"/>
                    <a:gd name="T33" fmla="*/ 0 h 148"/>
                    <a:gd name="T34" fmla="*/ 60 w 120"/>
                    <a:gd name="T35" fmla="*/ 0 h 148"/>
                    <a:gd name="T36" fmla="*/ 60 w 120"/>
                    <a:gd name="T37" fmla="*/ 73 h 148"/>
                    <a:gd name="T38" fmla="*/ 30 w 120"/>
                    <a:gd name="T39" fmla="*/ 73 h 148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</a:gdLst>
                  <a:ahLst/>
                  <a:cxnLst>
                    <a:cxn ang="T40">
                      <a:pos x="T0" y="T1"/>
                    </a:cxn>
                    <a:cxn ang="T41">
                      <a:pos x="T2" y="T3"/>
                    </a:cxn>
                    <a:cxn ang="T42">
                      <a:pos x="T4" y="T5"/>
                    </a:cxn>
                    <a:cxn ang="T43">
                      <a:pos x="T6" y="T7"/>
                    </a:cxn>
                    <a:cxn ang="T44">
                      <a:pos x="T8" y="T9"/>
                    </a:cxn>
                    <a:cxn ang="T45">
                      <a:pos x="T10" y="T11"/>
                    </a:cxn>
                    <a:cxn ang="T46">
                      <a:pos x="T12" y="T13"/>
                    </a:cxn>
                    <a:cxn ang="T47">
                      <a:pos x="T14" y="T15"/>
                    </a:cxn>
                    <a:cxn ang="T48">
                      <a:pos x="T16" y="T17"/>
                    </a:cxn>
                    <a:cxn ang="T49">
                      <a:pos x="T18" y="T19"/>
                    </a:cxn>
                    <a:cxn ang="T50">
                      <a:pos x="T20" y="T21"/>
                    </a:cxn>
                    <a:cxn ang="T51">
                      <a:pos x="T22" y="T23"/>
                    </a:cxn>
                    <a:cxn ang="T52">
                      <a:pos x="T24" y="T25"/>
                    </a:cxn>
                    <a:cxn ang="T53">
                      <a:pos x="T26" y="T27"/>
                    </a:cxn>
                    <a:cxn ang="T54">
                      <a:pos x="T28" y="T29"/>
                    </a:cxn>
                    <a:cxn ang="T55">
                      <a:pos x="T30" y="T31"/>
                    </a:cxn>
                    <a:cxn ang="T56">
                      <a:pos x="T32" y="T33"/>
                    </a:cxn>
                    <a:cxn ang="T57">
                      <a:pos x="T34" y="T35"/>
                    </a:cxn>
                    <a:cxn ang="T58">
                      <a:pos x="T36" y="T37"/>
                    </a:cxn>
                    <a:cxn ang="T59">
                      <a:pos x="T38" y="T39"/>
                    </a:cxn>
                  </a:cxnLst>
                  <a:rect l="0" t="0" r="r" b="b"/>
                  <a:pathLst>
                    <a:path w="120" h="148">
                      <a:moveTo>
                        <a:pt x="60" y="148"/>
                      </a:moveTo>
                      <a:lnTo>
                        <a:pt x="48" y="146"/>
                      </a:lnTo>
                      <a:lnTo>
                        <a:pt x="36" y="142"/>
                      </a:lnTo>
                      <a:lnTo>
                        <a:pt x="27" y="136"/>
                      </a:lnTo>
                      <a:lnTo>
                        <a:pt x="17" y="127"/>
                      </a:lnTo>
                      <a:lnTo>
                        <a:pt x="10" y="116"/>
                      </a:lnTo>
                      <a:lnTo>
                        <a:pt x="5" y="104"/>
                      </a:lnTo>
                      <a:lnTo>
                        <a:pt x="1" y="90"/>
                      </a:lnTo>
                      <a:lnTo>
                        <a:pt x="0" y="75"/>
                      </a:lnTo>
                      <a:lnTo>
                        <a:pt x="1" y="60"/>
                      </a:lnTo>
                      <a:lnTo>
                        <a:pt x="5" y="46"/>
                      </a:lnTo>
                      <a:lnTo>
                        <a:pt x="10" y="34"/>
                      </a:lnTo>
                      <a:lnTo>
                        <a:pt x="17" y="22"/>
                      </a:lnTo>
                      <a:lnTo>
                        <a:pt x="27" y="14"/>
                      </a:lnTo>
                      <a:lnTo>
                        <a:pt x="36" y="6"/>
                      </a:lnTo>
                      <a:lnTo>
                        <a:pt x="48" y="2"/>
                      </a:lnTo>
                      <a:lnTo>
                        <a:pt x="60" y="0"/>
                      </a:lnTo>
                      <a:lnTo>
                        <a:pt x="120" y="0"/>
                      </a:lnTo>
                      <a:lnTo>
                        <a:pt x="120" y="148"/>
                      </a:lnTo>
                      <a:lnTo>
                        <a:pt x="60" y="148"/>
                      </a:lnTo>
                      <a:close/>
                    </a:path>
                  </a:pathLst>
                </a:custGeom>
                <a:grpFill/>
                <a:ln w="476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endParaRPr>
                </a:p>
              </p:txBody>
            </p:sp>
            <p:sp>
              <p:nvSpPr>
                <p:cNvPr id="642" name="Line 365">
                  <a:extLst>
                    <a:ext uri="{FF2B5EF4-FFF2-40B4-BE49-F238E27FC236}">
                      <a16:creationId xmlns:a16="http://schemas.microsoft.com/office/drawing/2014/main" id="{F2EBD944-8A4A-47C5-87FE-E3CE3BFDB04F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587" y="1224"/>
                  <a:ext cx="18" cy="23"/>
                </a:xfrm>
                <a:prstGeom prst="line">
                  <a:avLst/>
                </a:prstGeom>
                <a:grpFill/>
                <a:ln w="4763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endParaRPr>
                </a:p>
              </p:txBody>
            </p:sp>
            <p:sp>
              <p:nvSpPr>
                <p:cNvPr id="643" name="Line 366">
                  <a:extLst>
                    <a:ext uri="{FF2B5EF4-FFF2-40B4-BE49-F238E27FC236}">
                      <a16:creationId xmlns:a16="http://schemas.microsoft.com/office/drawing/2014/main" id="{E25245D9-92FA-4362-9256-189773FE1C02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596" y="1258"/>
                  <a:ext cx="18" cy="11"/>
                </a:xfrm>
                <a:prstGeom prst="line">
                  <a:avLst/>
                </a:prstGeom>
                <a:grpFill/>
                <a:ln w="4763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endParaRPr>
                </a:p>
              </p:txBody>
            </p:sp>
            <p:sp>
              <p:nvSpPr>
                <p:cNvPr id="644" name="Line 367">
                  <a:extLst>
                    <a:ext uri="{FF2B5EF4-FFF2-40B4-BE49-F238E27FC236}">
                      <a16:creationId xmlns:a16="http://schemas.microsoft.com/office/drawing/2014/main" id="{768DD3A0-28DA-49B0-94DD-9F69892A385B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596" y="1291"/>
                  <a:ext cx="27" cy="1"/>
                </a:xfrm>
                <a:prstGeom prst="line">
                  <a:avLst/>
                </a:prstGeom>
                <a:grpFill/>
                <a:ln w="4763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endParaRPr>
                </a:p>
              </p:txBody>
            </p:sp>
            <p:sp>
              <p:nvSpPr>
                <p:cNvPr id="645" name="Line 368">
                  <a:extLst>
                    <a:ext uri="{FF2B5EF4-FFF2-40B4-BE49-F238E27FC236}">
                      <a16:creationId xmlns:a16="http://schemas.microsoft.com/office/drawing/2014/main" id="{CCF89E3C-6A18-471E-B8F7-25182F0E7CBC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596" y="1313"/>
                  <a:ext cx="18" cy="11"/>
                </a:xfrm>
                <a:prstGeom prst="line">
                  <a:avLst/>
                </a:prstGeom>
                <a:grpFill/>
                <a:ln w="4763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endParaRPr>
                </a:p>
              </p:txBody>
            </p:sp>
            <p:sp>
              <p:nvSpPr>
                <p:cNvPr id="646" name="Line 369">
                  <a:extLst>
                    <a:ext uri="{FF2B5EF4-FFF2-40B4-BE49-F238E27FC236}">
                      <a16:creationId xmlns:a16="http://schemas.microsoft.com/office/drawing/2014/main" id="{7E9922F8-F7EE-41A5-9107-8A90B8DCFB0B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587" y="1324"/>
                  <a:ext cx="27" cy="34"/>
                </a:xfrm>
                <a:prstGeom prst="line">
                  <a:avLst/>
                </a:prstGeom>
                <a:grpFill/>
                <a:ln w="4763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637" name="Line 370">
                <a:extLst>
                  <a:ext uri="{FF2B5EF4-FFF2-40B4-BE49-F238E27FC236}">
                    <a16:creationId xmlns:a16="http://schemas.microsoft.com/office/drawing/2014/main" id="{AFC981A1-4C38-44F4-A7AA-84A95C5D622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98" y="1180"/>
                <a:ext cx="1354" cy="1"/>
              </a:xfrm>
              <a:prstGeom prst="line">
                <a:avLst/>
              </a:prstGeom>
              <a:grpFill/>
              <a:ln w="4763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grpSp>
            <p:nvGrpSpPr>
              <p:cNvPr id="638" name="Group 371">
                <a:extLst>
                  <a:ext uri="{FF2B5EF4-FFF2-40B4-BE49-F238E27FC236}">
                    <a16:creationId xmlns:a16="http://schemas.microsoft.com/office/drawing/2014/main" id="{49BD78FB-9B61-4C09-85A4-14E8ABCAC5F9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93" y="1282"/>
                <a:ext cx="101" cy="152"/>
                <a:chOff x="1493" y="1282"/>
                <a:chExt cx="101" cy="152"/>
              </a:xfrm>
              <a:grpFill/>
            </p:grpSpPr>
            <p:sp>
              <p:nvSpPr>
                <p:cNvPr id="639" name="Freeform 372">
                  <a:extLst>
                    <a:ext uri="{FF2B5EF4-FFF2-40B4-BE49-F238E27FC236}">
                      <a16:creationId xmlns:a16="http://schemas.microsoft.com/office/drawing/2014/main" id="{C2A03F56-0D6A-4CA7-8224-607EFCEEF93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493" y="1282"/>
                  <a:ext cx="101" cy="152"/>
                </a:xfrm>
                <a:custGeom>
                  <a:avLst/>
                  <a:gdLst>
                    <a:gd name="T0" fmla="*/ 0 w 200"/>
                    <a:gd name="T1" fmla="*/ 131 h 303"/>
                    <a:gd name="T2" fmla="*/ 16 w 200"/>
                    <a:gd name="T3" fmla="*/ 152 h 303"/>
                    <a:gd name="T4" fmla="*/ 101 w 200"/>
                    <a:gd name="T5" fmla="*/ 20 h 303"/>
                    <a:gd name="T6" fmla="*/ 85 w 200"/>
                    <a:gd name="T7" fmla="*/ 0 h 303"/>
                    <a:gd name="T8" fmla="*/ 0 w 200"/>
                    <a:gd name="T9" fmla="*/ 131 h 303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200" h="303">
                      <a:moveTo>
                        <a:pt x="0" y="262"/>
                      </a:moveTo>
                      <a:lnTo>
                        <a:pt x="31" y="303"/>
                      </a:lnTo>
                      <a:lnTo>
                        <a:pt x="200" y="40"/>
                      </a:lnTo>
                      <a:lnTo>
                        <a:pt x="169" y="0"/>
                      </a:lnTo>
                      <a:lnTo>
                        <a:pt x="0" y="262"/>
                      </a:lnTo>
                      <a:close/>
                    </a:path>
                  </a:pathLst>
                </a:custGeom>
                <a:grpFill/>
                <a:ln w="476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endParaRPr>
                </a:p>
              </p:txBody>
            </p:sp>
            <p:sp>
              <p:nvSpPr>
                <p:cNvPr id="640" name="Freeform 373">
                  <a:extLst>
                    <a:ext uri="{FF2B5EF4-FFF2-40B4-BE49-F238E27FC236}">
                      <a16:creationId xmlns:a16="http://schemas.microsoft.com/office/drawing/2014/main" id="{3189FAC3-A51A-4CD0-BC60-977EF8B11C8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496" y="1291"/>
                  <a:ext cx="95" cy="132"/>
                </a:xfrm>
                <a:custGeom>
                  <a:avLst/>
                  <a:gdLst>
                    <a:gd name="T0" fmla="*/ 18 w 190"/>
                    <a:gd name="T1" fmla="*/ 0 h 264"/>
                    <a:gd name="T2" fmla="*/ 0 w 190"/>
                    <a:gd name="T3" fmla="*/ 26 h 264"/>
                    <a:gd name="T4" fmla="*/ 77 w 190"/>
                    <a:gd name="T5" fmla="*/ 132 h 264"/>
                    <a:gd name="T6" fmla="*/ 95 w 190"/>
                    <a:gd name="T7" fmla="*/ 107 h 264"/>
                    <a:gd name="T8" fmla="*/ 18 w 190"/>
                    <a:gd name="T9" fmla="*/ 0 h 264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190" h="264">
                      <a:moveTo>
                        <a:pt x="36" y="0"/>
                      </a:moveTo>
                      <a:lnTo>
                        <a:pt x="0" y="51"/>
                      </a:lnTo>
                      <a:lnTo>
                        <a:pt x="154" y="264"/>
                      </a:lnTo>
                      <a:lnTo>
                        <a:pt x="190" y="214"/>
                      </a:lnTo>
                      <a:lnTo>
                        <a:pt x="36" y="0"/>
                      </a:lnTo>
                      <a:close/>
                    </a:path>
                  </a:pathLst>
                </a:custGeom>
                <a:grpFill/>
                <a:ln w="476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endParaRPr>
                </a:p>
              </p:txBody>
            </p:sp>
          </p:grpSp>
        </p:grpSp>
        <p:sp>
          <p:nvSpPr>
            <p:cNvPr id="98" name="Rectangle 374">
              <a:extLst>
                <a:ext uri="{FF2B5EF4-FFF2-40B4-BE49-F238E27FC236}">
                  <a16:creationId xmlns:a16="http://schemas.microsoft.com/office/drawing/2014/main" id="{94148CF1-848D-4B9E-A5E6-D7FB1B77552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08" y="3320"/>
              <a:ext cx="221" cy="221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99" name="Freeform 375">
              <a:extLst>
                <a:ext uri="{FF2B5EF4-FFF2-40B4-BE49-F238E27FC236}">
                  <a16:creationId xmlns:a16="http://schemas.microsoft.com/office/drawing/2014/main" id="{7789E0A9-409A-4BB1-9022-4A3EBCE2A69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472" y="3318"/>
              <a:ext cx="124" cy="174"/>
            </a:xfrm>
            <a:custGeom>
              <a:avLst/>
              <a:gdLst>
                <a:gd name="T0" fmla="*/ 12 w 249"/>
                <a:gd name="T1" fmla="*/ 142 h 348"/>
                <a:gd name="T2" fmla="*/ 6 w 249"/>
                <a:gd name="T3" fmla="*/ 127 h 348"/>
                <a:gd name="T4" fmla="*/ 2 w 249"/>
                <a:gd name="T5" fmla="*/ 112 h 348"/>
                <a:gd name="T6" fmla="*/ 0 w 249"/>
                <a:gd name="T7" fmla="*/ 95 h 348"/>
                <a:gd name="T8" fmla="*/ 0 w 249"/>
                <a:gd name="T9" fmla="*/ 78 h 348"/>
                <a:gd name="T10" fmla="*/ 4 w 249"/>
                <a:gd name="T11" fmla="*/ 62 h 348"/>
                <a:gd name="T12" fmla="*/ 8 w 249"/>
                <a:gd name="T13" fmla="*/ 47 h 348"/>
                <a:gd name="T14" fmla="*/ 16 w 249"/>
                <a:gd name="T15" fmla="*/ 32 h 348"/>
                <a:gd name="T16" fmla="*/ 25 w 249"/>
                <a:gd name="T17" fmla="*/ 20 h 348"/>
                <a:gd name="T18" fmla="*/ 36 w 249"/>
                <a:gd name="T19" fmla="*/ 11 h 348"/>
                <a:gd name="T20" fmla="*/ 47 w 249"/>
                <a:gd name="T21" fmla="*/ 4 h 348"/>
                <a:gd name="T22" fmla="*/ 59 w 249"/>
                <a:gd name="T23" fmla="*/ 0 h 348"/>
                <a:gd name="T24" fmla="*/ 71 w 249"/>
                <a:gd name="T25" fmla="*/ 0 h 348"/>
                <a:gd name="T26" fmla="*/ 82 w 249"/>
                <a:gd name="T27" fmla="*/ 4 h 348"/>
                <a:gd name="T28" fmla="*/ 93 w 249"/>
                <a:gd name="T29" fmla="*/ 11 h 348"/>
                <a:gd name="T30" fmla="*/ 103 w 249"/>
                <a:gd name="T31" fmla="*/ 20 h 348"/>
                <a:gd name="T32" fmla="*/ 112 w 249"/>
                <a:gd name="T33" fmla="*/ 32 h 348"/>
                <a:gd name="T34" fmla="*/ 118 w 249"/>
                <a:gd name="T35" fmla="*/ 47 h 348"/>
                <a:gd name="T36" fmla="*/ 122 w 249"/>
                <a:gd name="T37" fmla="*/ 62 h 348"/>
                <a:gd name="T38" fmla="*/ 124 w 249"/>
                <a:gd name="T39" fmla="*/ 78 h 348"/>
                <a:gd name="T40" fmla="*/ 124 w 249"/>
                <a:gd name="T41" fmla="*/ 95 h 348"/>
                <a:gd name="T42" fmla="*/ 121 w 249"/>
                <a:gd name="T43" fmla="*/ 112 h 348"/>
                <a:gd name="T44" fmla="*/ 116 w 249"/>
                <a:gd name="T45" fmla="*/ 127 h 348"/>
                <a:gd name="T46" fmla="*/ 109 w 249"/>
                <a:gd name="T47" fmla="*/ 142 h 348"/>
                <a:gd name="T48" fmla="*/ 99 w 249"/>
                <a:gd name="T49" fmla="*/ 154 h 348"/>
                <a:gd name="T50" fmla="*/ 89 w 249"/>
                <a:gd name="T51" fmla="*/ 164 h 348"/>
                <a:gd name="T52" fmla="*/ 77 w 249"/>
                <a:gd name="T53" fmla="*/ 170 h 348"/>
                <a:gd name="T54" fmla="*/ 65 w 249"/>
                <a:gd name="T55" fmla="*/ 173 h 348"/>
                <a:gd name="T56" fmla="*/ 54 w 249"/>
                <a:gd name="T57" fmla="*/ 173 h 348"/>
                <a:gd name="T58" fmla="*/ 42 w 249"/>
                <a:gd name="T59" fmla="*/ 170 h 348"/>
                <a:gd name="T60" fmla="*/ 31 w 249"/>
                <a:gd name="T61" fmla="*/ 164 h 348"/>
                <a:gd name="T62" fmla="*/ 21 w 249"/>
                <a:gd name="T63" fmla="*/ 154 h 348"/>
                <a:gd name="T64" fmla="*/ 17 w 249"/>
                <a:gd name="T65" fmla="*/ 149 h 348"/>
                <a:gd name="T66" fmla="*/ 104 w 249"/>
                <a:gd name="T67" fmla="*/ 66 h 348"/>
                <a:gd name="T68" fmla="*/ 99 w 249"/>
                <a:gd name="T69" fmla="*/ 50 h 348"/>
                <a:gd name="T70" fmla="*/ 88 w 249"/>
                <a:gd name="T71" fmla="*/ 35 h 348"/>
                <a:gd name="T72" fmla="*/ 72 w 249"/>
                <a:gd name="T73" fmla="*/ 26 h 348"/>
                <a:gd name="T74" fmla="*/ 55 w 249"/>
                <a:gd name="T75" fmla="*/ 26 h 348"/>
                <a:gd name="T76" fmla="*/ 39 w 249"/>
                <a:gd name="T77" fmla="*/ 35 h 348"/>
                <a:gd name="T78" fmla="*/ 27 w 249"/>
                <a:gd name="T79" fmla="*/ 50 h 348"/>
                <a:gd name="T80" fmla="*/ 21 w 249"/>
                <a:gd name="T81" fmla="*/ 66 h 348"/>
                <a:gd name="T82" fmla="*/ 106 w 249"/>
                <a:gd name="T83" fmla="*/ 75 h 348"/>
                <a:gd name="T84" fmla="*/ 20 w 249"/>
                <a:gd name="T85" fmla="*/ 108 h 348"/>
                <a:gd name="T86" fmla="*/ 25 w 249"/>
                <a:gd name="T87" fmla="*/ 124 h 348"/>
                <a:gd name="T88" fmla="*/ 36 w 249"/>
                <a:gd name="T89" fmla="*/ 139 h 348"/>
                <a:gd name="T90" fmla="*/ 52 w 249"/>
                <a:gd name="T91" fmla="*/ 149 h 348"/>
                <a:gd name="T92" fmla="*/ 69 w 249"/>
                <a:gd name="T93" fmla="*/ 149 h 348"/>
                <a:gd name="T94" fmla="*/ 85 w 249"/>
                <a:gd name="T95" fmla="*/ 139 h 348"/>
                <a:gd name="T96" fmla="*/ 97 w 249"/>
                <a:gd name="T97" fmla="*/ 124 h 348"/>
                <a:gd name="T98" fmla="*/ 103 w 249"/>
                <a:gd name="T99" fmla="*/ 108 h 348"/>
                <a:gd name="T100" fmla="*/ 18 w 249"/>
                <a:gd name="T101" fmla="*/ 100 h 348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0" t="0" r="r" b="b"/>
              <a:pathLst>
                <a:path w="249" h="348">
                  <a:moveTo>
                    <a:pt x="34" y="297"/>
                  </a:moveTo>
                  <a:lnTo>
                    <a:pt x="25" y="283"/>
                  </a:lnTo>
                  <a:lnTo>
                    <a:pt x="18" y="269"/>
                  </a:lnTo>
                  <a:lnTo>
                    <a:pt x="13" y="254"/>
                  </a:lnTo>
                  <a:lnTo>
                    <a:pt x="8" y="238"/>
                  </a:lnTo>
                  <a:lnTo>
                    <a:pt x="5" y="224"/>
                  </a:lnTo>
                  <a:lnTo>
                    <a:pt x="2" y="206"/>
                  </a:lnTo>
                  <a:lnTo>
                    <a:pt x="0" y="190"/>
                  </a:lnTo>
                  <a:lnTo>
                    <a:pt x="0" y="174"/>
                  </a:lnTo>
                  <a:lnTo>
                    <a:pt x="1" y="156"/>
                  </a:lnTo>
                  <a:lnTo>
                    <a:pt x="3" y="140"/>
                  </a:lnTo>
                  <a:lnTo>
                    <a:pt x="8" y="124"/>
                  </a:lnTo>
                  <a:lnTo>
                    <a:pt x="12" y="108"/>
                  </a:lnTo>
                  <a:lnTo>
                    <a:pt x="17" y="94"/>
                  </a:lnTo>
                  <a:lnTo>
                    <a:pt x="24" y="79"/>
                  </a:lnTo>
                  <a:lnTo>
                    <a:pt x="32" y="64"/>
                  </a:lnTo>
                  <a:lnTo>
                    <a:pt x="41" y="51"/>
                  </a:lnTo>
                  <a:lnTo>
                    <a:pt x="50" y="40"/>
                  </a:lnTo>
                  <a:lnTo>
                    <a:pt x="61" y="29"/>
                  </a:lnTo>
                  <a:lnTo>
                    <a:pt x="72" y="21"/>
                  </a:lnTo>
                  <a:lnTo>
                    <a:pt x="83" y="13"/>
                  </a:lnTo>
                  <a:lnTo>
                    <a:pt x="94" y="7"/>
                  </a:lnTo>
                  <a:lnTo>
                    <a:pt x="105" y="3"/>
                  </a:lnTo>
                  <a:lnTo>
                    <a:pt x="118" y="0"/>
                  </a:lnTo>
                  <a:lnTo>
                    <a:pt x="129" y="0"/>
                  </a:lnTo>
                  <a:lnTo>
                    <a:pt x="142" y="0"/>
                  </a:lnTo>
                  <a:lnTo>
                    <a:pt x="153" y="3"/>
                  </a:lnTo>
                  <a:lnTo>
                    <a:pt x="165" y="7"/>
                  </a:lnTo>
                  <a:lnTo>
                    <a:pt x="176" y="13"/>
                  </a:lnTo>
                  <a:lnTo>
                    <a:pt x="186" y="21"/>
                  </a:lnTo>
                  <a:lnTo>
                    <a:pt x="197" y="29"/>
                  </a:lnTo>
                  <a:lnTo>
                    <a:pt x="206" y="40"/>
                  </a:lnTo>
                  <a:lnTo>
                    <a:pt x="216" y="51"/>
                  </a:lnTo>
                  <a:lnTo>
                    <a:pt x="224" y="64"/>
                  </a:lnTo>
                  <a:lnTo>
                    <a:pt x="231" y="79"/>
                  </a:lnTo>
                  <a:lnTo>
                    <a:pt x="236" y="94"/>
                  </a:lnTo>
                  <a:lnTo>
                    <a:pt x="242" y="108"/>
                  </a:lnTo>
                  <a:lnTo>
                    <a:pt x="245" y="124"/>
                  </a:lnTo>
                  <a:lnTo>
                    <a:pt x="248" y="140"/>
                  </a:lnTo>
                  <a:lnTo>
                    <a:pt x="249" y="156"/>
                  </a:lnTo>
                  <a:lnTo>
                    <a:pt x="249" y="174"/>
                  </a:lnTo>
                  <a:lnTo>
                    <a:pt x="248" y="190"/>
                  </a:lnTo>
                  <a:lnTo>
                    <a:pt x="246" y="206"/>
                  </a:lnTo>
                  <a:lnTo>
                    <a:pt x="242" y="224"/>
                  </a:lnTo>
                  <a:lnTo>
                    <a:pt x="237" y="238"/>
                  </a:lnTo>
                  <a:lnTo>
                    <a:pt x="232" y="254"/>
                  </a:lnTo>
                  <a:lnTo>
                    <a:pt x="225" y="269"/>
                  </a:lnTo>
                  <a:lnTo>
                    <a:pt x="218" y="283"/>
                  </a:lnTo>
                  <a:lnTo>
                    <a:pt x="208" y="297"/>
                  </a:lnTo>
                  <a:lnTo>
                    <a:pt x="199" y="308"/>
                  </a:lnTo>
                  <a:lnTo>
                    <a:pt x="189" y="318"/>
                  </a:lnTo>
                  <a:lnTo>
                    <a:pt x="178" y="327"/>
                  </a:lnTo>
                  <a:lnTo>
                    <a:pt x="167" y="334"/>
                  </a:lnTo>
                  <a:lnTo>
                    <a:pt x="155" y="340"/>
                  </a:lnTo>
                  <a:lnTo>
                    <a:pt x="144" y="343"/>
                  </a:lnTo>
                  <a:lnTo>
                    <a:pt x="131" y="346"/>
                  </a:lnTo>
                  <a:lnTo>
                    <a:pt x="120" y="348"/>
                  </a:lnTo>
                  <a:lnTo>
                    <a:pt x="109" y="346"/>
                  </a:lnTo>
                  <a:lnTo>
                    <a:pt x="96" y="343"/>
                  </a:lnTo>
                  <a:lnTo>
                    <a:pt x="85" y="340"/>
                  </a:lnTo>
                  <a:lnTo>
                    <a:pt x="74" y="334"/>
                  </a:lnTo>
                  <a:lnTo>
                    <a:pt x="63" y="327"/>
                  </a:lnTo>
                  <a:lnTo>
                    <a:pt x="52" y="318"/>
                  </a:lnTo>
                  <a:lnTo>
                    <a:pt x="43" y="308"/>
                  </a:lnTo>
                  <a:lnTo>
                    <a:pt x="34" y="297"/>
                  </a:lnTo>
                  <a:close/>
                  <a:moveTo>
                    <a:pt x="212" y="149"/>
                  </a:moveTo>
                  <a:lnTo>
                    <a:pt x="209" y="132"/>
                  </a:lnTo>
                  <a:lnTo>
                    <a:pt x="204" y="114"/>
                  </a:lnTo>
                  <a:lnTo>
                    <a:pt x="198" y="99"/>
                  </a:lnTo>
                  <a:lnTo>
                    <a:pt x="190" y="85"/>
                  </a:lnTo>
                  <a:lnTo>
                    <a:pt x="176" y="69"/>
                  </a:lnTo>
                  <a:lnTo>
                    <a:pt x="162" y="57"/>
                  </a:lnTo>
                  <a:lnTo>
                    <a:pt x="145" y="51"/>
                  </a:lnTo>
                  <a:lnTo>
                    <a:pt x="128" y="48"/>
                  </a:lnTo>
                  <a:lnTo>
                    <a:pt x="111" y="51"/>
                  </a:lnTo>
                  <a:lnTo>
                    <a:pt x="94" y="57"/>
                  </a:lnTo>
                  <a:lnTo>
                    <a:pt x="78" y="69"/>
                  </a:lnTo>
                  <a:lnTo>
                    <a:pt x="64" y="85"/>
                  </a:lnTo>
                  <a:lnTo>
                    <a:pt x="55" y="99"/>
                  </a:lnTo>
                  <a:lnTo>
                    <a:pt x="48" y="114"/>
                  </a:lnTo>
                  <a:lnTo>
                    <a:pt x="42" y="132"/>
                  </a:lnTo>
                  <a:lnTo>
                    <a:pt x="38" y="149"/>
                  </a:lnTo>
                  <a:lnTo>
                    <a:pt x="212" y="149"/>
                  </a:lnTo>
                  <a:close/>
                  <a:moveTo>
                    <a:pt x="37" y="199"/>
                  </a:moveTo>
                  <a:lnTo>
                    <a:pt x="40" y="216"/>
                  </a:lnTo>
                  <a:lnTo>
                    <a:pt x="45" y="232"/>
                  </a:lnTo>
                  <a:lnTo>
                    <a:pt x="51" y="248"/>
                  </a:lnTo>
                  <a:lnTo>
                    <a:pt x="60" y="261"/>
                  </a:lnTo>
                  <a:lnTo>
                    <a:pt x="73" y="278"/>
                  </a:lnTo>
                  <a:lnTo>
                    <a:pt x="89" y="289"/>
                  </a:lnTo>
                  <a:lnTo>
                    <a:pt x="104" y="297"/>
                  </a:lnTo>
                  <a:lnTo>
                    <a:pt x="121" y="299"/>
                  </a:lnTo>
                  <a:lnTo>
                    <a:pt x="139" y="297"/>
                  </a:lnTo>
                  <a:lnTo>
                    <a:pt x="155" y="289"/>
                  </a:lnTo>
                  <a:lnTo>
                    <a:pt x="171" y="278"/>
                  </a:lnTo>
                  <a:lnTo>
                    <a:pt x="185" y="261"/>
                  </a:lnTo>
                  <a:lnTo>
                    <a:pt x="194" y="247"/>
                  </a:lnTo>
                  <a:lnTo>
                    <a:pt x="202" y="232"/>
                  </a:lnTo>
                  <a:lnTo>
                    <a:pt x="207" y="215"/>
                  </a:lnTo>
                  <a:lnTo>
                    <a:pt x="211" y="197"/>
                  </a:lnTo>
                  <a:lnTo>
                    <a:pt x="37" y="199"/>
                  </a:lnTo>
                  <a:close/>
                </a:path>
              </a:pathLst>
            </a:custGeom>
            <a:grpFill/>
            <a:ln w="4763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00" name="Rectangle 376">
              <a:extLst>
                <a:ext uri="{FF2B5EF4-FFF2-40B4-BE49-F238E27FC236}">
                  <a16:creationId xmlns:a16="http://schemas.microsoft.com/office/drawing/2014/main" id="{73724382-F454-48C4-BB62-ACF16F452E1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08" y="2965"/>
              <a:ext cx="221" cy="222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101" name="Freeform 377">
              <a:extLst>
                <a:ext uri="{FF2B5EF4-FFF2-40B4-BE49-F238E27FC236}">
                  <a16:creationId xmlns:a16="http://schemas.microsoft.com/office/drawing/2014/main" id="{074FAF33-10BC-495B-BC4E-EDDC1E1618F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472" y="2963"/>
              <a:ext cx="124" cy="174"/>
            </a:xfrm>
            <a:custGeom>
              <a:avLst/>
              <a:gdLst>
                <a:gd name="T0" fmla="*/ 12 w 249"/>
                <a:gd name="T1" fmla="*/ 142 h 347"/>
                <a:gd name="T2" fmla="*/ 6 w 249"/>
                <a:gd name="T3" fmla="*/ 127 h 347"/>
                <a:gd name="T4" fmla="*/ 2 w 249"/>
                <a:gd name="T5" fmla="*/ 112 h 347"/>
                <a:gd name="T6" fmla="*/ 0 w 249"/>
                <a:gd name="T7" fmla="*/ 95 h 347"/>
                <a:gd name="T8" fmla="*/ 0 w 249"/>
                <a:gd name="T9" fmla="*/ 79 h 347"/>
                <a:gd name="T10" fmla="*/ 4 w 249"/>
                <a:gd name="T11" fmla="*/ 62 h 347"/>
                <a:gd name="T12" fmla="*/ 8 w 249"/>
                <a:gd name="T13" fmla="*/ 47 h 347"/>
                <a:gd name="T14" fmla="*/ 16 w 249"/>
                <a:gd name="T15" fmla="*/ 32 h 347"/>
                <a:gd name="T16" fmla="*/ 25 w 249"/>
                <a:gd name="T17" fmla="*/ 20 h 347"/>
                <a:gd name="T18" fmla="*/ 36 w 249"/>
                <a:gd name="T19" fmla="*/ 10 h 347"/>
                <a:gd name="T20" fmla="*/ 47 w 249"/>
                <a:gd name="T21" fmla="*/ 4 h 347"/>
                <a:gd name="T22" fmla="*/ 59 w 249"/>
                <a:gd name="T23" fmla="*/ 0 h 347"/>
                <a:gd name="T24" fmla="*/ 71 w 249"/>
                <a:gd name="T25" fmla="*/ 0 h 347"/>
                <a:gd name="T26" fmla="*/ 82 w 249"/>
                <a:gd name="T27" fmla="*/ 4 h 347"/>
                <a:gd name="T28" fmla="*/ 93 w 249"/>
                <a:gd name="T29" fmla="*/ 10 h 347"/>
                <a:gd name="T30" fmla="*/ 103 w 249"/>
                <a:gd name="T31" fmla="*/ 20 h 347"/>
                <a:gd name="T32" fmla="*/ 112 w 249"/>
                <a:gd name="T33" fmla="*/ 32 h 347"/>
                <a:gd name="T34" fmla="*/ 118 w 249"/>
                <a:gd name="T35" fmla="*/ 47 h 347"/>
                <a:gd name="T36" fmla="*/ 122 w 249"/>
                <a:gd name="T37" fmla="*/ 62 h 347"/>
                <a:gd name="T38" fmla="*/ 124 w 249"/>
                <a:gd name="T39" fmla="*/ 79 h 347"/>
                <a:gd name="T40" fmla="*/ 124 w 249"/>
                <a:gd name="T41" fmla="*/ 95 h 347"/>
                <a:gd name="T42" fmla="*/ 121 w 249"/>
                <a:gd name="T43" fmla="*/ 112 h 347"/>
                <a:gd name="T44" fmla="*/ 116 w 249"/>
                <a:gd name="T45" fmla="*/ 127 h 347"/>
                <a:gd name="T46" fmla="*/ 109 w 249"/>
                <a:gd name="T47" fmla="*/ 142 h 347"/>
                <a:gd name="T48" fmla="*/ 99 w 249"/>
                <a:gd name="T49" fmla="*/ 154 h 347"/>
                <a:gd name="T50" fmla="*/ 89 w 249"/>
                <a:gd name="T51" fmla="*/ 164 h 347"/>
                <a:gd name="T52" fmla="*/ 77 w 249"/>
                <a:gd name="T53" fmla="*/ 170 h 347"/>
                <a:gd name="T54" fmla="*/ 65 w 249"/>
                <a:gd name="T55" fmla="*/ 174 h 347"/>
                <a:gd name="T56" fmla="*/ 54 w 249"/>
                <a:gd name="T57" fmla="*/ 174 h 347"/>
                <a:gd name="T58" fmla="*/ 42 w 249"/>
                <a:gd name="T59" fmla="*/ 170 h 347"/>
                <a:gd name="T60" fmla="*/ 31 w 249"/>
                <a:gd name="T61" fmla="*/ 164 h 347"/>
                <a:gd name="T62" fmla="*/ 21 w 249"/>
                <a:gd name="T63" fmla="*/ 154 h 347"/>
                <a:gd name="T64" fmla="*/ 17 w 249"/>
                <a:gd name="T65" fmla="*/ 148 h 347"/>
                <a:gd name="T66" fmla="*/ 104 w 249"/>
                <a:gd name="T67" fmla="*/ 66 h 347"/>
                <a:gd name="T68" fmla="*/ 99 w 249"/>
                <a:gd name="T69" fmla="*/ 50 h 347"/>
                <a:gd name="T70" fmla="*/ 88 w 249"/>
                <a:gd name="T71" fmla="*/ 34 h 347"/>
                <a:gd name="T72" fmla="*/ 72 w 249"/>
                <a:gd name="T73" fmla="*/ 26 h 347"/>
                <a:gd name="T74" fmla="*/ 55 w 249"/>
                <a:gd name="T75" fmla="*/ 26 h 347"/>
                <a:gd name="T76" fmla="*/ 39 w 249"/>
                <a:gd name="T77" fmla="*/ 34 h 347"/>
                <a:gd name="T78" fmla="*/ 27 w 249"/>
                <a:gd name="T79" fmla="*/ 50 h 347"/>
                <a:gd name="T80" fmla="*/ 21 w 249"/>
                <a:gd name="T81" fmla="*/ 66 h 347"/>
                <a:gd name="T82" fmla="*/ 106 w 249"/>
                <a:gd name="T83" fmla="*/ 75 h 347"/>
                <a:gd name="T84" fmla="*/ 20 w 249"/>
                <a:gd name="T85" fmla="*/ 108 h 347"/>
                <a:gd name="T86" fmla="*/ 25 w 249"/>
                <a:gd name="T87" fmla="*/ 124 h 347"/>
                <a:gd name="T88" fmla="*/ 36 w 249"/>
                <a:gd name="T89" fmla="*/ 139 h 347"/>
                <a:gd name="T90" fmla="*/ 52 w 249"/>
                <a:gd name="T91" fmla="*/ 148 h 347"/>
                <a:gd name="T92" fmla="*/ 69 w 249"/>
                <a:gd name="T93" fmla="*/ 148 h 347"/>
                <a:gd name="T94" fmla="*/ 85 w 249"/>
                <a:gd name="T95" fmla="*/ 139 h 347"/>
                <a:gd name="T96" fmla="*/ 97 w 249"/>
                <a:gd name="T97" fmla="*/ 124 h 347"/>
                <a:gd name="T98" fmla="*/ 103 w 249"/>
                <a:gd name="T99" fmla="*/ 108 h 347"/>
                <a:gd name="T100" fmla="*/ 18 w 249"/>
                <a:gd name="T101" fmla="*/ 99 h 347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0" t="0" r="r" b="b"/>
              <a:pathLst>
                <a:path w="249" h="347">
                  <a:moveTo>
                    <a:pt x="34" y="296"/>
                  </a:moveTo>
                  <a:lnTo>
                    <a:pt x="25" y="283"/>
                  </a:lnTo>
                  <a:lnTo>
                    <a:pt x="18" y="268"/>
                  </a:lnTo>
                  <a:lnTo>
                    <a:pt x="13" y="254"/>
                  </a:lnTo>
                  <a:lnTo>
                    <a:pt x="8" y="239"/>
                  </a:lnTo>
                  <a:lnTo>
                    <a:pt x="5" y="223"/>
                  </a:lnTo>
                  <a:lnTo>
                    <a:pt x="2" y="207"/>
                  </a:lnTo>
                  <a:lnTo>
                    <a:pt x="0" y="189"/>
                  </a:lnTo>
                  <a:lnTo>
                    <a:pt x="0" y="173"/>
                  </a:lnTo>
                  <a:lnTo>
                    <a:pt x="1" y="157"/>
                  </a:lnTo>
                  <a:lnTo>
                    <a:pt x="3" y="140"/>
                  </a:lnTo>
                  <a:lnTo>
                    <a:pt x="8" y="124"/>
                  </a:lnTo>
                  <a:lnTo>
                    <a:pt x="12" y="108"/>
                  </a:lnTo>
                  <a:lnTo>
                    <a:pt x="17" y="93"/>
                  </a:lnTo>
                  <a:lnTo>
                    <a:pt x="24" y="78"/>
                  </a:lnTo>
                  <a:lnTo>
                    <a:pt x="32" y="64"/>
                  </a:lnTo>
                  <a:lnTo>
                    <a:pt x="41" y="51"/>
                  </a:lnTo>
                  <a:lnTo>
                    <a:pt x="50" y="39"/>
                  </a:lnTo>
                  <a:lnTo>
                    <a:pt x="61" y="29"/>
                  </a:lnTo>
                  <a:lnTo>
                    <a:pt x="72" y="20"/>
                  </a:lnTo>
                  <a:lnTo>
                    <a:pt x="83" y="13"/>
                  </a:lnTo>
                  <a:lnTo>
                    <a:pt x="94" y="7"/>
                  </a:lnTo>
                  <a:lnTo>
                    <a:pt x="105" y="3"/>
                  </a:lnTo>
                  <a:lnTo>
                    <a:pt x="118" y="0"/>
                  </a:lnTo>
                  <a:lnTo>
                    <a:pt x="129" y="0"/>
                  </a:lnTo>
                  <a:lnTo>
                    <a:pt x="142" y="0"/>
                  </a:lnTo>
                  <a:lnTo>
                    <a:pt x="153" y="3"/>
                  </a:lnTo>
                  <a:lnTo>
                    <a:pt x="165" y="7"/>
                  </a:lnTo>
                  <a:lnTo>
                    <a:pt x="176" y="13"/>
                  </a:lnTo>
                  <a:lnTo>
                    <a:pt x="186" y="20"/>
                  </a:lnTo>
                  <a:lnTo>
                    <a:pt x="197" y="29"/>
                  </a:lnTo>
                  <a:lnTo>
                    <a:pt x="206" y="39"/>
                  </a:lnTo>
                  <a:lnTo>
                    <a:pt x="216" y="51"/>
                  </a:lnTo>
                  <a:lnTo>
                    <a:pt x="224" y="64"/>
                  </a:lnTo>
                  <a:lnTo>
                    <a:pt x="231" y="78"/>
                  </a:lnTo>
                  <a:lnTo>
                    <a:pt x="236" y="93"/>
                  </a:lnTo>
                  <a:lnTo>
                    <a:pt x="242" y="108"/>
                  </a:lnTo>
                  <a:lnTo>
                    <a:pt x="245" y="124"/>
                  </a:lnTo>
                  <a:lnTo>
                    <a:pt x="248" y="140"/>
                  </a:lnTo>
                  <a:lnTo>
                    <a:pt x="249" y="157"/>
                  </a:lnTo>
                  <a:lnTo>
                    <a:pt x="249" y="173"/>
                  </a:lnTo>
                  <a:lnTo>
                    <a:pt x="248" y="189"/>
                  </a:lnTo>
                  <a:lnTo>
                    <a:pt x="246" y="207"/>
                  </a:lnTo>
                  <a:lnTo>
                    <a:pt x="242" y="223"/>
                  </a:lnTo>
                  <a:lnTo>
                    <a:pt x="237" y="239"/>
                  </a:lnTo>
                  <a:lnTo>
                    <a:pt x="232" y="254"/>
                  </a:lnTo>
                  <a:lnTo>
                    <a:pt x="225" y="268"/>
                  </a:lnTo>
                  <a:lnTo>
                    <a:pt x="218" y="283"/>
                  </a:lnTo>
                  <a:lnTo>
                    <a:pt x="208" y="296"/>
                  </a:lnTo>
                  <a:lnTo>
                    <a:pt x="199" y="308"/>
                  </a:lnTo>
                  <a:lnTo>
                    <a:pt x="189" y="318"/>
                  </a:lnTo>
                  <a:lnTo>
                    <a:pt x="178" y="328"/>
                  </a:lnTo>
                  <a:lnTo>
                    <a:pt x="167" y="334"/>
                  </a:lnTo>
                  <a:lnTo>
                    <a:pt x="155" y="340"/>
                  </a:lnTo>
                  <a:lnTo>
                    <a:pt x="144" y="344"/>
                  </a:lnTo>
                  <a:lnTo>
                    <a:pt x="131" y="347"/>
                  </a:lnTo>
                  <a:lnTo>
                    <a:pt x="120" y="347"/>
                  </a:lnTo>
                  <a:lnTo>
                    <a:pt x="109" y="347"/>
                  </a:lnTo>
                  <a:lnTo>
                    <a:pt x="96" y="344"/>
                  </a:lnTo>
                  <a:lnTo>
                    <a:pt x="85" y="340"/>
                  </a:lnTo>
                  <a:lnTo>
                    <a:pt x="74" y="334"/>
                  </a:lnTo>
                  <a:lnTo>
                    <a:pt x="63" y="328"/>
                  </a:lnTo>
                  <a:lnTo>
                    <a:pt x="52" y="318"/>
                  </a:lnTo>
                  <a:lnTo>
                    <a:pt x="43" y="308"/>
                  </a:lnTo>
                  <a:lnTo>
                    <a:pt x="34" y="296"/>
                  </a:lnTo>
                  <a:close/>
                  <a:moveTo>
                    <a:pt x="212" y="149"/>
                  </a:moveTo>
                  <a:lnTo>
                    <a:pt x="209" y="131"/>
                  </a:lnTo>
                  <a:lnTo>
                    <a:pt x="204" y="115"/>
                  </a:lnTo>
                  <a:lnTo>
                    <a:pt x="198" y="99"/>
                  </a:lnTo>
                  <a:lnTo>
                    <a:pt x="190" y="84"/>
                  </a:lnTo>
                  <a:lnTo>
                    <a:pt x="176" y="68"/>
                  </a:lnTo>
                  <a:lnTo>
                    <a:pt x="162" y="57"/>
                  </a:lnTo>
                  <a:lnTo>
                    <a:pt x="145" y="51"/>
                  </a:lnTo>
                  <a:lnTo>
                    <a:pt x="128" y="48"/>
                  </a:lnTo>
                  <a:lnTo>
                    <a:pt x="111" y="51"/>
                  </a:lnTo>
                  <a:lnTo>
                    <a:pt x="94" y="57"/>
                  </a:lnTo>
                  <a:lnTo>
                    <a:pt x="78" y="68"/>
                  </a:lnTo>
                  <a:lnTo>
                    <a:pt x="64" y="84"/>
                  </a:lnTo>
                  <a:lnTo>
                    <a:pt x="55" y="99"/>
                  </a:lnTo>
                  <a:lnTo>
                    <a:pt x="48" y="115"/>
                  </a:lnTo>
                  <a:lnTo>
                    <a:pt x="42" y="131"/>
                  </a:lnTo>
                  <a:lnTo>
                    <a:pt x="38" y="149"/>
                  </a:lnTo>
                  <a:lnTo>
                    <a:pt x="212" y="149"/>
                  </a:lnTo>
                  <a:close/>
                  <a:moveTo>
                    <a:pt x="37" y="198"/>
                  </a:moveTo>
                  <a:lnTo>
                    <a:pt x="40" y="216"/>
                  </a:lnTo>
                  <a:lnTo>
                    <a:pt x="45" y="232"/>
                  </a:lnTo>
                  <a:lnTo>
                    <a:pt x="51" y="248"/>
                  </a:lnTo>
                  <a:lnTo>
                    <a:pt x="60" y="261"/>
                  </a:lnTo>
                  <a:lnTo>
                    <a:pt x="73" y="277"/>
                  </a:lnTo>
                  <a:lnTo>
                    <a:pt x="89" y="289"/>
                  </a:lnTo>
                  <a:lnTo>
                    <a:pt x="104" y="296"/>
                  </a:lnTo>
                  <a:lnTo>
                    <a:pt x="121" y="299"/>
                  </a:lnTo>
                  <a:lnTo>
                    <a:pt x="139" y="296"/>
                  </a:lnTo>
                  <a:lnTo>
                    <a:pt x="155" y="289"/>
                  </a:lnTo>
                  <a:lnTo>
                    <a:pt x="171" y="277"/>
                  </a:lnTo>
                  <a:lnTo>
                    <a:pt x="185" y="261"/>
                  </a:lnTo>
                  <a:lnTo>
                    <a:pt x="194" y="248"/>
                  </a:lnTo>
                  <a:lnTo>
                    <a:pt x="202" y="232"/>
                  </a:lnTo>
                  <a:lnTo>
                    <a:pt x="207" y="216"/>
                  </a:lnTo>
                  <a:lnTo>
                    <a:pt x="211" y="198"/>
                  </a:lnTo>
                  <a:lnTo>
                    <a:pt x="37" y="198"/>
                  </a:lnTo>
                  <a:close/>
                </a:path>
              </a:pathLst>
            </a:custGeom>
            <a:grpFill/>
            <a:ln w="4763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02" name="Rectangle 378">
              <a:extLst>
                <a:ext uri="{FF2B5EF4-FFF2-40B4-BE49-F238E27FC236}">
                  <a16:creationId xmlns:a16="http://schemas.microsoft.com/office/drawing/2014/main" id="{0EAE3C5E-B045-4DF3-B465-DAA1F0D0FEF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08" y="1901"/>
              <a:ext cx="221" cy="222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103" name="Freeform 379">
              <a:extLst>
                <a:ext uri="{FF2B5EF4-FFF2-40B4-BE49-F238E27FC236}">
                  <a16:creationId xmlns:a16="http://schemas.microsoft.com/office/drawing/2014/main" id="{F7E457F4-5940-43A1-B55B-3A2B3F16176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472" y="1899"/>
              <a:ext cx="124" cy="174"/>
            </a:xfrm>
            <a:custGeom>
              <a:avLst/>
              <a:gdLst>
                <a:gd name="T0" fmla="*/ 12 w 249"/>
                <a:gd name="T1" fmla="*/ 142 h 347"/>
                <a:gd name="T2" fmla="*/ 6 w 249"/>
                <a:gd name="T3" fmla="*/ 127 h 347"/>
                <a:gd name="T4" fmla="*/ 2 w 249"/>
                <a:gd name="T5" fmla="*/ 112 h 347"/>
                <a:gd name="T6" fmla="*/ 0 w 249"/>
                <a:gd name="T7" fmla="*/ 95 h 347"/>
                <a:gd name="T8" fmla="*/ 0 w 249"/>
                <a:gd name="T9" fmla="*/ 79 h 347"/>
                <a:gd name="T10" fmla="*/ 4 w 249"/>
                <a:gd name="T11" fmla="*/ 62 h 347"/>
                <a:gd name="T12" fmla="*/ 8 w 249"/>
                <a:gd name="T13" fmla="*/ 47 h 347"/>
                <a:gd name="T14" fmla="*/ 16 w 249"/>
                <a:gd name="T15" fmla="*/ 32 h 347"/>
                <a:gd name="T16" fmla="*/ 25 w 249"/>
                <a:gd name="T17" fmla="*/ 20 h 347"/>
                <a:gd name="T18" fmla="*/ 36 w 249"/>
                <a:gd name="T19" fmla="*/ 10 h 347"/>
                <a:gd name="T20" fmla="*/ 47 w 249"/>
                <a:gd name="T21" fmla="*/ 4 h 347"/>
                <a:gd name="T22" fmla="*/ 59 w 249"/>
                <a:gd name="T23" fmla="*/ 0 h 347"/>
                <a:gd name="T24" fmla="*/ 71 w 249"/>
                <a:gd name="T25" fmla="*/ 0 h 347"/>
                <a:gd name="T26" fmla="*/ 82 w 249"/>
                <a:gd name="T27" fmla="*/ 4 h 347"/>
                <a:gd name="T28" fmla="*/ 93 w 249"/>
                <a:gd name="T29" fmla="*/ 10 h 347"/>
                <a:gd name="T30" fmla="*/ 103 w 249"/>
                <a:gd name="T31" fmla="*/ 20 h 347"/>
                <a:gd name="T32" fmla="*/ 112 w 249"/>
                <a:gd name="T33" fmla="*/ 32 h 347"/>
                <a:gd name="T34" fmla="*/ 118 w 249"/>
                <a:gd name="T35" fmla="*/ 47 h 347"/>
                <a:gd name="T36" fmla="*/ 122 w 249"/>
                <a:gd name="T37" fmla="*/ 62 h 347"/>
                <a:gd name="T38" fmla="*/ 124 w 249"/>
                <a:gd name="T39" fmla="*/ 79 h 347"/>
                <a:gd name="T40" fmla="*/ 124 w 249"/>
                <a:gd name="T41" fmla="*/ 95 h 347"/>
                <a:gd name="T42" fmla="*/ 121 w 249"/>
                <a:gd name="T43" fmla="*/ 112 h 347"/>
                <a:gd name="T44" fmla="*/ 116 w 249"/>
                <a:gd name="T45" fmla="*/ 127 h 347"/>
                <a:gd name="T46" fmla="*/ 109 w 249"/>
                <a:gd name="T47" fmla="*/ 142 h 347"/>
                <a:gd name="T48" fmla="*/ 99 w 249"/>
                <a:gd name="T49" fmla="*/ 154 h 347"/>
                <a:gd name="T50" fmla="*/ 89 w 249"/>
                <a:gd name="T51" fmla="*/ 164 h 347"/>
                <a:gd name="T52" fmla="*/ 77 w 249"/>
                <a:gd name="T53" fmla="*/ 170 h 347"/>
                <a:gd name="T54" fmla="*/ 65 w 249"/>
                <a:gd name="T55" fmla="*/ 174 h 347"/>
                <a:gd name="T56" fmla="*/ 54 w 249"/>
                <a:gd name="T57" fmla="*/ 174 h 347"/>
                <a:gd name="T58" fmla="*/ 42 w 249"/>
                <a:gd name="T59" fmla="*/ 170 h 347"/>
                <a:gd name="T60" fmla="*/ 31 w 249"/>
                <a:gd name="T61" fmla="*/ 164 h 347"/>
                <a:gd name="T62" fmla="*/ 21 w 249"/>
                <a:gd name="T63" fmla="*/ 154 h 347"/>
                <a:gd name="T64" fmla="*/ 17 w 249"/>
                <a:gd name="T65" fmla="*/ 148 h 347"/>
                <a:gd name="T66" fmla="*/ 104 w 249"/>
                <a:gd name="T67" fmla="*/ 66 h 347"/>
                <a:gd name="T68" fmla="*/ 99 w 249"/>
                <a:gd name="T69" fmla="*/ 50 h 347"/>
                <a:gd name="T70" fmla="*/ 88 w 249"/>
                <a:gd name="T71" fmla="*/ 35 h 347"/>
                <a:gd name="T72" fmla="*/ 72 w 249"/>
                <a:gd name="T73" fmla="*/ 26 h 347"/>
                <a:gd name="T74" fmla="*/ 55 w 249"/>
                <a:gd name="T75" fmla="*/ 26 h 347"/>
                <a:gd name="T76" fmla="*/ 39 w 249"/>
                <a:gd name="T77" fmla="*/ 35 h 347"/>
                <a:gd name="T78" fmla="*/ 27 w 249"/>
                <a:gd name="T79" fmla="*/ 50 h 347"/>
                <a:gd name="T80" fmla="*/ 21 w 249"/>
                <a:gd name="T81" fmla="*/ 66 h 347"/>
                <a:gd name="T82" fmla="*/ 106 w 249"/>
                <a:gd name="T83" fmla="*/ 75 h 347"/>
                <a:gd name="T84" fmla="*/ 20 w 249"/>
                <a:gd name="T85" fmla="*/ 108 h 347"/>
                <a:gd name="T86" fmla="*/ 25 w 249"/>
                <a:gd name="T87" fmla="*/ 124 h 347"/>
                <a:gd name="T88" fmla="*/ 36 w 249"/>
                <a:gd name="T89" fmla="*/ 139 h 347"/>
                <a:gd name="T90" fmla="*/ 52 w 249"/>
                <a:gd name="T91" fmla="*/ 148 h 347"/>
                <a:gd name="T92" fmla="*/ 69 w 249"/>
                <a:gd name="T93" fmla="*/ 148 h 347"/>
                <a:gd name="T94" fmla="*/ 85 w 249"/>
                <a:gd name="T95" fmla="*/ 139 h 347"/>
                <a:gd name="T96" fmla="*/ 97 w 249"/>
                <a:gd name="T97" fmla="*/ 124 h 347"/>
                <a:gd name="T98" fmla="*/ 103 w 249"/>
                <a:gd name="T99" fmla="*/ 108 h 347"/>
                <a:gd name="T100" fmla="*/ 18 w 249"/>
                <a:gd name="T101" fmla="*/ 100 h 347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0" t="0" r="r" b="b"/>
              <a:pathLst>
                <a:path w="249" h="347">
                  <a:moveTo>
                    <a:pt x="34" y="296"/>
                  </a:moveTo>
                  <a:lnTo>
                    <a:pt x="25" y="283"/>
                  </a:lnTo>
                  <a:lnTo>
                    <a:pt x="18" y="269"/>
                  </a:lnTo>
                  <a:lnTo>
                    <a:pt x="13" y="254"/>
                  </a:lnTo>
                  <a:lnTo>
                    <a:pt x="8" y="239"/>
                  </a:lnTo>
                  <a:lnTo>
                    <a:pt x="5" y="223"/>
                  </a:lnTo>
                  <a:lnTo>
                    <a:pt x="2" y="207"/>
                  </a:lnTo>
                  <a:lnTo>
                    <a:pt x="0" y="190"/>
                  </a:lnTo>
                  <a:lnTo>
                    <a:pt x="0" y="174"/>
                  </a:lnTo>
                  <a:lnTo>
                    <a:pt x="1" y="158"/>
                  </a:lnTo>
                  <a:lnTo>
                    <a:pt x="3" y="140"/>
                  </a:lnTo>
                  <a:lnTo>
                    <a:pt x="8" y="124"/>
                  </a:lnTo>
                  <a:lnTo>
                    <a:pt x="12" y="108"/>
                  </a:lnTo>
                  <a:lnTo>
                    <a:pt x="17" y="93"/>
                  </a:lnTo>
                  <a:lnTo>
                    <a:pt x="24" y="79"/>
                  </a:lnTo>
                  <a:lnTo>
                    <a:pt x="32" y="64"/>
                  </a:lnTo>
                  <a:lnTo>
                    <a:pt x="41" y="51"/>
                  </a:lnTo>
                  <a:lnTo>
                    <a:pt x="50" y="39"/>
                  </a:lnTo>
                  <a:lnTo>
                    <a:pt x="61" y="29"/>
                  </a:lnTo>
                  <a:lnTo>
                    <a:pt x="72" y="20"/>
                  </a:lnTo>
                  <a:lnTo>
                    <a:pt x="83" y="13"/>
                  </a:lnTo>
                  <a:lnTo>
                    <a:pt x="94" y="7"/>
                  </a:lnTo>
                  <a:lnTo>
                    <a:pt x="105" y="3"/>
                  </a:lnTo>
                  <a:lnTo>
                    <a:pt x="118" y="0"/>
                  </a:lnTo>
                  <a:lnTo>
                    <a:pt x="129" y="0"/>
                  </a:lnTo>
                  <a:lnTo>
                    <a:pt x="142" y="0"/>
                  </a:lnTo>
                  <a:lnTo>
                    <a:pt x="153" y="3"/>
                  </a:lnTo>
                  <a:lnTo>
                    <a:pt x="165" y="7"/>
                  </a:lnTo>
                  <a:lnTo>
                    <a:pt x="176" y="13"/>
                  </a:lnTo>
                  <a:lnTo>
                    <a:pt x="186" y="20"/>
                  </a:lnTo>
                  <a:lnTo>
                    <a:pt x="197" y="29"/>
                  </a:lnTo>
                  <a:lnTo>
                    <a:pt x="206" y="39"/>
                  </a:lnTo>
                  <a:lnTo>
                    <a:pt x="216" y="51"/>
                  </a:lnTo>
                  <a:lnTo>
                    <a:pt x="224" y="64"/>
                  </a:lnTo>
                  <a:lnTo>
                    <a:pt x="231" y="79"/>
                  </a:lnTo>
                  <a:lnTo>
                    <a:pt x="236" y="93"/>
                  </a:lnTo>
                  <a:lnTo>
                    <a:pt x="242" y="108"/>
                  </a:lnTo>
                  <a:lnTo>
                    <a:pt x="245" y="124"/>
                  </a:lnTo>
                  <a:lnTo>
                    <a:pt x="248" y="140"/>
                  </a:lnTo>
                  <a:lnTo>
                    <a:pt x="249" y="158"/>
                  </a:lnTo>
                  <a:lnTo>
                    <a:pt x="249" y="174"/>
                  </a:lnTo>
                  <a:lnTo>
                    <a:pt x="248" y="190"/>
                  </a:lnTo>
                  <a:lnTo>
                    <a:pt x="246" y="207"/>
                  </a:lnTo>
                  <a:lnTo>
                    <a:pt x="242" y="223"/>
                  </a:lnTo>
                  <a:lnTo>
                    <a:pt x="237" y="239"/>
                  </a:lnTo>
                  <a:lnTo>
                    <a:pt x="232" y="254"/>
                  </a:lnTo>
                  <a:lnTo>
                    <a:pt x="225" y="269"/>
                  </a:lnTo>
                  <a:lnTo>
                    <a:pt x="218" y="283"/>
                  </a:lnTo>
                  <a:lnTo>
                    <a:pt x="208" y="296"/>
                  </a:lnTo>
                  <a:lnTo>
                    <a:pt x="199" y="308"/>
                  </a:lnTo>
                  <a:lnTo>
                    <a:pt x="189" y="318"/>
                  </a:lnTo>
                  <a:lnTo>
                    <a:pt x="178" y="328"/>
                  </a:lnTo>
                  <a:lnTo>
                    <a:pt x="167" y="334"/>
                  </a:lnTo>
                  <a:lnTo>
                    <a:pt x="155" y="340"/>
                  </a:lnTo>
                  <a:lnTo>
                    <a:pt x="144" y="345"/>
                  </a:lnTo>
                  <a:lnTo>
                    <a:pt x="131" y="347"/>
                  </a:lnTo>
                  <a:lnTo>
                    <a:pt x="120" y="347"/>
                  </a:lnTo>
                  <a:lnTo>
                    <a:pt x="109" y="347"/>
                  </a:lnTo>
                  <a:lnTo>
                    <a:pt x="96" y="345"/>
                  </a:lnTo>
                  <a:lnTo>
                    <a:pt x="85" y="340"/>
                  </a:lnTo>
                  <a:lnTo>
                    <a:pt x="74" y="334"/>
                  </a:lnTo>
                  <a:lnTo>
                    <a:pt x="63" y="328"/>
                  </a:lnTo>
                  <a:lnTo>
                    <a:pt x="52" y="318"/>
                  </a:lnTo>
                  <a:lnTo>
                    <a:pt x="43" y="308"/>
                  </a:lnTo>
                  <a:lnTo>
                    <a:pt x="34" y="296"/>
                  </a:lnTo>
                  <a:close/>
                  <a:moveTo>
                    <a:pt x="212" y="149"/>
                  </a:moveTo>
                  <a:lnTo>
                    <a:pt x="209" y="131"/>
                  </a:lnTo>
                  <a:lnTo>
                    <a:pt x="204" y="115"/>
                  </a:lnTo>
                  <a:lnTo>
                    <a:pt x="198" y="99"/>
                  </a:lnTo>
                  <a:lnTo>
                    <a:pt x="190" y="86"/>
                  </a:lnTo>
                  <a:lnTo>
                    <a:pt x="176" y="70"/>
                  </a:lnTo>
                  <a:lnTo>
                    <a:pt x="162" y="58"/>
                  </a:lnTo>
                  <a:lnTo>
                    <a:pt x="145" y="51"/>
                  </a:lnTo>
                  <a:lnTo>
                    <a:pt x="128" y="50"/>
                  </a:lnTo>
                  <a:lnTo>
                    <a:pt x="111" y="51"/>
                  </a:lnTo>
                  <a:lnTo>
                    <a:pt x="94" y="58"/>
                  </a:lnTo>
                  <a:lnTo>
                    <a:pt x="78" y="70"/>
                  </a:lnTo>
                  <a:lnTo>
                    <a:pt x="64" y="86"/>
                  </a:lnTo>
                  <a:lnTo>
                    <a:pt x="55" y="99"/>
                  </a:lnTo>
                  <a:lnTo>
                    <a:pt x="48" y="115"/>
                  </a:lnTo>
                  <a:lnTo>
                    <a:pt x="42" y="131"/>
                  </a:lnTo>
                  <a:lnTo>
                    <a:pt x="38" y="149"/>
                  </a:lnTo>
                  <a:lnTo>
                    <a:pt x="212" y="149"/>
                  </a:lnTo>
                  <a:close/>
                  <a:moveTo>
                    <a:pt x="37" y="199"/>
                  </a:moveTo>
                  <a:lnTo>
                    <a:pt x="40" y="216"/>
                  </a:lnTo>
                  <a:lnTo>
                    <a:pt x="45" y="232"/>
                  </a:lnTo>
                  <a:lnTo>
                    <a:pt x="51" y="248"/>
                  </a:lnTo>
                  <a:lnTo>
                    <a:pt x="60" y="261"/>
                  </a:lnTo>
                  <a:lnTo>
                    <a:pt x="73" y="277"/>
                  </a:lnTo>
                  <a:lnTo>
                    <a:pt x="89" y="289"/>
                  </a:lnTo>
                  <a:lnTo>
                    <a:pt x="104" y="296"/>
                  </a:lnTo>
                  <a:lnTo>
                    <a:pt x="121" y="299"/>
                  </a:lnTo>
                  <a:lnTo>
                    <a:pt x="139" y="296"/>
                  </a:lnTo>
                  <a:lnTo>
                    <a:pt x="155" y="289"/>
                  </a:lnTo>
                  <a:lnTo>
                    <a:pt x="171" y="277"/>
                  </a:lnTo>
                  <a:lnTo>
                    <a:pt x="185" y="261"/>
                  </a:lnTo>
                  <a:lnTo>
                    <a:pt x="194" y="248"/>
                  </a:lnTo>
                  <a:lnTo>
                    <a:pt x="202" y="232"/>
                  </a:lnTo>
                  <a:lnTo>
                    <a:pt x="207" y="216"/>
                  </a:lnTo>
                  <a:lnTo>
                    <a:pt x="211" y="199"/>
                  </a:lnTo>
                  <a:lnTo>
                    <a:pt x="37" y="199"/>
                  </a:lnTo>
                  <a:close/>
                </a:path>
              </a:pathLst>
            </a:custGeom>
            <a:grpFill/>
            <a:ln w="4763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04" name="Rectangle 380">
              <a:extLst>
                <a:ext uri="{FF2B5EF4-FFF2-40B4-BE49-F238E27FC236}">
                  <a16:creationId xmlns:a16="http://schemas.microsoft.com/office/drawing/2014/main" id="{825DC1FA-30A7-4C9D-B33F-DB62C65F611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08" y="1546"/>
              <a:ext cx="221" cy="222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105" name="Freeform 381">
              <a:extLst>
                <a:ext uri="{FF2B5EF4-FFF2-40B4-BE49-F238E27FC236}">
                  <a16:creationId xmlns:a16="http://schemas.microsoft.com/office/drawing/2014/main" id="{26D75647-7251-4D5F-AD44-CB02EF6D887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472" y="1545"/>
              <a:ext cx="124" cy="173"/>
            </a:xfrm>
            <a:custGeom>
              <a:avLst/>
              <a:gdLst>
                <a:gd name="T0" fmla="*/ 12 w 249"/>
                <a:gd name="T1" fmla="*/ 141 h 346"/>
                <a:gd name="T2" fmla="*/ 6 w 249"/>
                <a:gd name="T3" fmla="*/ 127 h 346"/>
                <a:gd name="T4" fmla="*/ 2 w 249"/>
                <a:gd name="T5" fmla="*/ 111 h 346"/>
                <a:gd name="T6" fmla="*/ 0 w 249"/>
                <a:gd name="T7" fmla="*/ 95 h 346"/>
                <a:gd name="T8" fmla="*/ 0 w 249"/>
                <a:gd name="T9" fmla="*/ 78 h 346"/>
                <a:gd name="T10" fmla="*/ 4 w 249"/>
                <a:gd name="T11" fmla="*/ 62 h 346"/>
                <a:gd name="T12" fmla="*/ 8 w 249"/>
                <a:gd name="T13" fmla="*/ 46 h 346"/>
                <a:gd name="T14" fmla="*/ 16 w 249"/>
                <a:gd name="T15" fmla="*/ 32 h 346"/>
                <a:gd name="T16" fmla="*/ 25 w 249"/>
                <a:gd name="T17" fmla="*/ 19 h 346"/>
                <a:gd name="T18" fmla="*/ 36 w 249"/>
                <a:gd name="T19" fmla="*/ 10 h 346"/>
                <a:gd name="T20" fmla="*/ 47 w 249"/>
                <a:gd name="T21" fmla="*/ 3 h 346"/>
                <a:gd name="T22" fmla="*/ 59 w 249"/>
                <a:gd name="T23" fmla="*/ 0 h 346"/>
                <a:gd name="T24" fmla="*/ 71 w 249"/>
                <a:gd name="T25" fmla="*/ 0 h 346"/>
                <a:gd name="T26" fmla="*/ 82 w 249"/>
                <a:gd name="T27" fmla="*/ 3 h 346"/>
                <a:gd name="T28" fmla="*/ 93 w 249"/>
                <a:gd name="T29" fmla="*/ 10 h 346"/>
                <a:gd name="T30" fmla="*/ 103 w 249"/>
                <a:gd name="T31" fmla="*/ 19 h 346"/>
                <a:gd name="T32" fmla="*/ 112 w 249"/>
                <a:gd name="T33" fmla="*/ 32 h 346"/>
                <a:gd name="T34" fmla="*/ 118 w 249"/>
                <a:gd name="T35" fmla="*/ 46 h 346"/>
                <a:gd name="T36" fmla="*/ 122 w 249"/>
                <a:gd name="T37" fmla="*/ 62 h 346"/>
                <a:gd name="T38" fmla="*/ 124 w 249"/>
                <a:gd name="T39" fmla="*/ 78 h 346"/>
                <a:gd name="T40" fmla="*/ 124 w 249"/>
                <a:gd name="T41" fmla="*/ 94 h 346"/>
                <a:gd name="T42" fmla="*/ 121 w 249"/>
                <a:gd name="T43" fmla="*/ 111 h 346"/>
                <a:gd name="T44" fmla="*/ 116 w 249"/>
                <a:gd name="T45" fmla="*/ 127 h 346"/>
                <a:gd name="T46" fmla="*/ 109 w 249"/>
                <a:gd name="T47" fmla="*/ 141 h 346"/>
                <a:gd name="T48" fmla="*/ 99 w 249"/>
                <a:gd name="T49" fmla="*/ 154 h 346"/>
                <a:gd name="T50" fmla="*/ 89 w 249"/>
                <a:gd name="T51" fmla="*/ 164 h 346"/>
                <a:gd name="T52" fmla="*/ 77 w 249"/>
                <a:gd name="T53" fmla="*/ 170 h 346"/>
                <a:gd name="T54" fmla="*/ 65 w 249"/>
                <a:gd name="T55" fmla="*/ 173 h 346"/>
                <a:gd name="T56" fmla="*/ 54 w 249"/>
                <a:gd name="T57" fmla="*/ 173 h 346"/>
                <a:gd name="T58" fmla="*/ 42 w 249"/>
                <a:gd name="T59" fmla="*/ 170 h 346"/>
                <a:gd name="T60" fmla="*/ 31 w 249"/>
                <a:gd name="T61" fmla="*/ 164 h 346"/>
                <a:gd name="T62" fmla="*/ 21 w 249"/>
                <a:gd name="T63" fmla="*/ 154 h 346"/>
                <a:gd name="T64" fmla="*/ 17 w 249"/>
                <a:gd name="T65" fmla="*/ 148 h 346"/>
                <a:gd name="T66" fmla="*/ 104 w 249"/>
                <a:gd name="T67" fmla="*/ 65 h 346"/>
                <a:gd name="T68" fmla="*/ 99 w 249"/>
                <a:gd name="T69" fmla="*/ 50 h 346"/>
                <a:gd name="T70" fmla="*/ 88 w 249"/>
                <a:gd name="T71" fmla="*/ 35 h 346"/>
                <a:gd name="T72" fmla="*/ 72 w 249"/>
                <a:gd name="T73" fmla="*/ 25 h 346"/>
                <a:gd name="T74" fmla="*/ 55 w 249"/>
                <a:gd name="T75" fmla="*/ 25 h 346"/>
                <a:gd name="T76" fmla="*/ 39 w 249"/>
                <a:gd name="T77" fmla="*/ 35 h 346"/>
                <a:gd name="T78" fmla="*/ 27 w 249"/>
                <a:gd name="T79" fmla="*/ 50 h 346"/>
                <a:gd name="T80" fmla="*/ 21 w 249"/>
                <a:gd name="T81" fmla="*/ 65 h 346"/>
                <a:gd name="T82" fmla="*/ 106 w 249"/>
                <a:gd name="T83" fmla="*/ 74 h 346"/>
                <a:gd name="T84" fmla="*/ 20 w 249"/>
                <a:gd name="T85" fmla="*/ 108 h 346"/>
                <a:gd name="T86" fmla="*/ 25 w 249"/>
                <a:gd name="T87" fmla="*/ 124 h 346"/>
                <a:gd name="T88" fmla="*/ 36 w 249"/>
                <a:gd name="T89" fmla="*/ 139 h 346"/>
                <a:gd name="T90" fmla="*/ 52 w 249"/>
                <a:gd name="T91" fmla="*/ 148 h 346"/>
                <a:gd name="T92" fmla="*/ 69 w 249"/>
                <a:gd name="T93" fmla="*/ 148 h 346"/>
                <a:gd name="T94" fmla="*/ 85 w 249"/>
                <a:gd name="T95" fmla="*/ 139 h 346"/>
                <a:gd name="T96" fmla="*/ 97 w 249"/>
                <a:gd name="T97" fmla="*/ 124 h 346"/>
                <a:gd name="T98" fmla="*/ 103 w 249"/>
                <a:gd name="T99" fmla="*/ 108 h 346"/>
                <a:gd name="T100" fmla="*/ 18 w 249"/>
                <a:gd name="T101" fmla="*/ 99 h 34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0" t="0" r="r" b="b"/>
              <a:pathLst>
                <a:path w="249" h="346">
                  <a:moveTo>
                    <a:pt x="34" y="295"/>
                  </a:moveTo>
                  <a:lnTo>
                    <a:pt x="25" y="282"/>
                  </a:lnTo>
                  <a:lnTo>
                    <a:pt x="18" y="269"/>
                  </a:lnTo>
                  <a:lnTo>
                    <a:pt x="13" y="253"/>
                  </a:lnTo>
                  <a:lnTo>
                    <a:pt x="8" y="238"/>
                  </a:lnTo>
                  <a:lnTo>
                    <a:pt x="5" y="222"/>
                  </a:lnTo>
                  <a:lnTo>
                    <a:pt x="2" y="206"/>
                  </a:lnTo>
                  <a:lnTo>
                    <a:pt x="0" y="190"/>
                  </a:lnTo>
                  <a:lnTo>
                    <a:pt x="0" y="172"/>
                  </a:lnTo>
                  <a:lnTo>
                    <a:pt x="1" y="156"/>
                  </a:lnTo>
                  <a:lnTo>
                    <a:pt x="3" y="140"/>
                  </a:lnTo>
                  <a:lnTo>
                    <a:pt x="8" y="124"/>
                  </a:lnTo>
                  <a:lnTo>
                    <a:pt x="12" y="108"/>
                  </a:lnTo>
                  <a:lnTo>
                    <a:pt x="17" y="92"/>
                  </a:lnTo>
                  <a:lnTo>
                    <a:pt x="24" y="77"/>
                  </a:lnTo>
                  <a:lnTo>
                    <a:pt x="32" y="63"/>
                  </a:lnTo>
                  <a:lnTo>
                    <a:pt x="41" y="50"/>
                  </a:lnTo>
                  <a:lnTo>
                    <a:pt x="50" y="38"/>
                  </a:lnTo>
                  <a:lnTo>
                    <a:pt x="61" y="28"/>
                  </a:lnTo>
                  <a:lnTo>
                    <a:pt x="72" y="19"/>
                  </a:lnTo>
                  <a:lnTo>
                    <a:pt x="83" y="12"/>
                  </a:lnTo>
                  <a:lnTo>
                    <a:pt x="94" y="6"/>
                  </a:lnTo>
                  <a:lnTo>
                    <a:pt x="105" y="3"/>
                  </a:lnTo>
                  <a:lnTo>
                    <a:pt x="118" y="0"/>
                  </a:lnTo>
                  <a:lnTo>
                    <a:pt x="129" y="0"/>
                  </a:lnTo>
                  <a:lnTo>
                    <a:pt x="142" y="0"/>
                  </a:lnTo>
                  <a:lnTo>
                    <a:pt x="153" y="3"/>
                  </a:lnTo>
                  <a:lnTo>
                    <a:pt x="165" y="6"/>
                  </a:lnTo>
                  <a:lnTo>
                    <a:pt x="176" y="12"/>
                  </a:lnTo>
                  <a:lnTo>
                    <a:pt x="186" y="19"/>
                  </a:lnTo>
                  <a:lnTo>
                    <a:pt x="197" y="28"/>
                  </a:lnTo>
                  <a:lnTo>
                    <a:pt x="206" y="38"/>
                  </a:lnTo>
                  <a:lnTo>
                    <a:pt x="216" y="50"/>
                  </a:lnTo>
                  <a:lnTo>
                    <a:pt x="224" y="63"/>
                  </a:lnTo>
                  <a:lnTo>
                    <a:pt x="231" y="77"/>
                  </a:lnTo>
                  <a:lnTo>
                    <a:pt x="236" y="92"/>
                  </a:lnTo>
                  <a:lnTo>
                    <a:pt x="242" y="107"/>
                  </a:lnTo>
                  <a:lnTo>
                    <a:pt x="245" y="123"/>
                  </a:lnTo>
                  <a:lnTo>
                    <a:pt x="248" y="139"/>
                  </a:lnTo>
                  <a:lnTo>
                    <a:pt x="249" y="156"/>
                  </a:lnTo>
                  <a:lnTo>
                    <a:pt x="249" y="172"/>
                  </a:lnTo>
                  <a:lnTo>
                    <a:pt x="248" y="188"/>
                  </a:lnTo>
                  <a:lnTo>
                    <a:pt x="246" y="206"/>
                  </a:lnTo>
                  <a:lnTo>
                    <a:pt x="242" y="222"/>
                  </a:lnTo>
                  <a:lnTo>
                    <a:pt x="237" y="238"/>
                  </a:lnTo>
                  <a:lnTo>
                    <a:pt x="232" y="253"/>
                  </a:lnTo>
                  <a:lnTo>
                    <a:pt x="225" y="267"/>
                  </a:lnTo>
                  <a:lnTo>
                    <a:pt x="218" y="282"/>
                  </a:lnTo>
                  <a:lnTo>
                    <a:pt x="208" y="295"/>
                  </a:lnTo>
                  <a:lnTo>
                    <a:pt x="199" y="307"/>
                  </a:lnTo>
                  <a:lnTo>
                    <a:pt x="189" y="317"/>
                  </a:lnTo>
                  <a:lnTo>
                    <a:pt x="178" y="327"/>
                  </a:lnTo>
                  <a:lnTo>
                    <a:pt x="167" y="333"/>
                  </a:lnTo>
                  <a:lnTo>
                    <a:pt x="155" y="339"/>
                  </a:lnTo>
                  <a:lnTo>
                    <a:pt x="144" y="343"/>
                  </a:lnTo>
                  <a:lnTo>
                    <a:pt x="131" y="346"/>
                  </a:lnTo>
                  <a:lnTo>
                    <a:pt x="120" y="346"/>
                  </a:lnTo>
                  <a:lnTo>
                    <a:pt x="109" y="346"/>
                  </a:lnTo>
                  <a:lnTo>
                    <a:pt x="96" y="343"/>
                  </a:lnTo>
                  <a:lnTo>
                    <a:pt x="85" y="339"/>
                  </a:lnTo>
                  <a:lnTo>
                    <a:pt x="74" y="333"/>
                  </a:lnTo>
                  <a:lnTo>
                    <a:pt x="63" y="327"/>
                  </a:lnTo>
                  <a:lnTo>
                    <a:pt x="52" y="317"/>
                  </a:lnTo>
                  <a:lnTo>
                    <a:pt x="43" y="307"/>
                  </a:lnTo>
                  <a:lnTo>
                    <a:pt x="34" y="295"/>
                  </a:lnTo>
                  <a:close/>
                  <a:moveTo>
                    <a:pt x="212" y="147"/>
                  </a:moveTo>
                  <a:lnTo>
                    <a:pt x="209" y="130"/>
                  </a:lnTo>
                  <a:lnTo>
                    <a:pt x="204" y="114"/>
                  </a:lnTo>
                  <a:lnTo>
                    <a:pt x="198" y="99"/>
                  </a:lnTo>
                  <a:lnTo>
                    <a:pt x="190" y="85"/>
                  </a:lnTo>
                  <a:lnTo>
                    <a:pt x="176" y="69"/>
                  </a:lnTo>
                  <a:lnTo>
                    <a:pt x="162" y="57"/>
                  </a:lnTo>
                  <a:lnTo>
                    <a:pt x="145" y="50"/>
                  </a:lnTo>
                  <a:lnTo>
                    <a:pt x="128" y="48"/>
                  </a:lnTo>
                  <a:lnTo>
                    <a:pt x="111" y="50"/>
                  </a:lnTo>
                  <a:lnTo>
                    <a:pt x="94" y="57"/>
                  </a:lnTo>
                  <a:lnTo>
                    <a:pt x="78" y="69"/>
                  </a:lnTo>
                  <a:lnTo>
                    <a:pt x="64" y="85"/>
                  </a:lnTo>
                  <a:lnTo>
                    <a:pt x="55" y="99"/>
                  </a:lnTo>
                  <a:lnTo>
                    <a:pt x="48" y="114"/>
                  </a:lnTo>
                  <a:lnTo>
                    <a:pt x="42" y="130"/>
                  </a:lnTo>
                  <a:lnTo>
                    <a:pt x="38" y="147"/>
                  </a:lnTo>
                  <a:lnTo>
                    <a:pt x="212" y="147"/>
                  </a:lnTo>
                  <a:close/>
                  <a:moveTo>
                    <a:pt x="37" y="197"/>
                  </a:moveTo>
                  <a:lnTo>
                    <a:pt x="40" y="215"/>
                  </a:lnTo>
                  <a:lnTo>
                    <a:pt x="45" y="232"/>
                  </a:lnTo>
                  <a:lnTo>
                    <a:pt x="51" y="247"/>
                  </a:lnTo>
                  <a:lnTo>
                    <a:pt x="60" y="261"/>
                  </a:lnTo>
                  <a:lnTo>
                    <a:pt x="73" y="277"/>
                  </a:lnTo>
                  <a:lnTo>
                    <a:pt x="89" y="289"/>
                  </a:lnTo>
                  <a:lnTo>
                    <a:pt x="104" y="295"/>
                  </a:lnTo>
                  <a:lnTo>
                    <a:pt x="121" y="298"/>
                  </a:lnTo>
                  <a:lnTo>
                    <a:pt x="139" y="295"/>
                  </a:lnTo>
                  <a:lnTo>
                    <a:pt x="155" y="289"/>
                  </a:lnTo>
                  <a:lnTo>
                    <a:pt x="171" y="277"/>
                  </a:lnTo>
                  <a:lnTo>
                    <a:pt x="185" y="261"/>
                  </a:lnTo>
                  <a:lnTo>
                    <a:pt x="194" y="247"/>
                  </a:lnTo>
                  <a:lnTo>
                    <a:pt x="202" y="232"/>
                  </a:lnTo>
                  <a:lnTo>
                    <a:pt x="207" y="215"/>
                  </a:lnTo>
                  <a:lnTo>
                    <a:pt x="211" y="197"/>
                  </a:lnTo>
                  <a:lnTo>
                    <a:pt x="37" y="197"/>
                  </a:lnTo>
                  <a:close/>
                </a:path>
              </a:pathLst>
            </a:custGeom>
            <a:grpFill/>
            <a:ln w="4763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grpSp>
          <p:nvGrpSpPr>
            <p:cNvPr id="106" name="Group 382">
              <a:extLst>
                <a:ext uri="{FF2B5EF4-FFF2-40B4-BE49-F238E27FC236}">
                  <a16:creationId xmlns:a16="http://schemas.microsoft.com/office/drawing/2014/main" id="{ACB8052D-89C4-4CC8-B5D6-6731376DC3D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78" y="1310"/>
              <a:ext cx="54" cy="38"/>
              <a:chOff x="271" y="1003"/>
              <a:chExt cx="54" cy="38"/>
            </a:xfrm>
            <a:grpFill/>
          </p:grpSpPr>
          <p:sp>
            <p:nvSpPr>
              <p:cNvPr id="614" name="Freeform 383">
                <a:extLst>
                  <a:ext uri="{FF2B5EF4-FFF2-40B4-BE49-F238E27FC236}">
                    <a16:creationId xmlns:a16="http://schemas.microsoft.com/office/drawing/2014/main" id="{988C4BD9-2B98-44B9-ABF0-62E3C467BDF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71" y="1003"/>
                <a:ext cx="54" cy="19"/>
              </a:xfrm>
              <a:custGeom>
                <a:avLst/>
                <a:gdLst>
                  <a:gd name="T0" fmla="*/ 0 w 108"/>
                  <a:gd name="T1" fmla="*/ 19 h 38"/>
                  <a:gd name="T2" fmla="*/ 5 w 108"/>
                  <a:gd name="T3" fmla="*/ 12 h 38"/>
                  <a:gd name="T4" fmla="*/ 10 w 108"/>
                  <a:gd name="T5" fmla="*/ 6 h 38"/>
                  <a:gd name="T6" fmla="*/ 14 w 108"/>
                  <a:gd name="T7" fmla="*/ 2 h 38"/>
                  <a:gd name="T8" fmla="*/ 16 w 108"/>
                  <a:gd name="T9" fmla="*/ 1 h 38"/>
                  <a:gd name="T10" fmla="*/ 19 w 108"/>
                  <a:gd name="T11" fmla="*/ 0 h 38"/>
                  <a:gd name="T12" fmla="*/ 21 w 108"/>
                  <a:gd name="T13" fmla="*/ 1 h 38"/>
                  <a:gd name="T14" fmla="*/ 23 w 108"/>
                  <a:gd name="T15" fmla="*/ 3 h 38"/>
                  <a:gd name="T16" fmla="*/ 25 w 108"/>
                  <a:gd name="T17" fmla="*/ 6 h 38"/>
                  <a:gd name="T18" fmla="*/ 27 w 108"/>
                  <a:gd name="T19" fmla="*/ 10 h 38"/>
                  <a:gd name="T20" fmla="*/ 29 w 108"/>
                  <a:gd name="T21" fmla="*/ 13 h 38"/>
                  <a:gd name="T22" fmla="*/ 32 w 108"/>
                  <a:gd name="T23" fmla="*/ 16 h 38"/>
                  <a:gd name="T24" fmla="*/ 34 w 108"/>
                  <a:gd name="T25" fmla="*/ 18 h 38"/>
                  <a:gd name="T26" fmla="*/ 36 w 108"/>
                  <a:gd name="T27" fmla="*/ 19 h 38"/>
                  <a:gd name="T28" fmla="*/ 39 w 108"/>
                  <a:gd name="T29" fmla="*/ 18 h 38"/>
                  <a:gd name="T30" fmla="*/ 41 w 108"/>
                  <a:gd name="T31" fmla="*/ 18 h 38"/>
                  <a:gd name="T32" fmla="*/ 46 w 108"/>
                  <a:gd name="T33" fmla="*/ 13 h 38"/>
                  <a:gd name="T34" fmla="*/ 50 w 108"/>
                  <a:gd name="T35" fmla="*/ 7 h 38"/>
                  <a:gd name="T36" fmla="*/ 54 w 108"/>
                  <a:gd name="T37" fmla="*/ 0 h 38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0" t="0" r="r" b="b"/>
                <a:pathLst>
                  <a:path w="108" h="38">
                    <a:moveTo>
                      <a:pt x="0" y="38"/>
                    </a:moveTo>
                    <a:lnTo>
                      <a:pt x="10" y="23"/>
                    </a:lnTo>
                    <a:lnTo>
                      <a:pt x="19" y="12"/>
                    </a:lnTo>
                    <a:lnTo>
                      <a:pt x="27" y="3"/>
                    </a:lnTo>
                    <a:lnTo>
                      <a:pt x="32" y="1"/>
                    </a:lnTo>
                    <a:lnTo>
                      <a:pt x="37" y="0"/>
                    </a:lnTo>
                    <a:lnTo>
                      <a:pt x="41" y="1"/>
                    </a:lnTo>
                    <a:lnTo>
                      <a:pt x="45" y="6"/>
                    </a:lnTo>
                    <a:lnTo>
                      <a:pt x="50" y="12"/>
                    </a:lnTo>
                    <a:lnTo>
                      <a:pt x="54" y="19"/>
                    </a:lnTo>
                    <a:lnTo>
                      <a:pt x="58" y="26"/>
                    </a:lnTo>
                    <a:lnTo>
                      <a:pt x="64" y="32"/>
                    </a:lnTo>
                    <a:lnTo>
                      <a:pt x="68" y="36"/>
                    </a:lnTo>
                    <a:lnTo>
                      <a:pt x="72" y="38"/>
                    </a:lnTo>
                    <a:lnTo>
                      <a:pt x="77" y="36"/>
                    </a:lnTo>
                    <a:lnTo>
                      <a:pt x="81" y="35"/>
                    </a:lnTo>
                    <a:lnTo>
                      <a:pt x="91" y="26"/>
                    </a:lnTo>
                    <a:lnTo>
                      <a:pt x="100" y="14"/>
                    </a:lnTo>
                    <a:lnTo>
                      <a:pt x="108" y="0"/>
                    </a:lnTo>
                  </a:path>
                </a:pathLst>
              </a:custGeom>
              <a:grpFill/>
              <a:ln w="4763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615" name="Freeform 384">
                <a:extLst>
                  <a:ext uri="{FF2B5EF4-FFF2-40B4-BE49-F238E27FC236}">
                    <a16:creationId xmlns:a16="http://schemas.microsoft.com/office/drawing/2014/main" id="{28061CFC-442F-4ADA-84B9-768175E1C61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71" y="1022"/>
                <a:ext cx="54" cy="19"/>
              </a:xfrm>
              <a:custGeom>
                <a:avLst/>
                <a:gdLst>
                  <a:gd name="T0" fmla="*/ 0 w 108"/>
                  <a:gd name="T1" fmla="*/ 19 h 38"/>
                  <a:gd name="T2" fmla="*/ 5 w 108"/>
                  <a:gd name="T3" fmla="*/ 12 h 38"/>
                  <a:gd name="T4" fmla="*/ 10 w 108"/>
                  <a:gd name="T5" fmla="*/ 6 h 38"/>
                  <a:gd name="T6" fmla="*/ 14 w 108"/>
                  <a:gd name="T7" fmla="*/ 2 h 38"/>
                  <a:gd name="T8" fmla="*/ 16 w 108"/>
                  <a:gd name="T9" fmla="*/ 1 h 38"/>
                  <a:gd name="T10" fmla="*/ 19 w 108"/>
                  <a:gd name="T11" fmla="*/ 0 h 38"/>
                  <a:gd name="T12" fmla="*/ 21 w 108"/>
                  <a:gd name="T13" fmla="*/ 1 h 38"/>
                  <a:gd name="T14" fmla="*/ 23 w 108"/>
                  <a:gd name="T15" fmla="*/ 3 h 38"/>
                  <a:gd name="T16" fmla="*/ 25 w 108"/>
                  <a:gd name="T17" fmla="*/ 6 h 38"/>
                  <a:gd name="T18" fmla="*/ 27 w 108"/>
                  <a:gd name="T19" fmla="*/ 10 h 38"/>
                  <a:gd name="T20" fmla="*/ 29 w 108"/>
                  <a:gd name="T21" fmla="*/ 13 h 38"/>
                  <a:gd name="T22" fmla="*/ 32 w 108"/>
                  <a:gd name="T23" fmla="*/ 16 h 38"/>
                  <a:gd name="T24" fmla="*/ 34 w 108"/>
                  <a:gd name="T25" fmla="*/ 18 h 38"/>
                  <a:gd name="T26" fmla="*/ 36 w 108"/>
                  <a:gd name="T27" fmla="*/ 19 h 38"/>
                  <a:gd name="T28" fmla="*/ 39 w 108"/>
                  <a:gd name="T29" fmla="*/ 18 h 38"/>
                  <a:gd name="T30" fmla="*/ 41 w 108"/>
                  <a:gd name="T31" fmla="*/ 18 h 38"/>
                  <a:gd name="T32" fmla="*/ 46 w 108"/>
                  <a:gd name="T33" fmla="*/ 13 h 38"/>
                  <a:gd name="T34" fmla="*/ 50 w 108"/>
                  <a:gd name="T35" fmla="*/ 7 h 38"/>
                  <a:gd name="T36" fmla="*/ 54 w 108"/>
                  <a:gd name="T37" fmla="*/ 0 h 38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0" t="0" r="r" b="b"/>
                <a:pathLst>
                  <a:path w="108" h="38">
                    <a:moveTo>
                      <a:pt x="0" y="38"/>
                    </a:moveTo>
                    <a:lnTo>
                      <a:pt x="10" y="23"/>
                    </a:lnTo>
                    <a:lnTo>
                      <a:pt x="19" y="11"/>
                    </a:lnTo>
                    <a:lnTo>
                      <a:pt x="27" y="3"/>
                    </a:lnTo>
                    <a:lnTo>
                      <a:pt x="32" y="1"/>
                    </a:lnTo>
                    <a:lnTo>
                      <a:pt x="37" y="0"/>
                    </a:lnTo>
                    <a:lnTo>
                      <a:pt x="41" y="1"/>
                    </a:lnTo>
                    <a:lnTo>
                      <a:pt x="45" y="6"/>
                    </a:lnTo>
                    <a:lnTo>
                      <a:pt x="50" y="11"/>
                    </a:lnTo>
                    <a:lnTo>
                      <a:pt x="54" y="19"/>
                    </a:lnTo>
                    <a:lnTo>
                      <a:pt x="58" y="26"/>
                    </a:lnTo>
                    <a:lnTo>
                      <a:pt x="64" y="32"/>
                    </a:lnTo>
                    <a:lnTo>
                      <a:pt x="68" y="36"/>
                    </a:lnTo>
                    <a:lnTo>
                      <a:pt x="72" y="38"/>
                    </a:lnTo>
                    <a:lnTo>
                      <a:pt x="77" y="36"/>
                    </a:lnTo>
                    <a:lnTo>
                      <a:pt x="81" y="35"/>
                    </a:lnTo>
                    <a:lnTo>
                      <a:pt x="91" y="26"/>
                    </a:lnTo>
                    <a:lnTo>
                      <a:pt x="100" y="14"/>
                    </a:lnTo>
                    <a:lnTo>
                      <a:pt x="108" y="0"/>
                    </a:lnTo>
                  </a:path>
                </a:pathLst>
              </a:custGeom>
              <a:grpFill/>
              <a:ln w="4763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  <p:grpSp>
          <p:nvGrpSpPr>
            <p:cNvPr id="107" name="Group 385">
              <a:extLst>
                <a:ext uri="{FF2B5EF4-FFF2-40B4-BE49-F238E27FC236}">
                  <a16:creationId xmlns:a16="http://schemas.microsoft.com/office/drawing/2014/main" id="{E1E4DF0E-89EB-4AA0-98F0-1C3FE40609D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05" y="1348"/>
              <a:ext cx="1409" cy="2364"/>
              <a:chOff x="298" y="1041"/>
              <a:chExt cx="1409" cy="2364"/>
            </a:xfrm>
            <a:grpFill/>
          </p:grpSpPr>
          <p:sp>
            <p:nvSpPr>
              <p:cNvPr id="608" name="Line 386">
                <a:extLst>
                  <a:ext uri="{FF2B5EF4-FFF2-40B4-BE49-F238E27FC236}">
                    <a16:creationId xmlns:a16="http://schemas.microsoft.com/office/drawing/2014/main" id="{25E8D933-B8AD-42A0-B843-B06C40FA421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1652" y="1041"/>
                <a:ext cx="1" cy="312"/>
              </a:xfrm>
              <a:prstGeom prst="line">
                <a:avLst/>
              </a:prstGeom>
              <a:grpFill/>
              <a:ln w="4763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609" name="Line 387">
                <a:extLst>
                  <a:ext uri="{FF2B5EF4-FFF2-40B4-BE49-F238E27FC236}">
                    <a16:creationId xmlns:a16="http://schemas.microsoft.com/office/drawing/2014/main" id="{08ACB8DB-6A42-43D4-BF9E-4763F8CA822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1706" y="1041"/>
                <a:ext cx="1" cy="446"/>
              </a:xfrm>
              <a:prstGeom prst="line">
                <a:avLst/>
              </a:prstGeom>
              <a:grpFill/>
              <a:ln w="4763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610" name="Line 388">
                <a:extLst>
                  <a:ext uri="{FF2B5EF4-FFF2-40B4-BE49-F238E27FC236}">
                    <a16:creationId xmlns:a16="http://schemas.microsoft.com/office/drawing/2014/main" id="{FEB95804-F513-47AB-AD0C-E1ED48682C2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298" y="1041"/>
                <a:ext cx="1" cy="490"/>
              </a:xfrm>
              <a:prstGeom prst="line">
                <a:avLst/>
              </a:prstGeom>
              <a:grpFill/>
              <a:ln w="4763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611" name="Line 389">
                <a:extLst>
                  <a:ext uri="{FF2B5EF4-FFF2-40B4-BE49-F238E27FC236}">
                    <a16:creationId xmlns:a16="http://schemas.microsoft.com/office/drawing/2014/main" id="{7AE814F5-506D-4322-AAC2-C20B7F6FD53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652" y="3182"/>
                <a:ext cx="1" cy="223"/>
              </a:xfrm>
              <a:prstGeom prst="line">
                <a:avLst/>
              </a:prstGeom>
              <a:grpFill/>
              <a:ln w="4763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612" name="Line 390">
                <a:extLst>
                  <a:ext uri="{FF2B5EF4-FFF2-40B4-BE49-F238E27FC236}">
                    <a16:creationId xmlns:a16="http://schemas.microsoft.com/office/drawing/2014/main" id="{6D3C8968-0665-417F-9592-C66EFD94E47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706" y="3182"/>
                <a:ext cx="1" cy="223"/>
              </a:xfrm>
              <a:prstGeom prst="line">
                <a:avLst/>
              </a:prstGeom>
              <a:grpFill/>
              <a:ln w="4763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613" name="Line 391">
                <a:extLst>
                  <a:ext uri="{FF2B5EF4-FFF2-40B4-BE49-F238E27FC236}">
                    <a16:creationId xmlns:a16="http://schemas.microsoft.com/office/drawing/2014/main" id="{1A1D342E-D29C-4F8C-9465-8FE2A05BCE9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98" y="3048"/>
                <a:ext cx="1" cy="357"/>
              </a:xfrm>
              <a:prstGeom prst="line">
                <a:avLst/>
              </a:prstGeom>
              <a:grpFill/>
              <a:ln w="4763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  <p:grpSp>
          <p:nvGrpSpPr>
            <p:cNvPr id="108" name="Group 392">
              <a:extLst>
                <a:ext uri="{FF2B5EF4-FFF2-40B4-BE49-F238E27FC236}">
                  <a16:creationId xmlns:a16="http://schemas.microsoft.com/office/drawing/2014/main" id="{0473E065-DD8B-4CBB-9FAE-7EE59C30458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659" y="1310"/>
              <a:ext cx="54" cy="38"/>
              <a:chOff x="1652" y="1003"/>
              <a:chExt cx="54" cy="38"/>
            </a:xfrm>
            <a:grpFill/>
          </p:grpSpPr>
          <p:sp>
            <p:nvSpPr>
              <p:cNvPr id="606" name="Freeform 393">
                <a:extLst>
                  <a:ext uri="{FF2B5EF4-FFF2-40B4-BE49-F238E27FC236}">
                    <a16:creationId xmlns:a16="http://schemas.microsoft.com/office/drawing/2014/main" id="{13A8FC76-5E05-42F3-B939-815A3D85EC4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52" y="1003"/>
                <a:ext cx="54" cy="19"/>
              </a:xfrm>
              <a:custGeom>
                <a:avLst/>
                <a:gdLst>
                  <a:gd name="T0" fmla="*/ 0 w 108"/>
                  <a:gd name="T1" fmla="*/ 19 h 38"/>
                  <a:gd name="T2" fmla="*/ 4 w 108"/>
                  <a:gd name="T3" fmla="*/ 12 h 38"/>
                  <a:gd name="T4" fmla="*/ 9 w 108"/>
                  <a:gd name="T5" fmla="*/ 6 h 38"/>
                  <a:gd name="T6" fmla="*/ 14 w 108"/>
                  <a:gd name="T7" fmla="*/ 2 h 38"/>
                  <a:gd name="T8" fmla="*/ 16 w 108"/>
                  <a:gd name="T9" fmla="*/ 1 h 38"/>
                  <a:gd name="T10" fmla="*/ 18 w 108"/>
                  <a:gd name="T11" fmla="*/ 0 h 38"/>
                  <a:gd name="T12" fmla="*/ 20 w 108"/>
                  <a:gd name="T13" fmla="*/ 1 h 38"/>
                  <a:gd name="T14" fmla="*/ 22 w 108"/>
                  <a:gd name="T15" fmla="*/ 3 h 38"/>
                  <a:gd name="T16" fmla="*/ 25 w 108"/>
                  <a:gd name="T17" fmla="*/ 6 h 38"/>
                  <a:gd name="T18" fmla="*/ 27 w 108"/>
                  <a:gd name="T19" fmla="*/ 10 h 38"/>
                  <a:gd name="T20" fmla="*/ 29 w 108"/>
                  <a:gd name="T21" fmla="*/ 13 h 38"/>
                  <a:gd name="T22" fmla="*/ 32 w 108"/>
                  <a:gd name="T23" fmla="*/ 16 h 38"/>
                  <a:gd name="T24" fmla="*/ 34 w 108"/>
                  <a:gd name="T25" fmla="*/ 18 h 38"/>
                  <a:gd name="T26" fmla="*/ 36 w 108"/>
                  <a:gd name="T27" fmla="*/ 19 h 38"/>
                  <a:gd name="T28" fmla="*/ 38 w 108"/>
                  <a:gd name="T29" fmla="*/ 18 h 38"/>
                  <a:gd name="T30" fmla="*/ 41 w 108"/>
                  <a:gd name="T31" fmla="*/ 18 h 38"/>
                  <a:gd name="T32" fmla="*/ 45 w 108"/>
                  <a:gd name="T33" fmla="*/ 13 h 38"/>
                  <a:gd name="T34" fmla="*/ 49 w 108"/>
                  <a:gd name="T35" fmla="*/ 7 h 38"/>
                  <a:gd name="T36" fmla="*/ 54 w 108"/>
                  <a:gd name="T37" fmla="*/ 0 h 38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0" t="0" r="r" b="b"/>
                <a:pathLst>
                  <a:path w="108" h="38">
                    <a:moveTo>
                      <a:pt x="0" y="38"/>
                    </a:moveTo>
                    <a:lnTo>
                      <a:pt x="8" y="23"/>
                    </a:lnTo>
                    <a:lnTo>
                      <a:pt x="17" y="12"/>
                    </a:lnTo>
                    <a:lnTo>
                      <a:pt x="27" y="3"/>
                    </a:lnTo>
                    <a:lnTo>
                      <a:pt x="32" y="1"/>
                    </a:lnTo>
                    <a:lnTo>
                      <a:pt x="36" y="0"/>
                    </a:lnTo>
                    <a:lnTo>
                      <a:pt x="40" y="1"/>
                    </a:lnTo>
                    <a:lnTo>
                      <a:pt x="44" y="6"/>
                    </a:lnTo>
                    <a:lnTo>
                      <a:pt x="50" y="12"/>
                    </a:lnTo>
                    <a:lnTo>
                      <a:pt x="54" y="19"/>
                    </a:lnTo>
                    <a:lnTo>
                      <a:pt x="58" y="26"/>
                    </a:lnTo>
                    <a:lnTo>
                      <a:pt x="63" y="32"/>
                    </a:lnTo>
                    <a:lnTo>
                      <a:pt x="67" y="36"/>
                    </a:lnTo>
                    <a:lnTo>
                      <a:pt x="71" y="38"/>
                    </a:lnTo>
                    <a:lnTo>
                      <a:pt x="76" y="36"/>
                    </a:lnTo>
                    <a:lnTo>
                      <a:pt x="81" y="35"/>
                    </a:lnTo>
                    <a:lnTo>
                      <a:pt x="90" y="26"/>
                    </a:lnTo>
                    <a:lnTo>
                      <a:pt x="98" y="14"/>
                    </a:lnTo>
                    <a:lnTo>
                      <a:pt x="108" y="0"/>
                    </a:lnTo>
                  </a:path>
                </a:pathLst>
              </a:custGeom>
              <a:grpFill/>
              <a:ln w="4763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607" name="Freeform 394">
                <a:extLst>
                  <a:ext uri="{FF2B5EF4-FFF2-40B4-BE49-F238E27FC236}">
                    <a16:creationId xmlns:a16="http://schemas.microsoft.com/office/drawing/2014/main" id="{E1AFAEBB-00FF-4574-BA71-7E7889CD90D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52" y="1022"/>
                <a:ext cx="54" cy="19"/>
              </a:xfrm>
              <a:custGeom>
                <a:avLst/>
                <a:gdLst>
                  <a:gd name="T0" fmla="*/ 0 w 108"/>
                  <a:gd name="T1" fmla="*/ 19 h 38"/>
                  <a:gd name="T2" fmla="*/ 4 w 108"/>
                  <a:gd name="T3" fmla="*/ 12 h 38"/>
                  <a:gd name="T4" fmla="*/ 9 w 108"/>
                  <a:gd name="T5" fmla="*/ 6 h 38"/>
                  <a:gd name="T6" fmla="*/ 14 w 108"/>
                  <a:gd name="T7" fmla="*/ 2 h 38"/>
                  <a:gd name="T8" fmla="*/ 16 w 108"/>
                  <a:gd name="T9" fmla="*/ 1 h 38"/>
                  <a:gd name="T10" fmla="*/ 18 w 108"/>
                  <a:gd name="T11" fmla="*/ 0 h 38"/>
                  <a:gd name="T12" fmla="*/ 20 w 108"/>
                  <a:gd name="T13" fmla="*/ 1 h 38"/>
                  <a:gd name="T14" fmla="*/ 22 w 108"/>
                  <a:gd name="T15" fmla="*/ 3 h 38"/>
                  <a:gd name="T16" fmla="*/ 25 w 108"/>
                  <a:gd name="T17" fmla="*/ 6 h 38"/>
                  <a:gd name="T18" fmla="*/ 27 w 108"/>
                  <a:gd name="T19" fmla="*/ 10 h 38"/>
                  <a:gd name="T20" fmla="*/ 29 w 108"/>
                  <a:gd name="T21" fmla="*/ 13 h 38"/>
                  <a:gd name="T22" fmla="*/ 32 w 108"/>
                  <a:gd name="T23" fmla="*/ 16 h 38"/>
                  <a:gd name="T24" fmla="*/ 34 w 108"/>
                  <a:gd name="T25" fmla="*/ 18 h 38"/>
                  <a:gd name="T26" fmla="*/ 36 w 108"/>
                  <a:gd name="T27" fmla="*/ 19 h 38"/>
                  <a:gd name="T28" fmla="*/ 38 w 108"/>
                  <a:gd name="T29" fmla="*/ 18 h 38"/>
                  <a:gd name="T30" fmla="*/ 41 w 108"/>
                  <a:gd name="T31" fmla="*/ 18 h 38"/>
                  <a:gd name="T32" fmla="*/ 45 w 108"/>
                  <a:gd name="T33" fmla="*/ 13 h 38"/>
                  <a:gd name="T34" fmla="*/ 49 w 108"/>
                  <a:gd name="T35" fmla="*/ 7 h 38"/>
                  <a:gd name="T36" fmla="*/ 54 w 108"/>
                  <a:gd name="T37" fmla="*/ 0 h 38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0" t="0" r="r" b="b"/>
                <a:pathLst>
                  <a:path w="108" h="38">
                    <a:moveTo>
                      <a:pt x="0" y="38"/>
                    </a:moveTo>
                    <a:lnTo>
                      <a:pt x="8" y="23"/>
                    </a:lnTo>
                    <a:lnTo>
                      <a:pt x="17" y="11"/>
                    </a:lnTo>
                    <a:lnTo>
                      <a:pt x="27" y="3"/>
                    </a:lnTo>
                    <a:lnTo>
                      <a:pt x="32" y="1"/>
                    </a:lnTo>
                    <a:lnTo>
                      <a:pt x="36" y="0"/>
                    </a:lnTo>
                    <a:lnTo>
                      <a:pt x="40" y="1"/>
                    </a:lnTo>
                    <a:lnTo>
                      <a:pt x="44" y="6"/>
                    </a:lnTo>
                    <a:lnTo>
                      <a:pt x="50" y="11"/>
                    </a:lnTo>
                    <a:lnTo>
                      <a:pt x="54" y="19"/>
                    </a:lnTo>
                    <a:lnTo>
                      <a:pt x="58" y="26"/>
                    </a:lnTo>
                    <a:lnTo>
                      <a:pt x="63" y="32"/>
                    </a:lnTo>
                    <a:lnTo>
                      <a:pt x="67" y="36"/>
                    </a:lnTo>
                    <a:lnTo>
                      <a:pt x="71" y="38"/>
                    </a:lnTo>
                    <a:lnTo>
                      <a:pt x="76" y="36"/>
                    </a:lnTo>
                    <a:lnTo>
                      <a:pt x="81" y="35"/>
                    </a:lnTo>
                    <a:lnTo>
                      <a:pt x="90" y="26"/>
                    </a:lnTo>
                    <a:lnTo>
                      <a:pt x="98" y="14"/>
                    </a:lnTo>
                    <a:lnTo>
                      <a:pt x="108" y="0"/>
                    </a:lnTo>
                  </a:path>
                </a:pathLst>
              </a:custGeom>
              <a:grpFill/>
              <a:ln w="4763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  <p:grpSp>
          <p:nvGrpSpPr>
            <p:cNvPr id="109" name="Group 395">
              <a:extLst>
                <a:ext uri="{FF2B5EF4-FFF2-40B4-BE49-F238E27FC236}">
                  <a16:creationId xmlns:a16="http://schemas.microsoft.com/office/drawing/2014/main" id="{46E3CD38-B4AA-4530-9880-792AD508B00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87" y="3725"/>
              <a:ext cx="55" cy="38"/>
              <a:chOff x="280" y="3418"/>
              <a:chExt cx="55" cy="38"/>
            </a:xfrm>
            <a:grpFill/>
          </p:grpSpPr>
          <p:sp>
            <p:nvSpPr>
              <p:cNvPr id="604" name="Freeform 396">
                <a:extLst>
                  <a:ext uri="{FF2B5EF4-FFF2-40B4-BE49-F238E27FC236}">
                    <a16:creationId xmlns:a16="http://schemas.microsoft.com/office/drawing/2014/main" id="{EF80B43C-EA6A-4A2F-8B13-E11706DC1C6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80" y="3418"/>
                <a:ext cx="55" cy="19"/>
              </a:xfrm>
              <a:custGeom>
                <a:avLst/>
                <a:gdLst>
                  <a:gd name="T0" fmla="*/ 0 w 109"/>
                  <a:gd name="T1" fmla="*/ 19 h 38"/>
                  <a:gd name="T2" fmla="*/ 5 w 109"/>
                  <a:gd name="T3" fmla="*/ 12 h 38"/>
                  <a:gd name="T4" fmla="*/ 10 w 109"/>
                  <a:gd name="T5" fmla="*/ 6 h 38"/>
                  <a:gd name="T6" fmla="*/ 14 w 109"/>
                  <a:gd name="T7" fmla="*/ 2 h 38"/>
                  <a:gd name="T8" fmla="*/ 16 w 109"/>
                  <a:gd name="T9" fmla="*/ 1 h 38"/>
                  <a:gd name="T10" fmla="*/ 18 w 109"/>
                  <a:gd name="T11" fmla="*/ 0 h 38"/>
                  <a:gd name="T12" fmla="*/ 20 w 109"/>
                  <a:gd name="T13" fmla="*/ 1 h 38"/>
                  <a:gd name="T14" fmla="*/ 23 w 109"/>
                  <a:gd name="T15" fmla="*/ 3 h 38"/>
                  <a:gd name="T16" fmla="*/ 25 w 109"/>
                  <a:gd name="T17" fmla="*/ 6 h 38"/>
                  <a:gd name="T18" fmla="*/ 28 w 109"/>
                  <a:gd name="T19" fmla="*/ 10 h 38"/>
                  <a:gd name="T20" fmla="*/ 30 w 109"/>
                  <a:gd name="T21" fmla="*/ 14 h 38"/>
                  <a:gd name="T22" fmla="*/ 32 w 109"/>
                  <a:gd name="T23" fmla="*/ 16 h 38"/>
                  <a:gd name="T24" fmla="*/ 34 w 109"/>
                  <a:gd name="T25" fmla="*/ 19 h 38"/>
                  <a:gd name="T26" fmla="*/ 37 w 109"/>
                  <a:gd name="T27" fmla="*/ 19 h 38"/>
                  <a:gd name="T28" fmla="*/ 39 w 109"/>
                  <a:gd name="T29" fmla="*/ 19 h 38"/>
                  <a:gd name="T30" fmla="*/ 41 w 109"/>
                  <a:gd name="T31" fmla="*/ 18 h 38"/>
                  <a:gd name="T32" fmla="*/ 46 w 109"/>
                  <a:gd name="T33" fmla="*/ 14 h 38"/>
                  <a:gd name="T34" fmla="*/ 50 w 109"/>
                  <a:gd name="T35" fmla="*/ 8 h 38"/>
                  <a:gd name="T36" fmla="*/ 55 w 109"/>
                  <a:gd name="T37" fmla="*/ 0 h 38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0" t="0" r="r" b="b"/>
                <a:pathLst>
                  <a:path w="109" h="38">
                    <a:moveTo>
                      <a:pt x="0" y="38"/>
                    </a:moveTo>
                    <a:lnTo>
                      <a:pt x="9" y="24"/>
                    </a:lnTo>
                    <a:lnTo>
                      <a:pt x="19" y="12"/>
                    </a:lnTo>
                    <a:lnTo>
                      <a:pt x="28" y="3"/>
                    </a:lnTo>
                    <a:lnTo>
                      <a:pt x="32" y="2"/>
                    </a:lnTo>
                    <a:lnTo>
                      <a:pt x="36" y="0"/>
                    </a:lnTo>
                    <a:lnTo>
                      <a:pt x="40" y="2"/>
                    </a:lnTo>
                    <a:lnTo>
                      <a:pt x="46" y="6"/>
                    </a:lnTo>
                    <a:lnTo>
                      <a:pt x="50" y="12"/>
                    </a:lnTo>
                    <a:lnTo>
                      <a:pt x="55" y="19"/>
                    </a:lnTo>
                    <a:lnTo>
                      <a:pt x="59" y="27"/>
                    </a:lnTo>
                    <a:lnTo>
                      <a:pt x="63" y="32"/>
                    </a:lnTo>
                    <a:lnTo>
                      <a:pt x="68" y="37"/>
                    </a:lnTo>
                    <a:lnTo>
                      <a:pt x="73" y="38"/>
                    </a:lnTo>
                    <a:lnTo>
                      <a:pt x="77" y="37"/>
                    </a:lnTo>
                    <a:lnTo>
                      <a:pt x="82" y="35"/>
                    </a:lnTo>
                    <a:lnTo>
                      <a:pt x="91" y="27"/>
                    </a:lnTo>
                    <a:lnTo>
                      <a:pt x="100" y="15"/>
                    </a:lnTo>
                    <a:lnTo>
                      <a:pt x="109" y="0"/>
                    </a:lnTo>
                  </a:path>
                </a:pathLst>
              </a:custGeom>
              <a:grpFill/>
              <a:ln w="4763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605" name="Freeform 397">
                <a:extLst>
                  <a:ext uri="{FF2B5EF4-FFF2-40B4-BE49-F238E27FC236}">
                    <a16:creationId xmlns:a16="http://schemas.microsoft.com/office/drawing/2014/main" id="{70883750-39F0-4210-9047-8C385F17B46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80" y="3437"/>
                <a:ext cx="55" cy="19"/>
              </a:xfrm>
              <a:custGeom>
                <a:avLst/>
                <a:gdLst>
                  <a:gd name="T0" fmla="*/ 0 w 109"/>
                  <a:gd name="T1" fmla="*/ 19 h 38"/>
                  <a:gd name="T2" fmla="*/ 5 w 109"/>
                  <a:gd name="T3" fmla="*/ 12 h 38"/>
                  <a:gd name="T4" fmla="*/ 10 w 109"/>
                  <a:gd name="T5" fmla="*/ 6 h 38"/>
                  <a:gd name="T6" fmla="*/ 14 w 109"/>
                  <a:gd name="T7" fmla="*/ 2 h 38"/>
                  <a:gd name="T8" fmla="*/ 16 w 109"/>
                  <a:gd name="T9" fmla="*/ 1 h 38"/>
                  <a:gd name="T10" fmla="*/ 18 w 109"/>
                  <a:gd name="T11" fmla="*/ 0 h 38"/>
                  <a:gd name="T12" fmla="*/ 20 w 109"/>
                  <a:gd name="T13" fmla="*/ 1 h 38"/>
                  <a:gd name="T14" fmla="*/ 23 w 109"/>
                  <a:gd name="T15" fmla="*/ 3 h 38"/>
                  <a:gd name="T16" fmla="*/ 25 w 109"/>
                  <a:gd name="T17" fmla="*/ 6 h 38"/>
                  <a:gd name="T18" fmla="*/ 28 w 109"/>
                  <a:gd name="T19" fmla="*/ 10 h 38"/>
                  <a:gd name="T20" fmla="*/ 30 w 109"/>
                  <a:gd name="T21" fmla="*/ 14 h 38"/>
                  <a:gd name="T22" fmla="*/ 32 w 109"/>
                  <a:gd name="T23" fmla="*/ 16 h 38"/>
                  <a:gd name="T24" fmla="*/ 34 w 109"/>
                  <a:gd name="T25" fmla="*/ 19 h 38"/>
                  <a:gd name="T26" fmla="*/ 37 w 109"/>
                  <a:gd name="T27" fmla="*/ 19 h 38"/>
                  <a:gd name="T28" fmla="*/ 39 w 109"/>
                  <a:gd name="T29" fmla="*/ 19 h 38"/>
                  <a:gd name="T30" fmla="*/ 41 w 109"/>
                  <a:gd name="T31" fmla="*/ 18 h 38"/>
                  <a:gd name="T32" fmla="*/ 46 w 109"/>
                  <a:gd name="T33" fmla="*/ 14 h 38"/>
                  <a:gd name="T34" fmla="*/ 50 w 109"/>
                  <a:gd name="T35" fmla="*/ 8 h 38"/>
                  <a:gd name="T36" fmla="*/ 55 w 109"/>
                  <a:gd name="T37" fmla="*/ 0 h 38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0" t="0" r="r" b="b"/>
                <a:pathLst>
                  <a:path w="109" h="38">
                    <a:moveTo>
                      <a:pt x="0" y="38"/>
                    </a:moveTo>
                    <a:lnTo>
                      <a:pt x="9" y="24"/>
                    </a:lnTo>
                    <a:lnTo>
                      <a:pt x="19" y="12"/>
                    </a:lnTo>
                    <a:lnTo>
                      <a:pt x="28" y="3"/>
                    </a:lnTo>
                    <a:lnTo>
                      <a:pt x="32" y="2"/>
                    </a:lnTo>
                    <a:lnTo>
                      <a:pt x="36" y="0"/>
                    </a:lnTo>
                    <a:lnTo>
                      <a:pt x="40" y="2"/>
                    </a:lnTo>
                    <a:lnTo>
                      <a:pt x="46" y="6"/>
                    </a:lnTo>
                    <a:lnTo>
                      <a:pt x="50" y="12"/>
                    </a:lnTo>
                    <a:lnTo>
                      <a:pt x="55" y="19"/>
                    </a:lnTo>
                    <a:lnTo>
                      <a:pt x="59" y="27"/>
                    </a:lnTo>
                    <a:lnTo>
                      <a:pt x="63" y="32"/>
                    </a:lnTo>
                    <a:lnTo>
                      <a:pt x="68" y="37"/>
                    </a:lnTo>
                    <a:lnTo>
                      <a:pt x="73" y="38"/>
                    </a:lnTo>
                    <a:lnTo>
                      <a:pt x="77" y="37"/>
                    </a:lnTo>
                    <a:lnTo>
                      <a:pt x="82" y="35"/>
                    </a:lnTo>
                    <a:lnTo>
                      <a:pt x="91" y="27"/>
                    </a:lnTo>
                    <a:lnTo>
                      <a:pt x="100" y="15"/>
                    </a:lnTo>
                    <a:lnTo>
                      <a:pt x="109" y="0"/>
                    </a:lnTo>
                  </a:path>
                </a:pathLst>
              </a:custGeom>
              <a:grpFill/>
              <a:ln w="4763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  <p:grpSp>
          <p:nvGrpSpPr>
            <p:cNvPr id="110" name="Group 398">
              <a:extLst>
                <a:ext uri="{FF2B5EF4-FFF2-40B4-BE49-F238E27FC236}">
                  <a16:creationId xmlns:a16="http://schemas.microsoft.com/office/drawing/2014/main" id="{ED29E50E-AB74-4BF2-B7B2-3F47E52E37C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659" y="3712"/>
              <a:ext cx="54" cy="37"/>
              <a:chOff x="1652" y="3405"/>
              <a:chExt cx="54" cy="37"/>
            </a:xfrm>
            <a:grpFill/>
          </p:grpSpPr>
          <p:sp>
            <p:nvSpPr>
              <p:cNvPr id="602" name="Freeform 399">
                <a:extLst>
                  <a:ext uri="{FF2B5EF4-FFF2-40B4-BE49-F238E27FC236}">
                    <a16:creationId xmlns:a16="http://schemas.microsoft.com/office/drawing/2014/main" id="{E97611CA-F5C9-488E-A25B-A525E886B59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52" y="3405"/>
                <a:ext cx="54" cy="19"/>
              </a:xfrm>
              <a:custGeom>
                <a:avLst/>
                <a:gdLst>
                  <a:gd name="T0" fmla="*/ 0 w 108"/>
                  <a:gd name="T1" fmla="*/ 19 h 38"/>
                  <a:gd name="T2" fmla="*/ 4 w 108"/>
                  <a:gd name="T3" fmla="*/ 12 h 38"/>
                  <a:gd name="T4" fmla="*/ 9 w 108"/>
                  <a:gd name="T5" fmla="*/ 6 h 38"/>
                  <a:gd name="T6" fmla="*/ 14 w 108"/>
                  <a:gd name="T7" fmla="*/ 2 h 38"/>
                  <a:gd name="T8" fmla="*/ 16 w 108"/>
                  <a:gd name="T9" fmla="*/ 1 h 38"/>
                  <a:gd name="T10" fmla="*/ 18 w 108"/>
                  <a:gd name="T11" fmla="*/ 0 h 38"/>
                  <a:gd name="T12" fmla="*/ 20 w 108"/>
                  <a:gd name="T13" fmla="*/ 1 h 38"/>
                  <a:gd name="T14" fmla="*/ 22 w 108"/>
                  <a:gd name="T15" fmla="*/ 3 h 38"/>
                  <a:gd name="T16" fmla="*/ 25 w 108"/>
                  <a:gd name="T17" fmla="*/ 6 h 38"/>
                  <a:gd name="T18" fmla="*/ 27 w 108"/>
                  <a:gd name="T19" fmla="*/ 10 h 38"/>
                  <a:gd name="T20" fmla="*/ 29 w 108"/>
                  <a:gd name="T21" fmla="*/ 13 h 38"/>
                  <a:gd name="T22" fmla="*/ 32 w 108"/>
                  <a:gd name="T23" fmla="*/ 16 h 38"/>
                  <a:gd name="T24" fmla="*/ 34 w 108"/>
                  <a:gd name="T25" fmla="*/ 19 h 38"/>
                  <a:gd name="T26" fmla="*/ 36 w 108"/>
                  <a:gd name="T27" fmla="*/ 19 h 38"/>
                  <a:gd name="T28" fmla="*/ 38 w 108"/>
                  <a:gd name="T29" fmla="*/ 19 h 38"/>
                  <a:gd name="T30" fmla="*/ 41 w 108"/>
                  <a:gd name="T31" fmla="*/ 18 h 38"/>
                  <a:gd name="T32" fmla="*/ 45 w 108"/>
                  <a:gd name="T33" fmla="*/ 13 h 38"/>
                  <a:gd name="T34" fmla="*/ 49 w 108"/>
                  <a:gd name="T35" fmla="*/ 8 h 38"/>
                  <a:gd name="T36" fmla="*/ 54 w 108"/>
                  <a:gd name="T37" fmla="*/ 0 h 38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0" t="0" r="r" b="b"/>
                <a:pathLst>
                  <a:path w="108" h="38">
                    <a:moveTo>
                      <a:pt x="0" y="38"/>
                    </a:moveTo>
                    <a:lnTo>
                      <a:pt x="8" y="23"/>
                    </a:lnTo>
                    <a:lnTo>
                      <a:pt x="17" y="12"/>
                    </a:lnTo>
                    <a:lnTo>
                      <a:pt x="27" y="3"/>
                    </a:lnTo>
                    <a:lnTo>
                      <a:pt x="32" y="2"/>
                    </a:lnTo>
                    <a:lnTo>
                      <a:pt x="36" y="0"/>
                    </a:lnTo>
                    <a:lnTo>
                      <a:pt x="40" y="2"/>
                    </a:lnTo>
                    <a:lnTo>
                      <a:pt x="44" y="6"/>
                    </a:lnTo>
                    <a:lnTo>
                      <a:pt x="50" y="12"/>
                    </a:lnTo>
                    <a:lnTo>
                      <a:pt x="54" y="19"/>
                    </a:lnTo>
                    <a:lnTo>
                      <a:pt x="58" y="26"/>
                    </a:lnTo>
                    <a:lnTo>
                      <a:pt x="63" y="32"/>
                    </a:lnTo>
                    <a:lnTo>
                      <a:pt x="67" y="37"/>
                    </a:lnTo>
                    <a:lnTo>
                      <a:pt x="71" y="38"/>
                    </a:lnTo>
                    <a:lnTo>
                      <a:pt x="76" y="37"/>
                    </a:lnTo>
                    <a:lnTo>
                      <a:pt x="81" y="35"/>
                    </a:lnTo>
                    <a:lnTo>
                      <a:pt x="90" y="26"/>
                    </a:lnTo>
                    <a:lnTo>
                      <a:pt x="98" y="15"/>
                    </a:lnTo>
                    <a:lnTo>
                      <a:pt x="108" y="0"/>
                    </a:lnTo>
                  </a:path>
                </a:pathLst>
              </a:custGeom>
              <a:grpFill/>
              <a:ln w="4763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603" name="Freeform 400">
                <a:extLst>
                  <a:ext uri="{FF2B5EF4-FFF2-40B4-BE49-F238E27FC236}">
                    <a16:creationId xmlns:a16="http://schemas.microsoft.com/office/drawing/2014/main" id="{C79F4E37-EDE5-4DB5-9D0F-760EE5F2037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52" y="3424"/>
                <a:ext cx="54" cy="18"/>
              </a:xfrm>
              <a:custGeom>
                <a:avLst/>
                <a:gdLst>
                  <a:gd name="T0" fmla="*/ 0 w 108"/>
                  <a:gd name="T1" fmla="*/ 18 h 38"/>
                  <a:gd name="T2" fmla="*/ 4 w 108"/>
                  <a:gd name="T3" fmla="*/ 11 h 38"/>
                  <a:gd name="T4" fmla="*/ 9 w 108"/>
                  <a:gd name="T5" fmla="*/ 6 h 38"/>
                  <a:gd name="T6" fmla="*/ 14 w 108"/>
                  <a:gd name="T7" fmla="*/ 1 h 38"/>
                  <a:gd name="T8" fmla="*/ 16 w 108"/>
                  <a:gd name="T9" fmla="*/ 0 h 38"/>
                  <a:gd name="T10" fmla="*/ 18 w 108"/>
                  <a:gd name="T11" fmla="*/ 0 h 38"/>
                  <a:gd name="T12" fmla="*/ 20 w 108"/>
                  <a:gd name="T13" fmla="*/ 0 h 38"/>
                  <a:gd name="T14" fmla="*/ 22 w 108"/>
                  <a:gd name="T15" fmla="*/ 3 h 38"/>
                  <a:gd name="T16" fmla="*/ 25 w 108"/>
                  <a:gd name="T17" fmla="*/ 6 h 38"/>
                  <a:gd name="T18" fmla="*/ 27 w 108"/>
                  <a:gd name="T19" fmla="*/ 9 h 38"/>
                  <a:gd name="T20" fmla="*/ 29 w 108"/>
                  <a:gd name="T21" fmla="*/ 12 h 38"/>
                  <a:gd name="T22" fmla="*/ 32 w 108"/>
                  <a:gd name="T23" fmla="*/ 15 h 38"/>
                  <a:gd name="T24" fmla="*/ 34 w 108"/>
                  <a:gd name="T25" fmla="*/ 18 h 38"/>
                  <a:gd name="T26" fmla="*/ 36 w 108"/>
                  <a:gd name="T27" fmla="*/ 18 h 38"/>
                  <a:gd name="T28" fmla="*/ 38 w 108"/>
                  <a:gd name="T29" fmla="*/ 18 h 38"/>
                  <a:gd name="T30" fmla="*/ 41 w 108"/>
                  <a:gd name="T31" fmla="*/ 17 h 38"/>
                  <a:gd name="T32" fmla="*/ 45 w 108"/>
                  <a:gd name="T33" fmla="*/ 12 h 38"/>
                  <a:gd name="T34" fmla="*/ 49 w 108"/>
                  <a:gd name="T35" fmla="*/ 7 h 38"/>
                  <a:gd name="T36" fmla="*/ 54 w 108"/>
                  <a:gd name="T37" fmla="*/ 0 h 38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0" t="0" r="r" b="b"/>
                <a:pathLst>
                  <a:path w="108" h="38">
                    <a:moveTo>
                      <a:pt x="0" y="38"/>
                    </a:moveTo>
                    <a:lnTo>
                      <a:pt x="8" y="23"/>
                    </a:lnTo>
                    <a:lnTo>
                      <a:pt x="17" y="12"/>
                    </a:lnTo>
                    <a:lnTo>
                      <a:pt x="27" y="3"/>
                    </a:lnTo>
                    <a:lnTo>
                      <a:pt x="32" y="1"/>
                    </a:lnTo>
                    <a:lnTo>
                      <a:pt x="36" y="0"/>
                    </a:lnTo>
                    <a:lnTo>
                      <a:pt x="40" y="1"/>
                    </a:lnTo>
                    <a:lnTo>
                      <a:pt x="44" y="6"/>
                    </a:lnTo>
                    <a:lnTo>
                      <a:pt x="50" y="12"/>
                    </a:lnTo>
                    <a:lnTo>
                      <a:pt x="54" y="19"/>
                    </a:lnTo>
                    <a:lnTo>
                      <a:pt x="58" y="26"/>
                    </a:lnTo>
                    <a:lnTo>
                      <a:pt x="63" y="32"/>
                    </a:lnTo>
                    <a:lnTo>
                      <a:pt x="67" y="37"/>
                    </a:lnTo>
                    <a:lnTo>
                      <a:pt x="71" y="38"/>
                    </a:lnTo>
                    <a:lnTo>
                      <a:pt x="76" y="37"/>
                    </a:lnTo>
                    <a:lnTo>
                      <a:pt x="81" y="35"/>
                    </a:lnTo>
                    <a:lnTo>
                      <a:pt x="90" y="26"/>
                    </a:lnTo>
                    <a:lnTo>
                      <a:pt x="98" y="15"/>
                    </a:lnTo>
                    <a:lnTo>
                      <a:pt x="108" y="0"/>
                    </a:lnTo>
                  </a:path>
                </a:pathLst>
              </a:custGeom>
              <a:grpFill/>
              <a:ln w="4763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  <p:sp>
          <p:nvSpPr>
            <p:cNvPr id="111" name="Rectangle 401">
              <a:extLst>
                <a:ext uri="{FF2B5EF4-FFF2-40B4-BE49-F238E27FC236}">
                  <a16:creationId xmlns:a16="http://schemas.microsoft.com/office/drawing/2014/main" id="{603AA720-7CC2-4FA8-8CB4-E64C36F110C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34" y="1307"/>
              <a:ext cx="1440" cy="2496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112" name="Line 402">
              <a:extLst>
                <a:ext uri="{FF2B5EF4-FFF2-40B4-BE49-F238E27FC236}">
                  <a16:creationId xmlns:a16="http://schemas.microsoft.com/office/drawing/2014/main" id="{5CA683F5-7D0F-4DF2-99DD-A6742613ADA1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517" y="1355"/>
              <a:ext cx="1" cy="315"/>
            </a:xfrm>
            <a:prstGeom prst="line">
              <a:avLst/>
            </a:prstGeom>
            <a:grp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13" name="Line 403">
              <a:extLst>
                <a:ext uri="{FF2B5EF4-FFF2-40B4-BE49-F238E27FC236}">
                  <a16:creationId xmlns:a16="http://schemas.microsoft.com/office/drawing/2014/main" id="{69F50D2B-32FA-4C4E-AE0A-0720414BCE1E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571" y="1355"/>
              <a:ext cx="1" cy="450"/>
            </a:xfrm>
            <a:prstGeom prst="line">
              <a:avLst/>
            </a:prstGeom>
            <a:grp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14" name="Line 404">
              <a:extLst>
                <a:ext uri="{FF2B5EF4-FFF2-40B4-BE49-F238E27FC236}">
                  <a16:creationId xmlns:a16="http://schemas.microsoft.com/office/drawing/2014/main" id="{AC2FC043-B208-47E2-8142-93C3227EA2EB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163" y="1355"/>
              <a:ext cx="1" cy="495"/>
            </a:xfrm>
            <a:prstGeom prst="line">
              <a:avLst/>
            </a:prstGeom>
            <a:grp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15" name="Line 405">
              <a:extLst>
                <a:ext uri="{FF2B5EF4-FFF2-40B4-BE49-F238E27FC236}">
                  <a16:creationId xmlns:a16="http://schemas.microsoft.com/office/drawing/2014/main" id="{FBAB5907-D046-4CF8-85E0-14E0C818883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517" y="3514"/>
              <a:ext cx="1" cy="225"/>
            </a:xfrm>
            <a:prstGeom prst="line">
              <a:avLst/>
            </a:prstGeom>
            <a:grp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16" name="Line 406">
              <a:extLst>
                <a:ext uri="{FF2B5EF4-FFF2-40B4-BE49-F238E27FC236}">
                  <a16:creationId xmlns:a16="http://schemas.microsoft.com/office/drawing/2014/main" id="{70147DCD-A9DB-456B-A7F3-363E0D7A577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571" y="3514"/>
              <a:ext cx="1" cy="225"/>
            </a:xfrm>
            <a:prstGeom prst="line">
              <a:avLst/>
            </a:prstGeom>
            <a:grp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17" name="Line 407">
              <a:extLst>
                <a:ext uri="{FF2B5EF4-FFF2-40B4-BE49-F238E27FC236}">
                  <a16:creationId xmlns:a16="http://schemas.microsoft.com/office/drawing/2014/main" id="{E9C9B624-513E-4E65-A7E5-27E571836F1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163" y="3379"/>
              <a:ext cx="1" cy="360"/>
            </a:xfrm>
            <a:prstGeom prst="line">
              <a:avLst/>
            </a:prstGeom>
            <a:grp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18" name="Line 408">
              <a:extLst>
                <a:ext uri="{FF2B5EF4-FFF2-40B4-BE49-F238E27FC236}">
                  <a16:creationId xmlns:a16="http://schemas.microsoft.com/office/drawing/2014/main" id="{22C9451B-127E-4BBB-B889-40756728E27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163" y="2929"/>
              <a:ext cx="1354" cy="1"/>
            </a:xfrm>
            <a:prstGeom prst="line">
              <a:avLst/>
            </a:prstGeom>
            <a:grp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19" name="Line 409">
              <a:extLst>
                <a:ext uri="{FF2B5EF4-FFF2-40B4-BE49-F238E27FC236}">
                  <a16:creationId xmlns:a16="http://schemas.microsoft.com/office/drawing/2014/main" id="{B9015B72-0FC2-4367-8542-98082CB06D5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163" y="3646"/>
              <a:ext cx="1408" cy="3"/>
            </a:xfrm>
            <a:prstGeom prst="line">
              <a:avLst/>
            </a:prstGeom>
            <a:grp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20" name="Line 410">
              <a:extLst>
                <a:ext uri="{FF2B5EF4-FFF2-40B4-BE49-F238E27FC236}">
                  <a16:creationId xmlns:a16="http://schemas.microsoft.com/office/drawing/2014/main" id="{D486C58F-E544-4143-9167-0989D4F0D4F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163" y="3287"/>
              <a:ext cx="1354" cy="1"/>
            </a:xfrm>
            <a:prstGeom prst="line">
              <a:avLst/>
            </a:prstGeom>
            <a:grp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21" name="Line 411">
              <a:extLst>
                <a:ext uri="{FF2B5EF4-FFF2-40B4-BE49-F238E27FC236}">
                  <a16:creationId xmlns:a16="http://schemas.microsoft.com/office/drawing/2014/main" id="{BFCD9447-6602-4972-80F1-ED8CE384BB4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163" y="1490"/>
              <a:ext cx="1354" cy="1"/>
            </a:xfrm>
            <a:prstGeom prst="line">
              <a:avLst/>
            </a:prstGeom>
            <a:grp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22" name="Oval 412">
              <a:extLst>
                <a:ext uri="{FF2B5EF4-FFF2-40B4-BE49-F238E27FC236}">
                  <a16:creationId xmlns:a16="http://schemas.microsoft.com/office/drawing/2014/main" id="{B2F4B187-5217-408C-87C7-A315E141E18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54" y="1577"/>
              <a:ext cx="27" cy="82"/>
            </a:xfrm>
            <a:prstGeom prst="ellipse">
              <a:avLst/>
            </a:prstGeom>
            <a:grp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>
                <a:defRPr sz="24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123" name="Line 413">
              <a:extLst>
                <a:ext uri="{FF2B5EF4-FFF2-40B4-BE49-F238E27FC236}">
                  <a16:creationId xmlns:a16="http://schemas.microsoft.com/office/drawing/2014/main" id="{D8EDD829-4C70-4CCA-82E4-B9356435E82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867" y="1658"/>
              <a:ext cx="1" cy="108"/>
            </a:xfrm>
            <a:prstGeom prst="line">
              <a:avLst/>
            </a:prstGeom>
            <a:grp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24" name="Line 414">
              <a:extLst>
                <a:ext uri="{FF2B5EF4-FFF2-40B4-BE49-F238E27FC236}">
                  <a16:creationId xmlns:a16="http://schemas.microsoft.com/office/drawing/2014/main" id="{CFBE3DBC-4ED5-4F33-8F4F-B7C40A9BC011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840" y="1686"/>
              <a:ext cx="27" cy="26"/>
            </a:xfrm>
            <a:prstGeom prst="line">
              <a:avLst/>
            </a:prstGeom>
            <a:grp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25" name="Line 415">
              <a:extLst>
                <a:ext uri="{FF2B5EF4-FFF2-40B4-BE49-F238E27FC236}">
                  <a16:creationId xmlns:a16="http://schemas.microsoft.com/office/drawing/2014/main" id="{A6D085BB-CBF6-4048-A21A-A964DF18B9A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867" y="1686"/>
              <a:ext cx="27" cy="26"/>
            </a:xfrm>
            <a:prstGeom prst="line">
              <a:avLst/>
            </a:prstGeom>
            <a:grp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26" name="Freeform 416">
              <a:extLst>
                <a:ext uri="{FF2B5EF4-FFF2-40B4-BE49-F238E27FC236}">
                  <a16:creationId xmlns:a16="http://schemas.microsoft.com/office/drawing/2014/main" id="{E96C31D1-1B47-4BE8-B732-3A4D339E57A5}"/>
                </a:ext>
              </a:extLst>
            </p:cNvPr>
            <p:cNvSpPr>
              <a:spLocks/>
            </p:cNvSpPr>
            <p:nvPr/>
          </p:nvSpPr>
          <p:spPr bwMode="auto">
            <a:xfrm>
              <a:off x="2867" y="1766"/>
              <a:ext cx="14" cy="81"/>
            </a:xfrm>
            <a:custGeom>
              <a:avLst/>
              <a:gdLst>
                <a:gd name="T0" fmla="*/ 0 w 41"/>
                <a:gd name="T1" fmla="*/ 0 h 162"/>
                <a:gd name="T2" fmla="*/ 14 w 41"/>
                <a:gd name="T3" fmla="*/ 27 h 162"/>
                <a:gd name="T4" fmla="*/ 14 w 41"/>
                <a:gd name="T5" fmla="*/ 81 h 162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41" h="162">
                  <a:moveTo>
                    <a:pt x="0" y="0"/>
                  </a:moveTo>
                  <a:lnTo>
                    <a:pt x="41" y="54"/>
                  </a:lnTo>
                  <a:lnTo>
                    <a:pt x="41" y="162"/>
                  </a:lnTo>
                </a:path>
              </a:pathLst>
            </a:custGeom>
            <a:grpFill/>
            <a:ln w="4763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27" name="Freeform 417">
              <a:extLst>
                <a:ext uri="{FF2B5EF4-FFF2-40B4-BE49-F238E27FC236}">
                  <a16:creationId xmlns:a16="http://schemas.microsoft.com/office/drawing/2014/main" id="{97E49D23-4480-42EB-BDAB-C89C4AC137A6}"/>
                </a:ext>
              </a:extLst>
            </p:cNvPr>
            <p:cNvSpPr>
              <a:spLocks/>
            </p:cNvSpPr>
            <p:nvPr/>
          </p:nvSpPr>
          <p:spPr bwMode="auto">
            <a:xfrm>
              <a:off x="2854" y="1766"/>
              <a:ext cx="13" cy="81"/>
            </a:xfrm>
            <a:custGeom>
              <a:avLst/>
              <a:gdLst>
                <a:gd name="T0" fmla="*/ 13 w 40"/>
                <a:gd name="T1" fmla="*/ 0 h 162"/>
                <a:gd name="T2" fmla="*/ 0 w 40"/>
                <a:gd name="T3" fmla="*/ 27 h 162"/>
                <a:gd name="T4" fmla="*/ 0 w 40"/>
                <a:gd name="T5" fmla="*/ 81 h 162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40" h="162">
                  <a:moveTo>
                    <a:pt x="40" y="0"/>
                  </a:moveTo>
                  <a:lnTo>
                    <a:pt x="0" y="54"/>
                  </a:lnTo>
                  <a:lnTo>
                    <a:pt x="0" y="162"/>
                  </a:lnTo>
                </a:path>
              </a:pathLst>
            </a:custGeom>
            <a:grpFill/>
            <a:ln w="4763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28" name="Line 418">
              <a:extLst>
                <a:ext uri="{FF2B5EF4-FFF2-40B4-BE49-F238E27FC236}">
                  <a16:creationId xmlns:a16="http://schemas.microsoft.com/office/drawing/2014/main" id="{C6DAEA70-0FB7-4E6D-9858-51FAAC25B4B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975" y="2018"/>
              <a:ext cx="1" cy="108"/>
            </a:xfrm>
            <a:prstGeom prst="line">
              <a:avLst/>
            </a:prstGeom>
            <a:grp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29" name="Oval 419">
              <a:extLst>
                <a:ext uri="{FF2B5EF4-FFF2-40B4-BE49-F238E27FC236}">
                  <a16:creationId xmlns:a16="http://schemas.microsoft.com/office/drawing/2014/main" id="{3F14D291-F9B5-4D3F-B4BD-4F9D5E4F80A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62" y="1937"/>
              <a:ext cx="27" cy="81"/>
            </a:xfrm>
            <a:prstGeom prst="ellipse">
              <a:avLst/>
            </a:prstGeom>
            <a:grp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>
                <a:defRPr sz="24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130" name="Freeform 420">
              <a:extLst>
                <a:ext uri="{FF2B5EF4-FFF2-40B4-BE49-F238E27FC236}">
                  <a16:creationId xmlns:a16="http://schemas.microsoft.com/office/drawing/2014/main" id="{0D49327E-E3C8-4477-A0B2-72787656D1C5}"/>
                </a:ext>
              </a:extLst>
            </p:cNvPr>
            <p:cNvSpPr>
              <a:spLocks/>
            </p:cNvSpPr>
            <p:nvPr/>
          </p:nvSpPr>
          <p:spPr bwMode="auto">
            <a:xfrm>
              <a:off x="2948" y="2048"/>
              <a:ext cx="27" cy="51"/>
            </a:xfrm>
            <a:custGeom>
              <a:avLst/>
              <a:gdLst>
                <a:gd name="T0" fmla="*/ 27 w 81"/>
                <a:gd name="T1" fmla="*/ 0 h 100"/>
                <a:gd name="T2" fmla="*/ 23 w 81"/>
                <a:gd name="T3" fmla="*/ 2 h 100"/>
                <a:gd name="T4" fmla="*/ 20 w 81"/>
                <a:gd name="T5" fmla="*/ 3 h 100"/>
                <a:gd name="T6" fmla="*/ 14 w 81"/>
                <a:gd name="T7" fmla="*/ 7 h 100"/>
                <a:gd name="T8" fmla="*/ 12 w 81"/>
                <a:gd name="T9" fmla="*/ 10 h 100"/>
                <a:gd name="T10" fmla="*/ 10 w 81"/>
                <a:gd name="T11" fmla="*/ 13 h 100"/>
                <a:gd name="T12" fmla="*/ 7 w 81"/>
                <a:gd name="T13" fmla="*/ 17 h 100"/>
                <a:gd name="T14" fmla="*/ 5 w 81"/>
                <a:gd name="T15" fmla="*/ 23 h 100"/>
                <a:gd name="T16" fmla="*/ 0 w 81"/>
                <a:gd name="T17" fmla="*/ 51 h 100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81" h="100">
                  <a:moveTo>
                    <a:pt x="81" y="0"/>
                  </a:moveTo>
                  <a:lnTo>
                    <a:pt x="70" y="3"/>
                  </a:lnTo>
                  <a:lnTo>
                    <a:pt x="60" y="6"/>
                  </a:lnTo>
                  <a:lnTo>
                    <a:pt x="43" y="13"/>
                  </a:lnTo>
                  <a:lnTo>
                    <a:pt x="37" y="19"/>
                  </a:lnTo>
                  <a:lnTo>
                    <a:pt x="30" y="25"/>
                  </a:lnTo>
                  <a:lnTo>
                    <a:pt x="22" y="34"/>
                  </a:lnTo>
                  <a:lnTo>
                    <a:pt x="14" y="45"/>
                  </a:lnTo>
                  <a:lnTo>
                    <a:pt x="0" y="100"/>
                  </a:lnTo>
                </a:path>
              </a:pathLst>
            </a:custGeom>
            <a:grpFill/>
            <a:ln w="4763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31" name="Freeform 421">
              <a:extLst>
                <a:ext uri="{FF2B5EF4-FFF2-40B4-BE49-F238E27FC236}">
                  <a16:creationId xmlns:a16="http://schemas.microsoft.com/office/drawing/2014/main" id="{7AA02F65-3C14-4647-9BD3-DE734E60AFC1}"/>
                </a:ext>
              </a:extLst>
            </p:cNvPr>
            <p:cNvSpPr>
              <a:spLocks/>
            </p:cNvSpPr>
            <p:nvPr/>
          </p:nvSpPr>
          <p:spPr bwMode="auto">
            <a:xfrm>
              <a:off x="2975" y="2045"/>
              <a:ext cx="28" cy="81"/>
            </a:xfrm>
            <a:custGeom>
              <a:avLst/>
              <a:gdLst>
                <a:gd name="T0" fmla="*/ 0 w 82"/>
                <a:gd name="T1" fmla="*/ 0 h 160"/>
                <a:gd name="T2" fmla="*/ 14 w 82"/>
                <a:gd name="T3" fmla="*/ 27 h 160"/>
                <a:gd name="T4" fmla="*/ 28 w 82"/>
                <a:gd name="T5" fmla="*/ 81 h 16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82" h="160">
                  <a:moveTo>
                    <a:pt x="0" y="0"/>
                  </a:moveTo>
                  <a:lnTo>
                    <a:pt x="41" y="54"/>
                  </a:lnTo>
                  <a:lnTo>
                    <a:pt x="82" y="160"/>
                  </a:lnTo>
                </a:path>
              </a:pathLst>
            </a:custGeom>
            <a:grpFill/>
            <a:ln w="4763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32" name="Freeform 422">
              <a:extLst>
                <a:ext uri="{FF2B5EF4-FFF2-40B4-BE49-F238E27FC236}">
                  <a16:creationId xmlns:a16="http://schemas.microsoft.com/office/drawing/2014/main" id="{5347C072-D693-4822-8108-CDE2A17B7646}"/>
                </a:ext>
              </a:extLst>
            </p:cNvPr>
            <p:cNvSpPr>
              <a:spLocks/>
            </p:cNvSpPr>
            <p:nvPr/>
          </p:nvSpPr>
          <p:spPr bwMode="auto">
            <a:xfrm>
              <a:off x="2975" y="2126"/>
              <a:ext cx="28" cy="80"/>
            </a:xfrm>
            <a:custGeom>
              <a:avLst/>
              <a:gdLst>
                <a:gd name="T0" fmla="*/ 0 w 82"/>
                <a:gd name="T1" fmla="*/ 0 h 162"/>
                <a:gd name="T2" fmla="*/ 28 w 82"/>
                <a:gd name="T3" fmla="*/ 40 h 162"/>
                <a:gd name="T4" fmla="*/ 28 w 82"/>
                <a:gd name="T5" fmla="*/ 80 h 162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82" h="162">
                  <a:moveTo>
                    <a:pt x="0" y="0"/>
                  </a:moveTo>
                  <a:lnTo>
                    <a:pt x="82" y="81"/>
                  </a:lnTo>
                  <a:lnTo>
                    <a:pt x="82" y="162"/>
                  </a:lnTo>
                </a:path>
              </a:pathLst>
            </a:custGeom>
            <a:grpFill/>
            <a:ln w="4763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33" name="Freeform 423">
              <a:extLst>
                <a:ext uri="{FF2B5EF4-FFF2-40B4-BE49-F238E27FC236}">
                  <a16:creationId xmlns:a16="http://schemas.microsoft.com/office/drawing/2014/main" id="{EB20899C-E91E-44C6-BA52-FE132A820DDB}"/>
                </a:ext>
              </a:extLst>
            </p:cNvPr>
            <p:cNvSpPr>
              <a:spLocks/>
            </p:cNvSpPr>
            <p:nvPr/>
          </p:nvSpPr>
          <p:spPr bwMode="auto">
            <a:xfrm>
              <a:off x="2962" y="2126"/>
              <a:ext cx="13" cy="80"/>
            </a:xfrm>
            <a:custGeom>
              <a:avLst/>
              <a:gdLst>
                <a:gd name="T0" fmla="*/ 13 w 40"/>
                <a:gd name="T1" fmla="*/ 0 h 162"/>
                <a:gd name="T2" fmla="*/ 13 w 40"/>
                <a:gd name="T3" fmla="*/ 53 h 162"/>
                <a:gd name="T4" fmla="*/ 0 w 40"/>
                <a:gd name="T5" fmla="*/ 80 h 162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40" h="162">
                  <a:moveTo>
                    <a:pt x="40" y="0"/>
                  </a:moveTo>
                  <a:lnTo>
                    <a:pt x="40" y="108"/>
                  </a:lnTo>
                  <a:lnTo>
                    <a:pt x="0" y="162"/>
                  </a:lnTo>
                </a:path>
              </a:pathLst>
            </a:custGeom>
            <a:grpFill/>
            <a:ln w="4763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34" name="Line 424">
              <a:extLst>
                <a:ext uri="{FF2B5EF4-FFF2-40B4-BE49-F238E27FC236}">
                  <a16:creationId xmlns:a16="http://schemas.microsoft.com/office/drawing/2014/main" id="{2E2B8E90-180D-45F8-8613-B92B8BF8F4E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084" y="2018"/>
              <a:ext cx="1" cy="108"/>
            </a:xfrm>
            <a:prstGeom prst="line">
              <a:avLst/>
            </a:prstGeom>
            <a:grp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35" name="Oval 425">
              <a:extLst>
                <a:ext uri="{FF2B5EF4-FFF2-40B4-BE49-F238E27FC236}">
                  <a16:creationId xmlns:a16="http://schemas.microsoft.com/office/drawing/2014/main" id="{5389E7F9-1745-4CBF-9154-ED412DF46E8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70" y="1937"/>
              <a:ext cx="28" cy="81"/>
            </a:xfrm>
            <a:prstGeom prst="ellipse">
              <a:avLst/>
            </a:prstGeom>
            <a:grp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>
                <a:defRPr sz="24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136" name="Freeform 426">
              <a:extLst>
                <a:ext uri="{FF2B5EF4-FFF2-40B4-BE49-F238E27FC236}">
                  <a16:creationId xmlns:a16="http://schemas.microsoft.com/office/drawing/2014/main" id="{0CFDCB6C-58F9-4F86-B621-EEE4315F29E8}"/>
                </a:ext>
              </a:extLst>
            </p:cNvPr>
            <p:cNvSpPr>
              <a:spLocks/>
            </p:cNvSpPr>
            <p:nvPr/>
          </p:nvSpPr>
          <p:spPr bwMode="auto">
            <a:xfrm>
              <a:off x="3057" y="2048"/>
              <a:ext cx="27" cy="51"/>
            </a:xfrm>
            <a:custGeom>
              <a:avLst/>
              <a:gdLst>
                <a:gd name="T0" fmla="*/ 27 w 81"/>
                <a:gd name="T1" fmla="*/ 0 h 100"/>
                <a:gd name="T2" fmla="*/ 23 w 81"/>
                <a:gd name="T3" fmla="*/ 2 h 100"/>
                <a:gd name="T4" fmla="*/ 20 w 81"/>
                <a:gd name="T5" fmla="*/ 3 h 100"/>
                <a:gd name="T6" fmla="*/ 14 w 81"/>
                <a:gd name="T7" fmla="*/ 7 h 100"/>
                <a:gd name="T8" fmla="*/ 12 w 81"/>
                <a:gd name="T9" fmla="*/ 10 h 100"/>
                <a:gd name="T10" fmla="*/ 10 w 81"/>
                <a:gd name="T11" fmla="*/ 13 h 100"/>
                <a:gd name="T12" fmla="*/ 7 w 81"/>
                <a:gd name="T13" fmla="*/ 17 h 100"/>
                <a:gd name="T14" fmla="*/ 5 w 81"/>
                <a:gd name="T15" fmla="*/ 23 h 100"/>
                <a:gd name="T16" fmla="*/ 0 w 81"/>
                <a:gd name="T17" fmla="*/ 51 h 100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81" h="100">
                  <a:moveTo>
                    <a:pt x="81" y="0"/>
                  </a:moveTo>
                  <a:lnTo>
                    <a:pt x="70" y="3"/>
                  </a:lnTo>
                  <a:lnTo>
                    <a:pt x="60" y="6"/>
                  </a:lnTo>
                  <a:lnTo>
                    <a:pt x="43" y="13"/>
                  </a:lnTo>
                  <a:lnTo>
                    <a:pt x="37" y="19"/>
                  </a:lnTo>
                  <a:lnTo>
                    <a:pt x="30" y="25"/>
                  </a:lnTo>
                  <a:lnTo>
                    <a:pt x="22" y="34"/>
                  </a:lnTo>
                  <a:lnTo>
                    <a:pt x="14" y="45"/>
                  </a:lnTo>
                  <a:lnTo>
                    <a:pt x="0" y="100"/>
                  </a:lnTo>
                </a:path>
              </a:pathLst>
            </a:custGeom>
            <a:grpFill/>
            <a:ln w="4763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37" name="Freeform 427">
              <a:extLst>
                <a:ext uri="{FF2B5EF4-FFF2-40B4-BE49-F238E27FC236}">
                  <a16:creationId xmlns:a16="http://schemas.microsoft.com/office/drawing/2014/main" id="{E6B532A4-B2A7-4C1D-A1A9-56E42CCD2B34}"/>
                </a:ext>
              </a:extLst>
            </p:cNvPr>
            <p:cNvSpPr>
              <a:spLocks/>
            </p:cNvSpPr>
            <p:nvPr/>
          </p:nvSpPr>
          <p:spPr bwMode="auto">
            <a:xfrm>
              <a:off x="3084" y="2045"/>
              <a:ext cx="27" cy="81"/>
            </a:xfrm>
            <a:custGeom>
              <a:avLst/>
              <a:gdLst>
                <a:gd name="T0" fmla="*/ 0 w 82"/>
                <a:gd name="T1" fmla="*/ 0 h 160"/>
                <a:gd name="T2" fmla="*/ 14 w 82"/>
                <a:gd name="T3" fmla="*/ 27 h 160"/>
                <a:gd name="T4" fmla="*/ 27 w 82"/>
                <a:gd name="T5" fmla="*/ 81 h 16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82" h="160">
                  <a:moveTo>
                    <a:pt x="0" y="0"/>
                  </a:moveTo>
                  <a:lnTo>
                    <a:pt x="41" y="54"/>
                  </a:lnTo>
                  <a:lnTo>
                    <a:pt x="82" y="160"/>
                  </a:lnTo>
                </a:path>
              </a:pathLst>
            </a:custGeom>
            <a:grpFill/>
            <a:ln w="4763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38" name="Freeform 428">
              <a:extLst>
                <a:ext uri="{FF2B5EF4-FFF2-40B4-BE49-F238E27FC236}">
                  <a16:creationId xmlns:a16="http://schemas.microsoft.com/office/drawing/2014/main" id="{394C94D0-7D8B-4376-BB8F-5B29FC5F21C2}"/>
                </a:ext>
              </a:extLst>
            </p:cNvPr>
            <p:cNvSpPr>
              <a:spLocks/>
            </p:cNvSpPr>
            <p:nvPr/>
          </p:nvSpPr>
          <p:spPr bwMode="auto">
            <a:xfrm>
              <a:off x="3084" y="2126"/>
              <a:ext cx="27" cy="80"/>
            </a:xfrm>
            <a:custGeom>
              <a:avLst/>
              <a:gdLst>
                <a:gd name="T0" fmla="*/ 0 w 82"/>
                <a:gd name="T1" fmla="*/ 0 h 162"/>
                <a:gd name="T2" fmla="*/ 27 w 82"/>
                <a:gd name="T3" fmla="*/ 40 h 162"/>
                <a:gd name="T4" fmla="*/ 27 w 82"/>
                <a:gd name="T5" fmla="*/ 80 h 162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82" h="162">
                  <a:moveTo>
                    <a:pt x="0" y="0"/>
                  </a:moveTo>
                  <a:lnTo>
                    <a:pt x="82" y="81"/>
                  </a:lnTo>
                  <a:lnTo>
                    <a:pt x="82" y="162"/>
                  </a:lnTo>
                </a:path>
              </a:pathLst>
            </a:custGeom>
            <a:grpFill/>
            <a:ln w="4763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39" name="Freeform 429">
              <a:extLst>
                <a:ext uri="{FF2B5EF4-FFF2-40B4-BE49-F238E27FC236}">
                  <a16:creationId xmlns:a16="http://schemas.microsoft.com/office/drawing/2014/main" id="{7AF0D6BC-E88D-4DD0-B650-38D62D7B4C0E}"/>
                </a:ext>
              </a:extLst>
            </p:cNvPr>
            <p:cNvSpPr>
              <a:spLocks/>
            </p:cNvSpPr>
            <p:nvPr/>
          </p:nvSpPr>
          <p:spPr bwMode="auto">
            <a:xfrm>
              <a:off x="3070" y="2126"/>
              <a:ext cx="14" cy="80"/>
            </a:xfrm>
            <a:custGeom>
              <a:avLst/>
              <a:gdLst>
                <a:gd name="T0" fmla="*/ 14 w 40"/>
                <a:gd name="T1" fmla="*/ 0 h 162"/>
                <a:gd name="T2" fmla="*/ 14 w 40"/>
                <a:gd name="T3" fmla="*/ 53 h 162"/>
                <a:gd name="T4" fmla="*/ 0 w 40"/>
                <a:gd name="T5" fmla="*/ 80 h 162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40" h="162">
                  <a:moveTo>
                    <a:pt x="40" y="0"/>
                  </a:moveTo>
                  <a:lnTo>
                    <a:pt x="40" y="108"/>
                  </a:lnTo>
                  <a:lnTo>
                    <a:pt x="0" y="162"/>
                  </a:lnTo>
                </a:path>
              </a:pathLst>
            </a:custGeom>
            <a:grpFill/>
            <a:ln w="4763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40" name="Line 430">
              <a:extLst>
                <a:ext uri="{FF2B5EF4-FFF2-40B4-BE49-F238E27FC236}">
                  <a16:creationId xmlns:a16="http://schemas.microsoft.com/office/drawing/2014/main" id="{F42B2CB3-4F8B-4A9D-9DA4-326141F494E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165" y="2018"/>
              <a:ext cx="1" cy="108"/>
            </a:xfrm>
            <a:prstGeom prst="line">
              <a:avLst/>
            </a:prstGeom>
            <a:grp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41" name="Oval 431">
              <a:extLst>
                <a:ext uri="{FF2B5EF4-FFF2-40B4-BE49-F238E27FC236}">
                  <a16:creationId xmlns:a16="http://schemas.microsoft.com/office/drawing/2014/main" id="{1AFF9F8D-8B22-4D4C-9067-156F5CDCE1C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51" y="1937"/>
              <a:ext cx="28" cy="81"/>
            </a:xfrm>
            <a:prstGeom prst="ellipse">
              <a:avLst/>
            </a:prstGeom>
            <a:grp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>
                <a:defRPr sz="24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142" name="Freeform 432">
              <a:extLst>
                <a:ext uri="{FF2B5EF4-FFF2-40B4-BE49-F238E27FC236}">
                  <a16:creationId xmlns:a16="http://schemas.microsoft.com/office/drawing/2014/main" id="{F2F77A01-9072-4250-AFB3-312F327E47E5}"/>
                </a:ext>
              </a:extLst>
            </p:cNvPr>
            <p:cNvSpPr>
              <a:spLocks/>
            </p:cNvSpPr>
            <p:nvPr/>
          </p:nvSpPr>
          <p:spPr bwMode="auto">
            <a:xfrm>
              <a:off x="3138" y="2048"/>
              <a:ext cx="27" cy="51"/>
            </a:xfrm>
            <a:custGeom>
              <a:avLst/>
              <a:gdLst>
                <a:gd name="T0" fmla="*/ 27 w 81"/>
                <a:gd name="T1" fmla="*/ 0 h 100"/>
                <a:gd name="T2" fmla="*/ 23 w 81"/>
                <a:gd name="T3" fmla="*/ 2 h 100"/>
                <a:gd name="T4" fmla="*/ 20 w 81"/>
                <a:gd name="T5" fmla="*/ 3 h 100"/>
                <a:gd name="T6" fmla="*/ 14 w 81"/>
                <a:gd name="T7" fmla="*/ 7 h 100"/>
                <a:gd name="T8" fmla="*/ 12 w 81"/>
                <a:gd name="T9" fmla="*/ 10 h 100"/>
                <a:gd name="T10" fmla="*/ 10 w 81"/>
                <a:gd name="T11" fmla="*/ 13 h 100"/>
                <a:gd name="T12" fmla="*/ 7 w 81"/>
                <a:gd name="T13" fmla="*/ 17 h 100"/>
                <a:gd name="T14" fmla="*/ 4 w 81"/>
                <a:gd name="T15" fmla="*/ 23 h 100"/>
                <a:gd name="T16" fmla="*/ 0 w 81"/>
                <a:gd name="T17" fmla="*/ 51 h 100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81" h="100">
                  <a:moveTo>
                    <a:pt x="81" y="0"/>
                  </a:moveTo>
                  <a:lnTo>
                    <a:pt x="70" y="3"/>
                  </a:lnTo>
                  <a:lnTo>
                    <a:pt x="59" y="6"/>
                  </a:lnTo>
                  <a:lnTo>
                    <a:pt x="43" y="13"/>
                  </a:lnTo>
                  <a:lnTo>
                    <a:pt x="36" y="19"/>
                  </a:lnTo>
                  <a:lnTo>
                    <a:pt x="30" y="25"/>
                  </a:lnTo>
                  <a:lnTo>
                    <a:pt x="21" y="34"/>
                  </a:lnTo>
                  <a:lnTo>
                    <a:pt x="13" y="45"/>
                  </a:lnTo>
                  <a:lnTo>
                    <a:pt x="0" y="100"/>
                  </a:lnTo>
                </a:path>
              </a:pathLst>
            </a:custGeom>
            <a:grpFill/>
            <a:ln w="4763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43" name="Freeform 433">
              <a:extLst>
                <a:ext uri="{FF2B5EF4-FFF2-40B4-BE49-F238E27FC236}">
                  <a16:creationId xmlns:a16="http://schemas.microsoft.com/office/drawing/2014/main" id="{2B20693C-6A65-4D0E-A9D8-40611D39BFD1}"/>
                </a:ext>
              </a:extLst>
            </p:cNvPr>
            <p:cNvSpPr>
              <a:spLocks/>
            </p:cNvSpPr>
            <p:nvPr/>
          </p:nvSpPr>
          <p:spPr bwMode="auto">
            <a:xfrm>
              <a:off x="3165" y="2045"/>
              <a:ext cx="27" cy="81"/>
            </a:xfrm>
            <a:custGeom>
              <a:avLst/>
              <a:gdLst>
                <a:gd name="T0" fmla="*/ 0 w 81"/>
                <a:gd name="T1" fmla="*/ 0 h 160"/>
                <a:gd name="T2" fmla="*/ 14 w 81"/>
                <a:gd name="T3" fmla="*/ 27 h 160"/>
                <a:gd name="T4" fmla="*/ 27 w 81"/>
                <a:gd name="T5" fmla="*/ 81 h 16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81" h="160">
                  <a:moveTo>
                    <a:pt x="0" y="0"/>
                  </a:moveTo>
                  <a:lnTo>
                    <a:pt x="41" y="54"/>
                  </a:lnTo>
                  <a:lnTo>
                    <a:pt x="81" y="160"/>
                  </a:lnTo>
                </a:path>
              </a:pathLst>
            </a:custGeom>
            <a:grpFill/>
            <a:ln w="4763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44" name="Freeform 434">
              <a:extLst>
                <a:ext uri="{FF2B5EF4-FFF2-40B4-BE49-F238E27FC236}">
                  <a16:creationId xmlns:a16="http://schemas.microsoft.com/office/drawing/2014/main" id="{E876DE2B-C49D-4041-9E6A-A86DFD1A3D5D}"/>
                </a:ext>
              </a:extLst>
            </p:cNvPr>
            <p:cNvSpPr>
              <a:spLocks/>
            </p:cNvSpPr>
            <p:nvPr/>
          </p:nvSpPr>
          <p:spPr bwMode="auto">
            <a:xfrm>
              <a:off x="3165" y="2126"/>
              <a:ext cx="27" cy="80"/>
            </a:xfrm>
            <a:custGeom>
              <a:avLst/>
              <a:gdLst>
                <a:gd name="T0" fmla="*/ 0 w 81"/>
                <a:gd name="T1" fmla="*/ 0 h 162"/>
                <a:gd name="T2" fmla="*/ 27 w 81"/>
                <a:gd name="T3" fmla="*/ 40 h 162"/>
                <a:gd name="T4" fmla="*/ 27 w 81"/>
                <a:gd name="T5" fmla="*/ 80 h 162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81" h="162">
                  <a:moveTo>
                    <a:pt x="0" y="0"/>
                  </a:moveTo>
                  <a:lnTo>
                    <a:pt x="81" y="81"/>
                  </a:lnTo>
                  <a:lnTo>
                    <a:pt x="81" y="162"/>
                  </a:lnTo>
                </a:path>
              </a:pathLst>
            </a:custGeom>
            <a:grpFill/>
            <a:ln w="4763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45" name="Freeform 435">
              <a:extLst>
                <a:ext uri="{FF2B5EF4-FFF2-40B4-BE49-F238E27FC236}">
                  <a16:creationId xmlns:a16="http://schemas.microsoft.com/office/drawing/2014/main" id="{5F2F8CE9-106C-4435-92EC-DA83A6D1E932}"/>
                </a:ext>
              </a:extLst>
            </p:cNvPr>
            <p:cNvSpPr>
              <a:spLocks/>
            </p:cNvSpPr>
            <p:nvPr/>
          </p:nvSpPr>
          <p:spPr bwMode="auto">
            <a:xfrm>
              <a:off x="3151" y="2126"/>
              <a:ext cx="14" cy="80"/>
            </a:xfrm>
            <a:custGeom>
              <a:avLst/>
              <a:gdLst>
                <a:gd name="T0" fmla="*/ 14 w 41"/>
                <a:gd name="T1" fmla="*/ 0 h 162"/>
                <a:gd name="T2" fmla="*/ 14 w 41"/>
                <a:gd name="T3" fmla="*/ 53 h 162"/>
                <a:gd name="T4" fmla="*/ 0 w 41"/>
                <a:gd name="T5" fmla="*/ 80 h 162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41" h="162">
                  <a:moveTo>
                    <a:pt x="41" y="0"/>
                  </a:moveTo>
                  <a:lnTo>
                    <a:pt x="41" y="108"/>
                  </a:lnTo>
                  <a:lnTo>
                    <a:pt x="0" y="162"/>
                  </a:lnTo>
                </a:path>
              </a:pathLst>
            </a:custGeom>
            <a:grpFill/>
            <a:ln w="4763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46" name="Line 436">
              <a:extLst>
                <a:ext uri="{FF2B5EF4-FFF2-40B4-BE49-F238E27FC236}">
                  <a16:creationId xmlns:a16="http://schemas.microsoft.com/office/drawing/2014/main" id="{8A33EB69-321E-4964-AC10-6D58A910DE0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273" y="2018"/>
              <a:ext cx="1" cy="108"/>
            </a:xfrm>
            <a:prstGeom prst="line">
              <a:avLst/>
            </a:prstGeom>
            <a:grp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47" name="Oval 437">
              <a:extLst>
                <a:ext uri="{FF2B5EF4-FFF2-40B4-BE49-F238E27FC236}">
                  <a16:creationId xmlns:a16="http://schemas.microsoft.com/office/drawing/2014/main" id="{CB5D0074-AA17-4259-B5C0-63CAA5AADF6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60" y="1937"/>
              <a:ext cx="27" cy="81"/>
            </a:xfrm>
            <a:prstGeom prst="ellipse">
              <a:avLst/>
            </a:prstGeom>
            <a:grp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>
                <a:defRPr sz="24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148" name="Freeform 438">
              <a:extLst>
                <a:ext uri="{FF2B5EF4-FFF2-40B4-BE49-F238E27FC236}">
                  <a16:creationId xmlns:a16="http://schemas.microsoft.com/office/drawing/2014/main" id="{BC1D5B42-3E9D-4462-9D71-77BE203DFC7E}"/>
                </a:ext>
              </a:extLst>
            </p:cNvPr>
            <p:cNvSpPr>
              <a:spLocks/>
            </p:cNvSpPr>
            <p:nvPr/>
          </p:nvSpPr>
          <p:spPr bwMode="auto">
            <a:xfrm>
              <a:off x="3246" y="2048"/>
              <a:ext cx="27" cy="51"/>
            </a:xfrm>
            <a:custGeom>
              <a:avLst/>
              <a:gdLst>
                <a:gd name="T0" fmla="*/ 27 w 81"/>
                <a:gd name="T1" fmla="*/ 0 h 100"/>
                <a:gd name="T2" fmla="*/ 23 w 81"/>
                <a:gd name="T3" fmla="*/ 2 h 100"/>
                <a:gd name="T4" fmla="*/ 20 w 81"/>
                <a:gd name="T5" fmla="*/ 3 h 100"/>
                <a:gd name="T6" fmla="*/ 14 w 81"/>
                <a:gd name="T7" fmla="*/ 7 h 100"/>
                <a:gd name="T8" fmla="*/ 12 w 81"/>
                <a:gd name="T9" fmla="*/ 10 h 100"/>
                <a:gd name="T10" fmla="*/ 10 w 81"/>
                <a:gd name="T11" fmla="*/ 13 h 100"/>
                <a:gd name="T12" fmla="*/ 7 w 81"/>
                <a:gd name="T13" fmla="*/ 17 h 100"/>
                <a:gd name="T14" fmla="*/ 4 w 81"/>
                <a:gd name="T15" fmla="*/ 23 h 100"/>
                <a:gd name="T16" fmla="*/ 0 w 81"/>
                <a:gd name="T17" fmla="*/ 51 h 100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81" h="100">
                  <a:moveTo>
                    <a:pt x="81" y="0"/>
                  </a:moveTo>
                  <a:lnTo>
                    <a:pt x="70" y="3"/>
                  </a:lnTo>
                  <a:lnTo>
                    <a:pt x="59" y="6"/>
                  </a:lnTo>
                  <a:lnTo>
                    <a:pt x="43" y="13"/>
                  </a:lnTo>
                  <a:lnTo>
                    <a:pt x="36" y="19"/>
                  </a:lnTo>
                  <a:lnTo>
                    <a:pt x="30" y="25"/>
                  </a:lnTo>
                  <a:lnTo>
                    <a:pt x="21" y="34"/>
                  </a:lnTo>
                  <a:lnTo>
                    <a:pt x="13" y="45"/>
                  </a:lnTo>
                  <a:lnTo>
                    <a:pt x="0" y="100"/>
                  </a:lnTo>
                </a:path>
              </a:pathLst>
            </a:custGeom>
            <a:grpFill/>
            <a:ln w="4763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49" name="Freeform 439">
              <a:extLst>
                <a:ext uri="{FF2B5EF4-FFF2-40B4-BE49-F238E27FC236}">
                  <a16:creationId xmlns:a16="http://schemas.microsoft.com/office/drawing/2014/main" id="{D422FF32-CA94-4F98-BF7E-6FD2E261613C}"/>
                </a:ext>
              </a:extLst>
            </p:cNvPr>
            <p:cNvSpPr>
              <a:spLocks/>
            </p:cNvSpPr>
            <p:nvPr/>
          </p:nvSpPr>
          <p:spPr bwMode="auto">
            <a:xfrm>
              <a:off x="3273" y="2045"/>
              <a:ext cx="27" cy="81"/>
            </a:xfrm>
            <a:custGeom>
              <a:avLst/>
              <a:gdLst>
                <a:gd name="T0" fmla="*/ 0 w 81"/>
                <a:gd name="T1" fmla="*/ 0 h 160"/>
                <a:gd name="T2" fmla="*/ 14 w 81"/>
                <a:gd name="T3" fmla="*/ 27 h 160"/>
                <a:gd name="T4" fmla="*/ 27 w 81"/>
                <a:gd name="T5" fmla="*/ 81 h 16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81" h="160">
                  <a:moveTo>
                    <a:pt x="0" y="0"/>
                  </a:moveTo>
                  <a:lnTo>
                    <a:pt x="41" y="54"/>
                  </a:lnTo>
                  <a:lnTo>
                    <a:pt x="81" y="160"/>
                  </a:lnTo>
                </a:path>
              </a:pathLst>
            </a:custGeom>
            <a:grpFill/>
            <a:ln w="4763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50" name="Freeform 440">
              <a:extLst>
                <a:ext uri="{FF2B5EF4-FFF2-40B4-BE49-F238E27FC236}">
                  <a16:creationId xmlns:a16="http://schemas.microsoft.com/office/drawing/2014/main" id="{0D5967BB-31D9-49FB-8817-C56B5220F664}"/>
                </a:ext>
              </a:extLst>
            </p:cNvPr>
            <p:cNvSpPr>
              <a:spLocks/>
            </p:cNvSpPr>
            <p:nvPr/>
          </p:nvSpPr>
          <p:spPr bwMode="auto">
            <a:xfrm>
              <a:off x="3273" y="2126"/>
              <a:ext cx="27" cy="80"/>
            </a:xfrm>
            <a:custGeom>
              <a:avLst/>
              <a:gdLst>
                <a:gd name="T0" fmla="*/ 0 w 81"/>
                <a:gd name="T1" fmla="*/ 0 h 162"/>
                <a:gd name="T2" fmla="*/ 27 w 81"/>
                <a:gd name="T3" fmla="*/ 40 h 162"/>
                <a:gd name="T4" fmla="*/ 27 w 81"/>
                <a:gd name="T5" fmla="*/ 80 h 162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81" h="162">
                  <a:moveTo>
                    <a:pt x="0" y="0"/>
                  </a:moveTo>
                  <a:lnTo>
                    <a:pt x="81" y="81"/>
                  </a:lnTo>
                  <a:lnTo>
                    <a:pt x="81" y="162"/>
                  </a:lnTo>
                </a:path>
              </a:pathLst>
            </a:custGeom>
            <a:grpFill/>
            <a:ln w="4763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51" name="Freeform 441">
              <a:extLst>
                <a:ext uri="{FF2B5EF4-FFF2-40B4-BE49-F238E27FC236}">
                  <a16:creationId xmlns:a16="http://schemas.microsoft.com/office/drawing/2014/main" id="{CB2CB221-3CFC-4EAD-B599-3A82DF9F4B01}"/>
                </a:ext>
              </a:extLst>
            </p:cNvPr>
            <p:cNvSpPr>
              <a:spLocks/>
            </p:cNvSpPr>
            <p:nvPr/>
          </p:nvSpPr>
          <p:spPr bwMode="auto">
            <a:xfrm>
              <a:off x="3260" y="2126"/>
              <a:ext cx="13" cy="80"/>
            </a:xfrm>
            <a:custGeom>
              <a:avLst/>
              <a:gdLst>
                <a:gd name="T0" fmla="*/ 13 w 41"/>
                <a:gd name="T1" fmla="*/ 0 h 162"/>
                <a:gd name="T2" fmla="*/ 13 w 41"/>
                <a:gd name="T3" fmla="*/ 53 h 162"/>
                <a:gd name="T4" fmla="*/ 0 w 41"/>
                <a:gd name="T5" fmla="*/ 80 h 162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41" h="162">
                  <a:moveTo>
                    <a:pt x="41" y="0"/>
                  </a:moveTo>
                  <a:lnTo>
                    <a:pt x="41" y="108"/>
                  </a:lnTo>
                  <a:lnTo>
                    <a:pt x="0" y="162"/>
                  </a:lnTo>
                </a:path>
              </a:pathLst>
            </a:custGeom>
            <a:grpFill/>
            <a:ln w="4763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52" name="Line 442">
              <a:extLst>
                <a:ext uri="{FF2B5EF4-FFF2-40B4-BE49-F238E27FC236}">
                  <a16:creationId xmlns:a16="http://schemas.microsoft.com/office/drawing/2014/main" id="{FCEB7FB0-1220-4648-9299-4B655BEF7B0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192" y="2018"/>
              <a:ext cx="1" cy="108"/>
            </a:xfrm>
            <a:prstGeom prst="line">
              <a:avLst/>
            </a:prstGeom>
            <a:grp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53" name="Oval 443">
              <a:extLst>
                <a:ext uri="{FF2B5EF4-FFF2-40B4-BE49-F238E27FC236}">
                  <a16:creationId xmlns:a16="http://schemas.microsoft.com/office/drawing/2014/main" id="{1DB95B76-22AA-47BD-9F03-5E85F25070F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79" y="1937"/>
              <a:ext cx="27" cy="81"/>
            </a:xfrm>
            <a:prstGeom prst="ellipse">
              <a:avLst/>
            </a:prstGeom>
            <a:grp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>
                <a:defRPr sz="24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154" name="Freeform 444">
              <a:extLst>
                <a:ext uri="{FF2B5EF4-FFF2-40B4-BE49-F238E27FC236}">
                  <a16:creationId xmlns:a16="http://schemas.microsoft.com/office/drawing/2014/main" id="{4218CFC3-5E29-4497-A522-C45D9CDFB487}"/>
                </a:ext>
              </a:extLst>
            </p:cNvPr>
            <p:cNvSpPr>
              <a:spLocks/>
            </p:cNvSpPr>
            <p:nvPr/>
          </p:nvSpPr>
          <p:spPr bwMode="auto">
            <a:xfrm>
              <a:off x="3165" y="2048"/>
              <a:ext cx="27" cy="51"/>
            </a:xfrm>
            <a:custGeom>
              <a:avLst/>
              <a:gdLst>
                <a:gd name="T0" fmla="*/ 27 w 81"/>
                <a:gd name="T1" fmla="*/ 0 h 100"/>
                <a:gd name="T2" fmla="*/ 23 w 81"/>
                <a:gd name="T3" fmla="*/ 2 h 100"/>
                <a:gd name="T4" fmla="*/ 20 w 81"/>
                <a:gd name="T5" fmla="*/ 3 h 100"/>
                <a:gd name="T6" fmla="*/ 14 w 81"/>
                <a:gd name="T7" fmla="*/ 7 h 100"/>
                <a:gd name="T8" fmla="*/ 12 w 81"/>
                <a:gd name="T9" fmla="*/ 10 h 100"/>
                <a:gd name="T10" fmla="*/ 10 w 81"/>
                <a:gd name="T11" fmla="*/ 13 h 100"/>
                <a:gd name="T12" fmla="*/ 7 w 81"/>
                <a:gd name="T13" fmla="*/ 17 h 100"/>
                <a:gd name="T14" fmla="*/ 5 w 81"/>
                <a:gd name="T15" fmla="*/ 23 h 100"/>
                <a:gd name="T16" fmla="*/ 0 w 81"/>
                <a:gd name="T17" fmla="*/ 51 h 100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81" h="100">
                  <a:moveTo>
                    <a:pt x="81" y="0"/>
                  </a:moveTo>
                  <a:lnTo>
                    <a:pt x="70" y="3"/>
                  </a:lnTo>
                  <a:lnTo>
                    <a:pt x="60" y="6"/>
                  </a:lnTo>
                  <a:lnTo>
                    <a:pt x="43" y="13"/>
                  </a:lnTo>
                  <a:lnTo>
                    <a:pt x="37" y="19"/>
                  </a:lnTo>
                  <a:lnTo>
                    <a:pt x="30" y="25"/>
                  </a:lnTo>
                  <a:lnTo>
                    <a:pt x="22" y="34"/>
                  </a:lnTo>
                  <a:lnTo>
                    <a:pt x="14" y="45"/>
                  </a:lnTo>
                  <a:lnTo>
                    <a:pt x="0" y="100"/>
                  </a:lnTo>
                </a:path>
              </a:pathLst>
            </a:custGeom>
            <a:grpFill/>
            <a:ln w="4763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55" name="Freeform 445">
              <a:extLst>
                <a:ext uri="{FF2B5EF4-FFF2-40B4-BE49-F238E27FC236}">
                  <a16:creationId xmlns:a16="http://schemas.microsoft.com/office/drawing/2014/main" id="{AACD0B84-A0AF-4AB2-BBDF-1C341A2CFD08}"/>
                </a:ext>
              </a:extLst>
            </p:cNvPr>
            <p:cNvSpPr>
              <a:spLocks/>
            </p:cNvSpPr>
            <p:nvPr/>
          </p:nvSpPr>
          <p:spPr bwMode="auto">
            <a:xfrm>
              <a:off x="3192" y="2045"/>
              <a:ext cx="27" cy="81"/>
            </a:xfrm>
            <a:custGeom>
              <a:avLst/>
              <a:gdLst>
                <a:gd name="T0" fmla="*/ 0 w 82"/>
                <a:gd name="T1" fmla="*/ 0 h 160"/>
                <a:gd name="T2" fmla="*/ 14 w 82"/>
                <a:gd name="T3" fmla="*/ 27 h 160"/>
                <a:gd name="T4" fmla="*/ 27 w 82"/>
                <a:gd name="T5" fmla="*/ 81 h 16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82" h="160">
                  <a:moveTo>
                    <a:pt x="0" y="0"/>
                  </a:moveTo>
                  <a:lnTo>
                    <a:pt x="41" y="54"/>
                  </a:lnTo>
                  <a:lnTo>
                    <a:pt x="82" y="160"/>
                  </a:lnTo>
                </a:path>
              </a:pathLst>
            </a:custGeom>
            <a:grpFill/>
            <a:ln w="4763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56" name="Freeform 446">
              <a:extLst>
                <a:ext uri="{FF2B5EF4-FFF2-40B4-BE49-F238E27FC236}">
                  <a16:creationId xmlns:a16="http://schemas.microsoft.com/office/drawing/2014/main" id="{299A3C9C-0B0D-4201-969D-BEA5D7747C05}"/>
                </a:ext>
              </a:extLst>
            </p:cNvPr>
            <p:cNvSpPr>
              <a:spLocks/>
            </p:cNvSpPr>
            <p:nvPr/>
          </p:nvSpPr>
          <p:spPr bwMode="auto">
            <a:xfrm>
              <a:off x="3192" y="2126"/>
              <a:ext cx="27" cy="80"/>
            </a:xfrm>
            <a:custGeom>
              <a:avLst/>
              <a:gdLst>
                <a:gd name="T0" fmla="*/ 0 w 82"/>
                <a:gd name="T1" fmla="*/ 0 h 162"/>
                <a:gd name="T2" fmla="*/ 27 w 82"/>
                <a:gd name="T3" fmla="*/ 40 h 162"/>
                <a:gd name="T4" fmla="*/ 27 w 82"/>
                <a:gd name="T5" fmla="*/ 80 h 162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82" h="162">
                  <a:moveTo>
                    <a:pt x="0" y="0"/>
                  </a:moveTo>
                  <a:lnTo>
                    <a:pt x="82" y="81"/>
                  </a:lnTo>
                  <a:lnTo>
                    <a:pt x="82" y="162"/>
                  </a:lnTo>
                </a:path>
              </a:pathLst>
            </a:custGeom>
            <a:grpFill/>
            <a:ln w="4763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57" name="Freeform 447">
              <a:extLst>
                <a:ext uri="{FF2B5EF4-FFF2-40B4-BE49-F238E27FC236}">
                  <a16:creationId xmlns:a16="http://schemas.microsoft.com/office/drawing/2014/main" id="{C01DF84E-14A1-421D-8458-BB3031FC46FF}"/>
                </a:ext>
              </a:extLst>
            </p:cNvPr>
            <p:cNvSpPr>
              <a:spLocks/>
            </p:cNvSpPr>
            <p:nvPr/>
          </p:nvSpPr>
          <p:spPr bwMode="auto">
            <a:xfrm>
              <a:off x="3179" y="2126"/>
              <a:ext cx="13" cy="80"/>
            </a:xfrm>
            <a:custGeom>
              <a:avLst/>
              <a:gdLst>
                <a:gd name="T0" fmla="*/ 13 w 40"/>
                <a:gd name="T1" fmla="*/ 0 h 162"/>
                <a:gd name="T2" fmla="*/ 13 w 40"/>
                <a:gd name="T3" fmla="*/ 53 h 162"/>
                <a:gd name="T4" fmla="*/ 0 w 40"/>
                <a:gd name="T5" fmla="*/ 80 h 162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40" h="162">
                  <a:moveTo>
                    <a:pt x="40" y="0"/>
                  </a:moveTo>
                  <a:lnTo>
                    <a:pt x="40" y="108"/>
                  </a:lnTo>
                  <a:lnTo>
                    <a:pt x="0" y="162"/>
                  </a:lnTo>
                </a:path>
              </a:pathLst>
            </a:custGeom>
            <a:grpFill/>
            <a:ln w="4763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58" name="Line 448">
              <a:extLst>
                <a:ext uri="{FF2B5EF4-FFF2-40B4-BE49-F238E27FC236}">
                  <a16:creationId xmlns:a16="http://schemas.microsoft.com/office/drawing/2014/main" id="{FF02948B-EE1A-489C-8DA1-B6BB88E1758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163" y="2566"/>
              <a:ext cx="1354" cy="1"/>
            </a:xfrm>
            <a:prstGeom prst="line">
              <a:avLst/>
            </a:prstGeom>
            <a:grp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59" name="Line 449">
              <a:extLst>
                <a:ext uri="{FF2B5EF4-FFF2-40B4-BE49-F238E27FC236}">
                  <a16:creationId xmlns:a16="http://schemas.microsoft.com/office/drawing/2014/main" id="{4E7C6F8E-35F0-4FE7-93A7-241FFA40108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163" y="2206"/>
              <a:ext cx="1354" cy="1"/>
            </a:xfrm>
            <a:prstGeom prst="line">
              <a:avLst/>
            </a:prstGeom>
            <a:grp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60" name="Line 450">
              <a:extLst>
                <a:ext uri="{FF2B5EF4-FFF2-40B4-BE49-F238E27FC236}">
                  <a16:creationId xmlns:a16="http://schemas.microsoft.com/office/drawing/2014/main" id="{C33CB844-C704-4EE7-9A3A-432A2F002D2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163" y="1847"/>
              <a:ext cx="1354" cy="1"/>
            </a:xfrm>
            <a:prstGeom prst="line">
              <a:avLst/>
            </a:prstGeom>
            <a:grp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61" name="Oval 451">
              <a:extLst>
                <a:ext uri="{FF2B5EF4-FFF2-40B4-BE49-F238E27FC236}">
                  <a16:creationId xmlns:a16="http://schemas.microsoft.com/office/drawing/2014/main" id="{D1B86EAF-AF20-48B9-A129-2B181B71B2D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16" y="1577"/>
              <a:ext cx="28" cy="82"/>
            </a:xfrm>
            <a:prstGeom prst="ellipse">
              <a:avLst/>
            </a:prstGeom>
            <a:grp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>
                <a:defRPr sz="24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162" name="Line 452">
              <a:extLst>
                <a:ext uri="{FF2B5EF4-FFF2-40B4-BE49-F238E27FC236}">
                  <a16:creationId xmlns:a16="http://schemas.microsoft.com/office/drawing/2014/main" id="{C8B17FA2-4916-4181-9236-B22DC0421CC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030" y="1658"/>
              <a:ext cx="1" cy="108"/>
            </a:xfrm>
            <a:prstGeom prst="line">
              <a:avLst/>
            </a:prstGeom>
            <a:grp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63" name="Line 453">
              <a:extLst>
                <a:ext uri="{FF2B5EF4-FFF2-40B4-BE49-F238E27FC236}">
                  <a16:creationId xmlns:a16="http://schemas.microsoft.com/office/drawing/2014/main" id="{9F73ED5B-9D0D-44F9-9FD9-188D8276DE31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003" y="1686"/>
              <a:ext cx="27" cy="26"/>
            </a:xfrm>
            <a:prstGeom prst="line">
              <a:avLst/>
            </a:prstGeom>
            <a:grp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64" name="Line 454">
              <a:extLst>
                <a:ext uri="{FF2B5EF4-FFF2-40B4-BE49-F238E27FC236}">
                  <a16:creationId xmlns:a16="http://schemas.microsoft.com/office/drawing/2014/main" id="{5E30E938-B9F1-467B-A149-4879DB71B3B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030" y="1686"/>
              <a:ext cx="27" cy="26"/>
            </a:xfrm>
            <a:prstGeom prst="line">
              <a:avLst/>
            </a:prstGeom>
            <a:grp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65" name="Freeform 455">
              <a:extLst>
                <a:ext uri="{FF2B5EF4-FFF2-40B4-BE49-F238E27FC236}">
                  <a16:creationId xmlns:a16="http://schemas.microsoft.com/office/drawing/2014/main" id="{6F9D1D9C-7B61-4DC1-BA53-5B36468CF190}"/>
                </a:ext>
              </a:extLst>
            </p:cNvPr>
            <p:cNvSpPr>
              <a:spLocks/>
            </p:cNvSpPr>
            <p:nvPr/>
          </p:nvSpPr>
          <p:spPr bwMode="auto">
            <a:xfrm>
              <a:off x="3030" y="1766"/>
              <a:ext cx="13" cy="81"/>
            </a:xfrm>
            <a:custGeom>
              <a:avLst/>
              <a:gdLst>
                <a:gd name="T0" fmla="*/ 0 w 40"/>
                <a:gd name="T1" fmla="*/ 0 h 162"/>
                <a:gd name="T2" fmla="*/ 13 w 40"/>
                <a:gd name="T3" fmla="*/ 27 h 162"/>
                <a:gd name="T4" fmla="*/ 13 w 40"/>
                <a:gd name="T5" fmla="*/ 81 h 162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40" h="162">
                  <a:moveTo>
                    <a:pt x="0" y="0"/>
                  </a:moveTo>
                  <a:lnTo>
                    <a:pt x="40" y="54"/>
                  </a:lnTo>
                  <a:lnTo>
                    <a:pt x="40" y="162"/>
                  </a:lnTo>
                </a:path>
              </a:pathLst>
            </a:custGeom>
            <a:grpFill/>
            <a:ln w="4763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66" name="Freeform 456">
              <a:extLst>
                <a:ext uri="{FF2B5EF4-FFF2-40B4-BE49-F238E27FC236}">
                  <a16:creationId xmlns:a16="http://schemas.microsoft.com/office/drawing/2014/main" id="{6C4958D9-4FCA-4CCE-8E38-A9347EB396F3}"/>
                </a:ext>
              </a:extLst>
            </p:cNvPr>
            <p:cNvSpPr>
              <a:spLocks/>
            </p:cNvSpPr>
            <p:nvPr/>
          </p:nvSpPr>
          <p:spPr bwMode="auto">
            <a:xfrm>
              <a:off x="3016" y="1766"/>
              <a:ext cx="14" cy="81"/>
            </a:xfrm>
            <a:custGeom>
              <a:avLst/>
              <a:gdLst>
                <a:gd name="T0" fmla="*/ 14 w 41"/>
                <a:gd name="T1" fmla="*/ 0 h 162"/>
                <a:gd name="T2" fmla="*/ 0 w 41"/>
                <a:gd name="T3" fmla="*/ 27 h 162"/>
                <a:gd name="T4" fmla="*/ 0 w 41"/>
                <a:gd name="T5" fmla="*/ 81 h 162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41" h="162">
                  <a:moveTo>
                    <a:pt x="41" y="0"/>
                  </a:moveTo>
                  <a:lnTo>
                    <a:pt x="0" y="54"/>
                  </a:lnTo>
                  <a:lnTo>
                    <a:pt x="0" y="162"/>
                  </a:lnTo>
                </a:path>
              </a:pathLst>
            </a:custGeom>
            <a:grpFill/>
            <a:ln w="4763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67" name="Oval 457">
              <a:extLst>
                <a:ext uri="{FF2B5EF4-FFF2-40B4-BE49-F238E27FC236}">
                  <a16:creationId xmlns:a16="http://schemas.microsoft.com/office/drawing/2014/main" id="{F74F9B60-3D31-434E-9C0D-43635C776D0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24" y="1577"/>
              <a:ext cx="28" cy="82"/>
            </a:xfrm>
            <a:prstGeom prst="ellipse">
              <a:avLst/>
            </a:prstGeom>
            <a:grp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>
                <a:defRPr sz="24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168" name="Line 458">
              <a:extLst>
                <a:ext uri="{FF2B5EF4-FFF2-40B4-BE49-F238E27FC236}">
                  <a16:creationId xmlns:a16="http://schemas.microsoft.com/office/drawing/2014/main" id="{8751352B-4FCA-4707-961E-51429C12E2A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138" y="1658"/>
              <a:ext cx="1" cy="108"/>
            </a:xfrm>
            <a:prstGeom prst="line">
              <a:avLst/>
            </a:prstGeom>
            <a:grp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69" name="Line 459">
              <a:extLst>
                <a:ext uri="{FF2B5EF4-FFF2-40B4-BE49-F238E27FC236}">
                  <a16:creationId xmlns:a16="http://schemas.microsoft.com/office/drawing/2014/main" id="{C99B3777-5865-4400-9D2F-EF41F13267FA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111" y="1686"/>
              <a:ext cx="27" cy="26"/>
            </a:xfrm>
            <a:prstGeom prst="line">
              <a:avLst/>
            </a:prstGeom>
            <a:grp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70" name="Line 460">
              <a:extLst>
                <a:ext uri="{FF2B5EF4-FFF2-40B4-BE49-F238E27FC236}">
                  <a16:creationId xmlns:a16="http://schemas.microsoft.com/office/drawing/2014/main" id="{FD8B7D67-F8F3-4C56-ADCA-E6B2F2C4718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138" y="1686"/>
              <a:ext cx="27" cy="26"/>
            </a:xfrm>
            <a:prstGeom prst="line">
              <a:avLst/>
            </a:prstGeom>
            <a:grp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71" name="Freeform 461">
              <a:extLst>
                <a:ext uri="{FF2B5EF4-FFF2-40B4-BE49-F238E27FC236}">
                  <a16:creationId xmlns:a16="http://schemas.microsoft.com/office/drawing/2014/main" id="{B32B58BE-07FD-42B9-8E21-6DD5FAA086D7}"/>
                </a:ext>
              </a:extLst>
            </p:cNvPr>
            <p:cNvSpPr>
              <a:spLocks/>
            </p:cNvSpPr>
            <p:nvPr/>
          </p:nvSpPr>
          <p:spPr bwMode="auto">
            <a:xfrm>
              <a:off x="3138" y="1766"/>
              <a:ext cx="13" cy="81"/>
            </a:xfrm>
            <a:custGeom>
              <a:avLst/>
              <a:gdLst>
                <a:gd name="T0" fmla="*/ 0 w 40"/>
                <a:gd name="T1" fmla="*/ 0 h 162"/>
                <a:gd name="T2" fmla="*/ 13 w 40"/>
                <a:gd name="T3" fmla="*/ 27 h 162"/>
                <a:gd name="T4" fmla="*/ 13 w 40"/>
                <a:gd name="T5" fmla="*/ 81 h 162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40" h="162">
                  <a:moveTo>
                    <a:pt x="0" y="0"/>
                  </a:moveTo>
                  <a:lnTo>
                    <a:pt x="40" y="54"/>
                  </a:lnTo>
                  <a:lnTo>
                    <a:pt x="40" y="162"/>
                  </a:lnTo>
                </a:path>
              </a:pathLst>
            </a:custGeom>
            <a:grpFill/>
            <a:ln w="4763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72" name="Freeform 462">
              <a:extLst>
                <a:ext uri="{FF2B5EF4-FFF2-40B4-BE49-F238E27FC236}">
                  <a16:creationId xmlns:a16="http://schemas.microsoft.com/office/drawing/2014/main" id="{67631059-CD17-4DDD-BE33-713F78AEE466}"/>
                </a:ext>
              </a:extLst>
            </p:cNvPr>
            <p:cNvSpPr>
              <a:spLocks/>
            </p:cNvSpPr>
            <p:nvPr/>
          </p:nvSpPr>
          <p:spPr bwMode="auto">
            <a:xfrm>
              <a:off x="3124" y="1766"/>
              <a:ext cx="14" cy="81"/>
            </a:xfrm>
            <a:custGeom>
              <a:avLst/>
              <a:gdLst>
                <a:gd name="T0" fmla="*/ 14 w 41"/>
                <a:gd name="T1" fmla="*/ 0 h 162"/>
                <a:gd name="T2" fmla="*/ 0 w 41"/>
                <a:gd name="T3" fmla="*/ 27 h 162"/>
                <a:gd name="T4" fmla="*/ 0 w 41"/>
                <a:gd name="T5" fmla="*/ 81 h 162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41" h="162">
                  <a:moveTo>
                    <a:pt x="41" y="0"/>
                  </a:moveTo>
                  <a:lnTo>
                    <a:pt x="0" y="54"/>
                  </a:lnTo>
                  <a:lnTo>
                    <a:pt x="0" y="162"/>
                  </a:lnTo>
                </a:path>
              </a:pathLst>
            </a:custGeom>
            <a:grpFill/>
            <a:ln w="4763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73" name="Oval 463">
              <a:extLst>
                <a:ext uri="{FF2B5EF4-FFF2-40B4-BE49-F238E27FC236}">
                  <a16:creationId xmlns:a16="http://schemas.microsoft.com/office/drawing/2014/main" id="{C145010E-E138-4828-95CA-6500B67C310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87" y="1577"/>
              <a:ext cx="27" cy="82"/>
            </a:xfrm>
            <a:prstGeom prst="ellipse">
              <a:avLst/>
            </a:prstGeom>
            <a:grp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>
                <a:defRPr sz="24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174" name="Line 464">
              <a:extLst>
                <a:ext uri="{FF2B5EF4-FFF2-40B4-BE49-F238E27FC236}">
                  <a16:creationId xmlns:a16="http://schemas.microsoft.com/office/drawing/2014/main" id="{652D8D9E-9742-4FB3-A2FA-8C170B2A773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300" y="1658"/>
              <a:ext cx="1" cy="108"/>
            </a:xfrm>
            <a:prstGeom prst="line">
              <a:avLst/>
            </a:prstGeom>
            <a:grp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75" name="Line 465">
              <a:extLst>
                <a:ext uri="{FF2B5EF4-FFF2-40B4-BE49-F238E27FC236}">
                  <a16:creationId xmlns:a16="http://schemas.microsoft.com/office/drawing/2014/main" id="{FD08DBC9-9CC3-4562-922D-8A42A8409669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273" y="1686"/>
              <a:ext cx="27" cy="26"/>
            </a:xfrm>
            <a:prstGeom prst="line">
              <a:avLst/>
            </a:prstGeom>
            <a:grp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76" name="Line 466">
              <a:extLst>
                <a:ext uri="{FF2B5EF4-FFF2-40B4-BE49-F238E27FC236}">
                  <a16:creationId xmlns:a16="http://schemas.microsoft.com/office/drawing/2014/main" id="{85272CE1-14D5-4953-8A61-80D59FE757D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300" y="1686"/>
              <a:ext cx="28" cy="26"/>
            </a:xfrm>
            <a:prstGeom prst="line">
              <a:avLst/>
            </a:prstGeom>
            <a:grp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77" name="Freeform 467">
              <a:extLst>
                <a:ext uri="{FF2B5EF4-FFF2-40B4-BE49-F238E27FC236}">
                  <a16:creationId xmlns:a16="http://schemas.microsoft.com/office/drawing/2014/main" id="{4F8E70F6-3E97-4870-AEAC-79AA0BD80A48}"/>
                </a:ext>
              </a:extLst>
            </p:cNvPr>
            <p:cNvSpPr>
              <a:spLocks/>
            </p:cNvSpPr>
            <p:nvPr/>
          </p:nvSpPr>
          <p:spPr bwMode="auto">
            <a:xfrm>
              <a:off x="3300" y="1766"/>
              <a:ext cx="14" cy="81"/>
            </a:xfrm>
            <a:custGeom>
              <a:avLst/>
              <a:gdLst>
                <a:gd name="T0" fmla="*/ 0 w 41"/>
                <a:gd name="T1" fmla="*/ 0 h 162"/>
                <a:gd name="T2" fmla="*/ 14 w 41"/>
                <a:gd name="T3" fmla="*/ 27 h 162"/>
                <a:gd name="T4" fmla="*/ 14 w 41"/>
                <a:gd name="T5" fmla="*/ 81 h 162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41" h="162">
                  <a:moveTo>
                    <a:pt x="0" y="0"/>
                  </a:moveTo>
                  <a:lnTo>
                    <a:pt x="41" y="54"/>
                  </a:lnTo>
                  <a:lnTo>
                    <a:pt x="41" y="162"/>
                  </a:lnTo>
                </a:path>
              </a:pathLst>
            </a:custGeom>
            <a:grpFill/>
            <a:ln w="4763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78" name="Freeform 468">
              <a:extLst>
                <a:ext uri="{FF2B5EF4-FFF2-40B4-BE49-F238E27FC236}">
                  <a16:creationId xmlns:a16="http://schemas.microsoft.com/office/drawing/2014/main" id="{82193FAA-369A-44D6-8DCF-B87D3A029990}"/>
                </a:ext>
              </a:extLst>
            </p:cNvPr>
            <p:cNvSpPr>
              <a:spLocks/>
            </p:cNvSpPr>
            <p:nvPr/>
          </p:nvSpPr>
          <p:spPr bwMode="auto">
            <a:xfrm>
              <a:off x="3287" y="1766"/>
              <a:ext cx="13" cy="81"/>
            </a:xfrm>
            <a:custGeom>
              <a:avLst/>
              <a:gdLst>
                <a:gd name="T0" fmla="*/ 13 w 40"/>
                <a:gd name="T1" fmla="*/ 0 h 162"/>
                <a:gd name="T2" fmla="*/ 0 w 40"/>
                <a:gd name="T3" fmla="*/ 27 h 162"/>
                <a:gd name="T4" fmla="*/ 0 w 40"/>
                <a:gd name="T5" fmla="*/ 81 h 162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40" h="162">
                  <a:moveTo>
                    <a:pt x="40" y="0"/>
                  </a:moveTo>
                  <a:lnTo>
                    <a:pt x="0" y="54"/>
                  </a:lnTo>
                  <a:lnTo>
                    <a:pt x="0" y="162"/>
                  </a:lnTo>
                </a:path>
              </a:pathLst>
            </a:custGeom>
            <a:grpFill/>
            <a:ln w="4763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79" name="Oval 469">
              <a:extLst>
                <a:ext uri="{FF2B5EF4-FFF2-40B4-BE49-F238E27FC236}">
                  <a16:creationId xmlns:a16="http://schemas.microsoft.com/office/drawing/2014/main" id="{D565DB4D-E64B-4FE8-8390-7A3955D3EB5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06" y="1577"/>
              <a:ext cx="27" cy="82"/>
            </a:xfrm>
            <a:prstGeom prst="ellipse">
              <a:avLst/>
            </a:prstGeom>
            <a:grp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>
                <a:defRPr sz="24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180" name="Line 470">
              <a:extLst>
                <a:ext uri="{FF2B5EF4-FFF2-40B4-BE49-F238E27FC236}">
                  <a16:creationId xmlns:a16="http://schemas.microsoft.com/office/drawing/2014/main" id="{A821C9E4-8130-4B66-923B-3E9E9665617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219" y="1658"/>
              <a:ext cx="1" cy="108"/>
            </a:xfrm>
            <a:prstGeom prst="line">
              <a:avLst/>
            </a:prstGeom>
            <a:grp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81" name="Line 471">
              <a:extLst>
                <a:ext uri="{FF2B5EF4-FFF2-40B4-BE49-F238E27FC236}">
                  <a16:creationId xmlns:a16="http://schemas.microsoft.com/office/drawing/2014/main" id="{B8A96437-173D-4787-9F18-6EA4789568C9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192" y="1686"/>
              <a:ext cx="27" cy="26"/>
            </a:xfrm>
            <a:prstGeom prst="line">
              <a:avLst/>
            </a:prstGeom>
            <a:grp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82" name="Line 472">
              <a:extLst>
                <a:ext uri="{FF2B5EF4-FFF2-40B4-BE49-F238E27FC236}">
                  <a16:creationId xmlns:a16="http://schemas.microsoft.com/office/drawing/2014/main" id="{BCCBC6F8-11D1-4389-9210-998B2BC3A11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219" y="1686"/>
              <a:ext cx="27" cy="26"/>
            </a:xfrm>
            <a:prstGeom prst="line">
              <a:avLst/>
            </a:prstGeom>
            <a:grp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83" name="Freeform 473">
              <a:extLst>
                <a:ext uri="{FF2B5EF4-FFF2-40B4-BE49-F238E27FC236}">
                  <a16:creationId xmlns:a16="http://schemas.microsoft.com/office/drawing/2014/main" id="{F8469059-5764-45CF-8917-E010C2A27FF1}"/>
                </a:ext>
              </a:extLst>
            </p:cNvPr>
            <p:cNvSpPr>
              <a:spLocks/>
            </p:cNvSpPr>
            <p:nvPr/>
          </p:nvSpPr>
          <p:spPr bwMode="auto">
            <a:xfrm>
              <a:off x="3219" y="1766"/>
              <a:ext cx="14" cy="81"/>
            </a:xfrm>
            <a:custGeom>
              <a:avLst/>
              <a:gdLst>
                <a:gd name="T0" fmla="*/ 0 w 40"/>
                <a:gd name="T1" fmla="*/ 0 h 162"/>
                <a:gd name="T2" fmla="*/ 14 w 40"/>
                <a:gd name="T3" fmla="*/ 27 h 162"/>
                <a:gd name="T4" fmla="*/ 14 w 40"/>
                <a:gd name="T5" fmla="*/ 81 h 162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40" h="162">
                  <a:moveTo>
                    <a:pt x="0" y="0"/>
                  </a:moveTo>
                  <a:lnTo>
                    <a:pt x="40" y="54"/>
                  </a:lnTo>
                  <a:lnTo>
                    <a:pt x="40" y="162"/>
                  </a:lnTo>
                </a:path>
              </a:pathLst>
            </a:custGeom>
            <a:grpFill/>
            <a:ln w="4763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84" name="Freeform 474">
              <a:extLst>
                <a:ext uri="{FF2B5EF4-FFF2-40B4-BE49-F238E27FC236}">
                  <a16:creationId xmlns:a16="http://schemas.microsoft.com/office/drawing/2014/main" id="{610AE02E-389A-4833-BF8B-669689C5EE85}"/>
                </a:ext>
              </a:extLst>
            </p:cNvPr>
            <p:cNvSpPr>
              <a:spLocks/>
            </p:cNvSpPr>
            <p:nvPr/>
          </p:nvSpPr>
          <p:spPr bwMode="auto">
            <a:xfrm>
              <a:off x="3206" y="1766"/>
              <a:ext cx="13" cy="81"/>
            </a:xfrm>
            <a:custGeom>
              <a:avLst/>
              <a:gdLst>
                <a:gd name="T0" fmla="*/ 13 w 41"/>
                <a:gd name="T1" fmla="*/ 0 h 162"/>
                <a:gd name="T2" fmla="*/ 0 w 41"/>
                <a:gd name="T3" fmla="*/ 27 h 162"/>
                <a:gd name="T4" fmla="*/ 0 w 41"/>
                <a:gd name="T5" fmla="*/ 81 h 162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41" h="162">
                  <a:moveTo>
                    <a:pt x="41" y="0"/>
                  </a:moveTo>
                  <a:lnTo>
                    <a:pt x="0" y="54"/>
                  </a:lnTo>
                  <a:lnTo>
                    <a:pt x="0" y="162"/>
                  </a:lnTo>
                </a:path>
              </a:pathLst>
            </a:custGeom>
            <a:grpFill/>
            <a:ln w="4763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85" name="Freeform 475">
              <a:extLst>
                <a:ext uri="{FF2B5EF4-FFF2-40B4-BE49-F238E27FC236}">
                  <a16:creationId xmlns:a16="http://schemas.microsoft.com/office/drawing/2014/main" id="{F6B6C734-3754-4483-AD3A-3E1A8F5DBB7E}"/>
                </a:ext>
              </a:extLst>
            </p:cNvPr>
            <p:cNvSpPr>
              <a:spLocks/>
            </p:cNvSpPr>
            <p:nvPr/>
          </p:nvSpPr>
          <p:spPr bwMode="auto">
            <a:xfrm>
              <a:off x="3353" y="2027"/>
              <a:ext cx="137" cy="134"/>
            </a:xfrm>
            <a:custGeom>
              <a:avLst/>
              <a:gdLst>
                <a:gd name="T0" fmla="*/ 96 w 412"/>
                <a:gd name="T1" fmla="*/ 0 h 270"/>
                <a:gd name="T2" fmla="*/ 96 w 412"/>
                <a:gd name="T3" fmla="*/ 34 h 270"/>
                <a:gd name="T4" fmla="*/ 0 w 412"/>
                <a:gd name="T5" fmla="*/ 34 h 270"/>
                <a:gd name="T6" fmla="*/ 0 w 412"/>
                <a:gd name="T7" fmla="*/ 101 h 270"/>
                <a:gd name="T8" fmla="*/ 96 w 412"/>
                <a:gd name="T9" fmla="*/ 101 h 270"/>
                <a:gd name="T10" fmla="*/ 96 w 412"/>
                <a:gd name="T11" fmla="*/ 134 h 270"/>
                <a:gd name="T12" fmla="*/ 137 w 412"/>
                <a:gd name="T13" fmla="*/ 67 h 270"/>
                <a:gd name="T14" fmla="*/ 96 w 412"/>
                <a:gd name="T15" fmla="*/ 0 h 270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412" h="270">
                  <a:moveTo>
                    <a:pt x="290" y="0"/>
                  </a:moveTo>
                  <a:lnTo>
                    <a:pt x="290" y="68"/>
                  </a:lnTo>
                  <a:lnTo>
                    <a:pt x="0" y="68"/>
                  </a:lnTo>
                  <a:lnTo>
                    <a:pt x="0" y="203"/>
                  </a:lnTo>
                  <a:lnTo>
                    <a:pt x="290" y="203"/>
                  </a:lnTo>
                  <a:lnTo>
                    <a:pt x="290" y="270"/>
                  </a:lnTo>
                  <a:lnTo>
                    <a:pt x="412" y="135"/>
                  </a:lnTo>
                  <a:lnTo>
                    <a:pt x="290" y="0"/>
                  </a:lnTo>
                  <a:close/>
                </a:path>
              </a:pathLst>
            </a:custGeom>
            <a:grpFill/>
            <a:ln w="4763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86" name="Rectangle 476">
              <a:extLst>
                <a:ext uri="{FF2B5EF4-FFF2-40B4-BE49-F238E27FC236}">
                  <a16:creationId xmlns:a16="http://schemas.microsoft.com/office/drawing/2014/main" id="{8BACD54F-5939-4F73-83AE-97D256B21D8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37" y="2060"/>
              <a:ext cx="11" cy="68"/>
            </a:xfrm>
            <a:prstGeom prst="rect">
              <a:avLst/>
            </a:prstGeom>
            <a:grpFill/>
            <a:ln w="4763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defRPr sz="24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187" name="Rectangle 477">
              <a:extLst>
                <a:ext uri="{FF2B5EF4-FFF2-40B4-BE49-F238E27FC236}">
                  <a16:creationId xmlns:a16="http://schemas.microsoft.com/office/drawing/2014/main" id="{2F61EAA7-F8FC-4C62-AA50-81E6D91FFED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28" y="2060"/>
              <a:ext cx="4" cy="68"/>
            </a:xfrm>
            <a:prstGeom prst="rect">
              <a:avLst/>
            </a:prstGeom>
            <a:grpFill/>
            <a:ln w="4763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defRPr sz="24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  <p:grpSp>
          <p:nvGrpSpPr>
            <p:cNvPr id="188" name="Group 478">
              <a:extLst>
                <a:ext uri="{FF2B5EF4-FFF2-40B4-BE49-F238E27FC236}">
                  <a16:creationId xmlns:a16="http://schemas.microsoft.com/office/drawing/2014/main" id="{3CD44A13-5FBB-4EDB-8602-9CB42EEF4B8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380" y="1856"/>
              <a:ext cx="162" cy="205"/>
              <a:chOff x="2387" y="1549"/>
              <a:chExt cx="162" cy="205"/>
            </a:xfrm>
            <a:grpFill/>
          </p:grpSpPr>
          <p:sp>
            <p:nvSpPr>
              <p:cNvPr id="597" name="Freeform 479">
                <a:extLst>
                  <a:ext uri="{FF2B5EF4-FFF2-40B4-BE49-F238E27FC236}">
                    <a16:creationId xmlns:a16="http://schemas.microsoft.com/office/drawing/2014/main" id="{30818A12-6548-4FA5-A0DA-AC778FF2168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387" y="1579"/>
                <a:ext cx="70" cy="93"/>
              </a:xfrm>
              <a:custGeom>
                <a:avLst/>
                <a:gdLst>
                  <a:gd name="T0" fmla="*/ 35 w 210"/>
                  <a:gd name="T1" fmla="*/ 93 h 188"/>
                  <a:gd name="T2" fmla="*/ 27 w 210"/>
                  <a:gd name="T3" fmla="*/ 92 h 188"/>
                  <a:gd name="T4" fmla="*/ 21 w 210"/>
                  <a:gd name="T5" fmla="*/ 89 h 188"/>
                  <a:gd name="T6" fmla="*/ 15 w 210"/>
                  <a:gd name="T7" fmla="*/ 85 h 188"/>
                  <a:gd name="T8" fmla="*/ 10 w 210"/>
                  <a:gd name="T9" fmla="*/ 80 h 188"/>
                  <a:gd name="T10" fmla="*/ 6 w 210"/>
                  <a:gd name="T11" fmla="*/ 72 h 188"/>
                  <a:gd name="T12" fmla="*/ 3 w 210"/>
                  <a:gd name="T13" fmla="*/ 65 h 188"/>
                  <a:gd name="T14" fmla="*/ 1 w 210"/>
                  <a:gd name="T15" fmla="*/ 56 h 188"/>
                  <a:gd name="T16" fmla="*/ 0 w 210"/>
                  <a:gd name="T17" fmla="*/ 46 h 188"/>
                  <a:gd name="T18" fmla="*/ 1 w 210"/>
                  <a:gd name="T19" fmla="*/ 37 h 188"/>
                  <a:gd name="T20" fmla="*/ 3 w 210"/>
                  <a:gd name="T21" fmla="*/ 28 h 188"/>
                  <a:gd name="T22" fmla="*/ 6 w 210"/>
                  <a:gd name="T23" fmla="*/ 20 h 188"/>
                  <a:gd name="T24" fmla="*/ 10 w 210"/>
                  <a:gd name="T25" fmla="*/ 13 h 188"/>
                  <a:gd name="T26" fmla="*/ 15 w 210"/>
                  <a:gd name="T27" fmla="*/ 7 h 188"/>
                  <a:gd name="T28" fmla="*/ 21 w 210"/>
                  <a:gd name="T29" fmla="*/ 3 h 188"/>
                  <a:gd name="T30" fmla="*/ 28 w 210"/>
                  <a:gd name="T31" fmla="*/ 1 h 188"/>
                  <a:gd name="T32" fmla="*/ 35 w 210"/>
                  <a:gd name="T33" fmla="*/ 0 h 188"/>
                  <a:gd name="T34" fmla="*/ 70 w 210"/>
                  <a:gd name="T35" fmla="*/ 0 h 188"/>
                  <a:gd name="T36" fmla="*/ 69 w 210"/>
                  <a:gd name="T37" fmla="*/ 93 h 188"/>
                  <a:gd name="T38" fmla="*/ 35 w 210"/>
                  <a:gd name="T39" fmla="*/ 93 h 188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0" t="0" r="r" b="b"/>
                <a:pathLst>
                  <a:path w="210" h="188">
                    <a:moveTo>
                      <a:pt x="104" y="188"/>
                    </a:moveTo>
                    <a:lnTo>
                      <a:pt x="82" y="186"/>
                    </a:lnTo>
                    <a:lnTo>
                      <a:pt x="63" y="180"/>
                    </a:lnTo>
                    <a:lnTo>
                      <a:pt x="46" y="171"/>
                    </a:lnTo>
                    <a:lnTo>
                      <a:pt x="29" y="161"/>
                    </a:lnTo>
                    <a:lnTo>
                      <a:pt x="17" y="146"/>
                    </a:lnTo>
                    <a:lnTo>
                      <a:pt x="8" y="131"/>
                    </a:lnTo>
                    <a:lnTo>
                      <a:pt x="2" y="113"/>
                    </a:lnTo>
                    <a:lnTo>
                      <a:pt x="0" y="93"/>
                    </a:lnTo>
                    <a:lnTo>
                      <a:pt x="2" y="74"/>
                    </a:lnTo>
                    <a:lnTo>
                      <a:pt x="8" y="56"/>
                    </a:lnTo>
                    <a:lnTo>
                      <a:pt x="17" y="41"/>
                    </a:lnTo>
                    <a:lnTo>
                      <a:pt x="31" y="27"/>
                    </a:lnTo>
                    <a:lnTo>
                      <a:pt x="46" y="15"/>
                    </a:lnTo>
                    <a:lnTo>
                      <a:pt x="63" y="6"/>
                    </a:lnTo>
                    <a:lnTo>
                      <a:pt x="84" y="2"/>
                    </a:lnTo>
                    <a:lnTo>
                      <a:pt x="104" y="0"/>
                    </a:lnTo>
                    <a:lnTo>
                      <a:pt x="210" y="0"/>
                    </a:lnTo>
                    <a:lnTo>
                      <a:pt x="208" y="188"/>
                    </a:lnTo>
                    <a:lnTo>
                      <a:pt x="104" y="188"/>
                    </a:lnTo>
                    <a:close/>
                  </a:path>
                </a:pathLst>
              </a:custGeom>
              <a:grpFill/>
              <a:ln w="4763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598" name="Freeform 480">
                <a:extLst>
                  <a:ext uri="{FF2B5EF4-FFF2-40B4-BE49-F238E27FC236}">
                    <a16:creationId xmlns:a16="http://schemas.microsoft.com/office/drawing/2014/main" id="{33C544CD-1DBD-41DA-A2AE-0315F389EC3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469" y="1549"/>
                <a:ext cx="59" cy="31"/>
              </a:xfrm>
              <a:custGeom>
                <a:avLst/>
                <a:gdLst>
                  <a:gd name="T0" fmla="*/ 59 w 178"/>
                  <a:gd name="T1" fmla="*/ 26 h 61"/>
                  <a:gd name="T2" fmla="*/ 53 w 178"/>
                  <a:gd name="T3" fmla="*/ 0 h 61"/>
                  <a:gd name="T4" fmla="*/ 39 w 178"/>
                  <a:gd name="T5" fmla="*/ 14 h 61"/>
                  <a:gd name="T6" fmla="*/ 36 w 178"/>
                  <a:gd name="T7" fmla="*/ 5 h 61"/>
                  <a:gd name="T8" fmla="*/ 23 w 178"/>
                  <a:gd name="T9" fmla="*/ 18 h 61"/>
                  <a:gd name="T10" fmla="*/ 22 w 178"/>
                  <a:gd name="T11" fmla="*/ 11 h 61"/>
                  <a:gd name="T12" fmla="*/ 0 w 178"/>
                  <a:gd name="T13" fmla="*/ 31 h 61"/>
                  <a:gd name="T14" fmla="*/ 24 w 178"/>
                  <a:gd name="T15" fmla="*/ 26 h 61"/>
                  <a:gd name="T16" fmla="*/ 26 w 178"/>
                  <a:gd name="T17" fmla="*/ 31 h 61"/>
                  <a:gd name="T18" fmla="*/ 41 w 178"/>
                  <a:gd name="T19" fmla="*/ 24 h 61"/>
                  <a:gd name="T20" fmla="*/ 42 w 178"/>
                  <a:gd name="T21" fmla="*/ 29 h 61"/>
                  <a:gd name="T22" fmla="*/ 59 w 178"/>
                  <a:gd name="T23" fmla="*/ 26 h 61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0" t="0" r="r" b="b"/>
                <a:pathLst>
                  <a:path w="178" h="61">
                    <a:moveTo>
                      <a:pt x="178" y="51"/>
                    </a:moveTo>
                    <a:lnTo>
                      <a:pt x="160" y="0"/>
                    </a:lnTo>
                    <a:lnTo>
                      <a:pt x="117" y="27"/>
                    </a:lnTo>
                    <a:lnTo>
                      <a:pt x="110" y="10"/>
                    </a:lnTo>
                    <a:lnTo>
                      <a:pt x="69" y="36"/>
                    </a:lnTo>
                    <a:lnTo>
                      <a:pt x="65" y="22"/>
                    </a:lnTo>
                    <a:lnTo>
                      <a:pt x="0" y="61"/>
                    </a:lnTo>
                    <a:lnTo>
                      <a:pt x="73" y="51"/>
                    </a:lnTo>
                    <a:lnTo>
                      <a:pt x="77" y="61"/>
                    </a:lnTo>
                    <a:lnTo>
                      <a:pt x="123" y="48"/>
                    </a:lnTo>
                    <a:lnTo>
                      <a:pt x="126" y="58"/>
                    </a:lnTo>
                    <a:lnTo>
                      <a:pt x="178" y="51"/>
                    </a:lnTo>
                    <a:close/>
                  </a:path>
                </a:pathLst>
              </a:custGeom>
              <a:grpFill/>
              <a:ln w="4763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599" name="Freeform 481">
                <a:extLst>
                  <a:ext uri="{FF2B5EF4-FFF2-40B4-BE49-F238E27FC236}">
                    <a16:creationId xmlns:a16="http://schemas.microsoft.com/office/drawing/2014/main" id="{2AA511FF-8729-4E4B-8581-02C2BD564FB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489" y="1645"/>
                <a:ext cx="56" cy="39"/>
              </a:xfrm>
              <a:custGeom>
                <a:avLst/>
                <a:gdLst>
                  <a:gd name="T0" fmla="*/ 55 w 169"/>
                  <a:gd name="T1" fmla="*/ 39 h 76"/>
                  <a:gd name="T2" fmla="*/ 56 w 169"/>
                  <a:gd name="T3" fmla="*/ 11 h 76"/>
                  <a:gd name="T4" fmla="*/ 39 w 169"/>
                  <a:gd name="T5" fmla="*/ 14 h 76"/>
                  <a:gd name="T6" fmla="*/ 39 w 169"/>
                  <a:gd name="T7" fmla="*/ 5 h 76"/>
                  <a:gd name="T8" fmla="*/ 24 w 169"/>
                  <a:gd name="T9" fmla="*/ 7 h 76"/>
                  <a:gd name="T10" fmla="*/ 25 w 169"/>
                  <a:gd name="T11" fmla="*/ 0 h 76"/>
                  <a:gd name="T12" fmla="*/ 0 w 169"/>
                  <a:gd name="T13" fmla="*/ 4 h 76"/>
                  <a:gd name="T14" fmla="*/ 24 w 169"/>
                  <a:gd name="T15" fmla="*/ 15 h 76"/>
                  <a:gd name="T16" fmla="*/ 24 w 169"/>
                  <a:gd name="T17" fmla="*/ 22 h 76"/>
                  <a:gd name="T18" fmla="*/ 39 w 169"/>
                  <a:gd name="T19" fmla="*/ 25 h 76"/>
                  <a:gd name="T20" fmla="*/ 39 w 169"/>
                  <a:gd name="T21" fmla="*/ 31 h 76"/>
                  <a:gd name="T22" fmla="*/ 55 w 169"/>
                  <a:gd name="T23" fmla="*/ 39 h 7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0" t="0" r="r" b="b"/>
                <a:pathLst>
                  <a:path w="169" h="76">
                    <a:moveTo>
                      <a:pt x="167" y="76"/>
                    </a:moveTo>
                    <a:lnTo>
                      <a:pt x="169" y="22"/>
                    </a:lnTo>
                    <a:lnTo>
                      <a:pt x="119" y="27"/>
                    </a:lnTo>
                    <a:lnTo>
                      <a:pt x="119" y="9"/>
                    </a:lnTo>
                    <a:lnTo>
                      <a:pt x="73" y="13"/>
                    </a:lnTo>
                    <a:lnTo>
                      <a:pt x="75" y="0"/>
                    </a:lnTo>
                    <a:lnTo>
                      <a:pt x="0" y="7"/>
                    </a:lnTo>
                    <a:lnTo>
                      <a:pt x="72" y="30"/>
                    </a:lnTo>
                    <a:lnTo>
                      <a:pt x="72" y="42"/>
                    </a:lnTo>
                    <a:lnTo>
                      <a:pt x="119" y="49"/>
                    </a:lnTo>
                    <a:lnTo>
                      <a:pt x="118" y="60"/>
                    </a:lnTo>
                    <a:lnTo>
                      <a:pt x="167" y="76"/>
                    </a:lnTo>
                    <a:close/>
                  </a:path>
                </a:pathLst>
              </a:custGeom>
              <a:grpFill/>
              <a:ln w="4763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600" name="Freeform 482">
                <a:extLst>
                  <a:ext uri="{FF2B5EF4-FFF2-40B4-BE49-F238E27FC236}">
                    <a16:creationId xmlns:a16="http://schemas.microsoft.com/office/drawing/2014/main" id="{FA3FE291-8425-4901-9877-79B5677EEB1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459" y="1689"/>
                <a:ext cx="52" cy="65"/>
              </a:xfrm>
              <a:custGeom>
                <a:avLst/>
                <a:gdLst>
                  <a:gd name="T0" fmla="*/ 48 w 155"/>
                  <a:gd name="T1" fmla="*/ 65 h 130"/>
                  <a:gd name="T2" fmla="*/ 52 w 155"/>
                  <a:gd name="T3" fmla="*/ 40 h 130"/>
                  <a:gd name="T4" fmla="*/ 36 w 155"/>
                  <a:gd name="T5" fmla="*/ 32 h 130"/>
                  <a:gd name="T6" fmla="*/ 38 w 155"/>
                  <a:gd name="T7" fmla="*/ 24 h 130"/>
                  <a:gd name="T8" fmla="*/ 22 w 155"/>
                  <a:gd name="T9" fmla="*/ 17 h 130"/>
                  <a:gd name="T10" fmla="*/ 24 w 155"/>
                  <a:gd name="T11" fmla="*/ 11 h 130"/>
                  <a:gd name="T12" fmla="*/ 0 w 155"/>
                  <a:gd name="T13" fmla="*/ 0 h 130"/>
                  <a:gd name="T14" fmla="*/ 21 w 155"/>
                  <a:gd name="T15" fmla="*/ 25 h 130"/>
                  <a:gd name="T16" fmla="*/ 20 w 155"/>
                  <a:gd name="T17" fmla="*/ 30 h 130"/>
                  <a:gd name="T18" fmla="*/ 35 w 155"/>
                  <a:gd name="T19" fmla="*/ 43 h 130"/>
                  <a:gd name="T20" fmla="*/ 33 w 155"/>
                  <a:gd name="T21" fmla="*/ 48 h 130"/>
                  <a:gd name="T22" fmla="*/ 48 w 155"/>
                  <a:gd name="T23" fmla="*/ 65 h 130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0" t="0" r="r" b="b"/>
                <a:pathLst>
                  <a:path w="155" h="130">
                    <a:moveTo>
                      <a:pt x="142" y="130"/>
                    </a:moveTo>
                    <a:lnTo>
                      <a:pt x="155" y="79"/>
                    </a:lnTo>
                    <a:lnTo>
                      <a:pt x="108" y="64"/>
                    </a:lnTo>
                    <a:lnTo>
                      <a:pt x="112" y="48"/>
                    </a:lnTo>
                    <a:lnTo>
                      <a:pt x="67" y="34"/>
                    </a:lnTo>
                    <a:lnTo>
                      <a:pt x="72" y="21"/>
                    </a:lnTo>
                    <a:lnTo>
                      <a:pt x="0" y="0"/>
                    </a:lnTo>
                    <a:lnTo>
                      <a:pt x="62" y="49"/>
                    </a:lnTo>
                    <a:lnTo>
                      <a:pt x="59" y="60"/>
                    </a:lnTo>
                    <a:lnTo>
                      <a:pt x="103" y="85"/>
                    </a:lnTo>
                    <a:lnTo>
                      <a:pt x="99" y="96"/>
                    </a:lnTo>
                    <a:lnTo>
                      <a:pt x="142" y="130"/>
                    </a:lnTo>
                    <a:close/>
                  </a:path>
                </a:pathLst>
              </a:custGeom>
              <a:grpFill/>
              <a:ln w="4763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601" name="Freeform 483">
                <a:extLst>
                  <a:ext uri="{FF2B5EF4-FFF2-40B4-BE49-F238E27FC236}">
                    <a16:creationId xmlns:a16="http://schemas.microsoft.com/office/drawing/2014/main" id="{1E199898-4AE5-4FEA-A06A-9527B58223B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489" y="1586"/>
                <a:ext cx="60" cy="31"/>
              </a:xfrm>
              <a:custGeom>
                <a:avLst/>
                <a:gdLst>
                  <a:gd name="T0" fmla="*/ 60 w 178"/>
                  <a:gd name="T1" fmla="*/ 26 h 62"/>
                  <a:gd name="T2" fmla="*/ 54 w 178"/>
                  <a:gd name="T3" fmla="*/ 0 h 62"/>
                  <a:gd name="T4" fmla="*/ 39 w 178"/>
                  <a:gd name="T5" fmla="*/ 13 h 62"/>
                  <a:gd name="T6" fmla="*/ 38 w 178"/>
                  <a:gd name="T7" fmla="*/ 5 h 62"/>
                  <a:gd name="T8" fmla="*/ 24 w 178"/>
                  <a:gd name="T9" fmla="*/ 18 h 62"/>
                  <a:gd name="T10" fmla="*/ 22 w 178"/>
                  <a:gd name="T11" fmla="*/ 11 h 62"/>
                  <a:gd name="T12" fmla="*/ 0 w 178"/>
                  <a:gd name="T13" fmla="*/ 31 h 62"/>
                  <a:gd name="T14" fmla="*/ 25 w 178"/>
                  <a:gd name="T15" fmla="*/ 25 h 62"/>
                  <a:gd name="T16" fmla="*/ 27 w 178"/>
                  <a:gd name="T17" fmla="*/ 30 h 62"/>
                  <a:gd name="T18" fmla="*/ 42 w 178"/>
                  <a:gd name="T19" fmla="*/ 24 h 62"/>
                  <a:gd name="T20" fmla="*/ 43 w 178"/>
                  <a:gd name="T21" fmla="*/ 29 h 62"/>
                  <a:gd name="T22" fmla="*/ 60 w 178"/>
                  <a:gd name="T23" fmla="*/ 26 h 62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0" t="0" r="r" b="b"/>
                <a:pathLst>
                  <a:path w="178" h="62">
                    <a:moveTo>
                      <a:pt x="178" y="51"/>
                    </a:moveTo>
                    <a:lnTo>
                      <a:pt x="160" y="0"/>
                    </a:lnTo>
                    <a:lnTo>
                      <a:pt x="117" y="26"/>
                    </a:lnTo>
                    <a:lnTo>
                      <a:pt x="112" y="9"/>
                    </a:lnTo>
                    <a:lnTo>
                      <a:pt x="70" y="35"/>
                    </a:lnTo>
                    <a:lnTo>
                      <a:pt x="65" y="21"/>
                    </a:lnTo>
                    <a:lnTo>
                      <a:pt x="0" y="62"/>
                    </a:lnTo>
                    <a:lnTo>
                      <a:pt x="75" y="50"/>
                    </a:lnTo>
                    <a:lnTo>
                      <a:pt x="79" y="60"/>
                    </a:lnTo>
                    <a:lnTo>
                      <a:pt x="125" y="47"/>
                    </a:lnTo>
                    <a:lnTo>
                      <a:pt x="128" y="57"/>
                    </a:lnTo>
                    <a:lnTo>
                      <a:pt x="178" y="51"/>
                    </a:lnTo>
                    <a:close/>
                  </a:path>
                </a:pathLst>
              </a:custGeom>
              <a:grpFill/>
              <a:ln w="4763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  <p:grpSp>
          <p:nvGrpSpPr>
            <p:cNvPr id="189" name="Group 484">
              <a:extLst>
                <a:ext uri="{FF2B5EF4-FFF2-40B4-BE49-F238E27FC236}">
                  <a16:creationId xmlns:a16="http://schemas.microsoft.com/office/drawing/2014/main" id="{20A99644-7E9E-4DD9-BD24-4BEBBA39640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677" y="1580"/>
              <a:ext cx="55" cy="270"/>
              <a:chOff x="2684" y="1273"/>
              <a:chExt cx="55" cy="270"/>
            </a:xfrm>
            <a:grpFill/>
          </p:grpSpPr>
          <p:sp>
            <p:nvSpPr>
              <p:cNvPr id="591" name="Oval 485">
                <a:extLst>
                  <a:ext uri="{FF2B5EF4-FFF2-40B4-BE49-F238E27FC236}">
                    <a16:creationId xmlns:a16="http://schemas.microsoft.com/office/drawing/2014/main" id="{A068C819-D3F8-44D8-9330-7A29D0D9FDD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698" y="1273"/>
                <a:ext cx="28" cy="82"/>
              </a:xfrm>
              <a:prstGeom prst="ellipse">
                <a:avLst/>
              </a:prstGeom>
              <a:grpFill/>
              <a:ln w="4763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charset="0"/>
                  <a:ea typeface="+mn-ea"/>
                  <a:cs typeface="+mn-cs"/>
                </a:endParaRPr>
              </a:p>
            </p:txBody>
          </p:sp>
          <p:sp>
            <p:nvSpPr>
              <p:cNvPr id="592" name="Line 486">
                <a:extLst>
                  <a:ext uri="{FF2B5EF4-FFF2-40B4-BE49-F238E27FC236}">
                    <a16:creationId xmlns:a16="http://schemas.microsoft.com/office/drawing/2014/main" id="{19AF9EEF-EDF9-442E-B5EB-FA6ECC9C698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712" y="1354"/>
                <a:ext cx="1" cy="108"/>
              </a:xfrm>
              <a:prstGeom prst="line">
                <a:avLst/>
              </a:prstGeom>
              <a:grpFill/>
              <a:ln w="4763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593" name="Line 487">
                <a:extLst>
                  <a:ext uri="{FF2B5EF4-FFF2-40B4-BE49-F238E27FC236}">
                    <a16:creationId xmlns:a16="http://schemas.microsoft.com/office/drawing/2014/main" id="{911159E0-37EA-48F0-8D11-78559A6F6A8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2684" y="1381"/>
                <a:ext cx="28" cy="27"/>
              </a:xfrm>
              <a:prstGeom prst="line">
                <a:avLst/>
              </a:prstGeom>
              <a:grpFill/>
              <a:ln w="4763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594" name="Line 488">
                <a:extLst>
                  <a:ext uri="{FF2B5EF4-FFF2-40B4-BE49-F238E27FC236}">
                    <a16:creationId xmlns:a16="http://schemas.microsoft.com/office/drawing/2014/main" id="{E8FAE313-7235-44F0-B302-C78144594C5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712" y="1381"/>
                <a:ext cx="27" cy="27"/>
              </a:xfrm>
              <a:prstGeom prst="line">
                <a:avLst/>
              </a:prstGeom>
              <a:grpFill/>
              <a:ln w="4763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595" name="Freeform 489">
                <a:extLst>
                  <a:ext uri="{FF2B5EF4-FFF2-40B4-BE49-F238E27FC236}">
                    <a16:creationId xmlns:a16="http://schemas.microsoft.com/office/drawing/2014/main" id="{C53327CB-BCBF-47F9-ABEF-AA573EC1EE8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712" y="1462"/>
                <a:ext cx="13" cy="81"/>
              </a:xfrm>
              <a:custGeom>
                <a:avLst/>
                <a:gdLst>
                  <a:gd name="T0" fmla="*/ 0 w 40"/>
                  <a:gd name="T1" fmla="*/ 0 h 162"/>
                  <a:gd name="T2" fmla="*/ 13 w 40"/>
                  <a:gd name="T3" fmla="*/ 27 h 162"/>
                  <a:gd name="T4" fmla="*/ 13 w 40"/>
                  <a:gd name="T5" fmla="*/ 81 h 162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40" h="162">
                    <a:moveTo>
                      <a:pt x="0" y="0"/>
                    </a:moveTo>
                    <a:lnTo>
                      <a:pt x="40" y="54"/>
                    </a:lnTo>
                    <a:lnTo>
                      <a:pt x="40" y="162"/>
                    </a:lnTo>
                  </a:path>
                </a:pathLst>
              </a:custGeom>
              <a:grpFill/>
              <a:ln w="4763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596" name="Freeform 490">
                <a:extLst>
                  <a:ext uri="{FF2B5EF4-FFF2-40B4-BE49-F238E27FC236}">
                    <a16:creationId xmlns:a16="http://schemas.microsoft.com/office/drawing/2014/main" id="{9680C18E-ECAF-4106-9B09-8160993ACDB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698" y="1462"/>
                <a:ext cx="14" cy="81"/>
              </a:xfrm>
              <a:custGeom>
                <a:avLst/>
                <a:gdLst>
                  <a:gd name="T0" fmla="*/ 14 w 41"/>
                  <a:gd name="T1" fmla="*/ 0 h 162"/>
                  <a:gd name="T2" fmla="*/ 0 w 41"/>
                  <a:gd name="T3" fmla="*/ 27 h 162"/>
                  <a:gd name="T4" fmla="*/ 0 w 41"/>
                  <a:gd name="T5" fmla="*/ 81 h 162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41" h="162">
                    <a:moveTo>
                      <a:pt x="41" y="0"/>
                    </a:moveTo>
                    <a:lnTo>
                      <a:pt x="0" y="54"/>
                    </a:lnTo>
                    <a:lnTo>
                      <a:pt x="0" y="162"/>
                    </a:lnTo>
                  </a:path>
                </a:pathLst>
              </a:custGeom>
              <a:grpFill/>
              <a:ln w="4763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  <p:grpSp>
          <p:nvGrpSpPr>
            <p:cNvPr id="190" name="Group 491">
              <a:extLst>
                <a:ext uri="{FF2B5EF4-FFF2-40B4-BE49-F238E27FC236}">
                  <a16:creationId xmlns:a16="http://schemas.microsoft.com/office/drawing/2014/main" id="{753E9101-1552-4DD9-97F1-CED42C6E740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759" y="1577"/>
              <a:ext cx="54" cy="270"/>
              <a:chOff x="2766" y="1270"/>
              <a:chExt cx="54" cy="270"/>
            </a:xfrm>
            <a:grpFill/>
          </p:grpSpPr>
          <p:sp>
            <p:nvSpPr>
              <p:cNvPr id="585" name="Oval 492">
                <a:extLst>
                  <a:ext uri="{FF2B5EF4-FFF2-40B4-BE49-F238E27FC236}">
                    <a16:creationId xmlns:a16="http://schemas.microsoft.com/office/drawing/2014/main" id="{7C96CF0E-2D23-481F-BF8D-75B4BD4398B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779" y="1270"/>
                <a:ext cx="28" cy="82"/>
              </a:xfrm>
              <a:prstGeom prst="ellipse">
                <a:avLst/>
              </a:prstGeom>
              <a:grpFill/>
              <a:ln w="4763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charset="0"/>
                  <a:ea typeface="+mn-ea"/>
                  <a:cs typeface="+mn-cs"/>
                </a:endParaRPr>
              </a:p>
            </p:txBody>
          </p:sp>
          <p:sp>
            <p:nvSpPr>
              <p:cNvPr id="586" name="Line 493">
                <a:extLst>
                  <a:ext uri="{FF2B5EF4-FFF2-40B4-BE49-F238E27FC236}">
                    <a16:creationId xmlns:a16="http://schemas.microsoft.com/office/drawing/2014/main" id="{58575EDC-801D-466A-A9C0-9D20963DE3F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793" y="1351"/>
                <a:ext cx="1" cy="108"/>
              </a:xfrm>
              <a:prstGeom prst="line">
                <a:avLst/>
              </a:prstGeom>
              <a:grpFill/>
              <a:ln w="4763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587" name="Line 494">
                <a:extLst>
                  <a:ext uri="{FF2B5EF4-FFF2-40B4-BE49-F238E27FC236}">
                    <a16:creationId xmlns:a16="http://schemas.microsoft.com/office/drawing/2014/main" id="{A7BD44C6-075B-43D7-926E-F78B61ED7CD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2766" y="1379"/>
                <a:ext cx="27" cy="26"/>
              </a:xfrm>
              <a:prstGeom prst="line">
                <a:avLst/>
              </a:prstGeom>
              <a:grpFill/>
              <a:ln w="4763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588" name="Line 495">
                <a:extLst>
                  <a:ext uri="{FF2B5EF4-FFF2-40B4-BE49-F238E27FC236}">
                    <a16:creationId xmlns:a16="http://schemas.microsoft.com/office/drawing/2014/main" id="{6CB67B45-3B55-47BF-935D-A4CC434EE59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793" y="1379"/>
                <a:ext cx="27" cy="26"/>
              </a:xfrm>
              <a:prstGeom prst="line">
                <a:avLst/>
              </a:prstGeom>
              <a:grpFill/>
              <a:ln w="4763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589" name="Freeform 496">
                <a:extLst>
                  <a:ext uri="{FF2B5EF4-FFF2-40B4-BE49-F238E27FC236}">
                    <a16:creationId xmlns:a16="http://schemas.microsoft.com/office/drawing/2014/main" id="{5688D1CA-841F-4EE1-AD3F-EC2DF849A19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793" y="1459"/>
                <a:ext cx="13" cy="81"/>
              </a:xfrm>
              <a:custGeom>
                <a:avLst/>
                <a:gdLst>
                  <a:gd name="T0" fmla="*/ 0 w 40"/>
                  <a:gd name="T1" fmla="*/ 0 h 162"/>
                  <a:gd name="T2" fmla="*/ 13 w 40"/>
                  <a:gd name="T3" fmla="*/ 27 h 162"/>
                  <a:gd name="T4" fmla="*/ 13 w 40"/>
                  <a:gd name="T5" fmla="*/ 81 h 162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40" h="162">
                    <a:moveTo>
                      <a:pt x="0" y="0"/>
                    </a:moveTo>
                    <a:lnTo>
                      <a:pt x="40" y="54"/>
                    </a:lnTo>
                    <a:lnTo>
                      <a:pt x="40" y="162"/>
                    </a:lnTo>
                  </a:path>
                </a:pathLst>
              </a:custGeom>
              <a:grpFill/>
              <a:ln w="4763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590" name="Freeform 497">
                <a:extLst>
                  <a:ext uri="{FF2B5EF4-FFF2-40B4-BE49-F238E27FC236}">
                    <a16:creationId xmlns:a16="http://schemas.microsoft.com/office/drawing/2014/main" id="{CF21204B-E147-4EE1-A2D8-DE6CFA0CCB8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779" y="1459"/>
                <a:ext cx="14" cy="81"/>
              </a:xfrm>
              <a:custGeom>
                <a:avLst/>
                <a:gdLst>
                  <a:gd name="T0" fmla="*/ 14 w 41"/>
                  <a:gd name="T1" fmla="*/ 0 h 162"/>
                  <a:gd name="T2" fmla="*/ 0 w 41"/>
                  <a:gd name="T3" fmla="*/ 27 h 162"/>
                  <a:gd name="T4" fmla="*/ 0 w 41"/>
                  <a:gd name="T5" fmla="*/ 81 h 162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41" h="162">
                    <a:moveTo>
                      <a:pt x="41" y="0"/>
                    </a:moveTo>
                    <a:lnTo>
                      <a:pt x="0" y="54"/>
                    </a:lnTo>
                    <a:lnTo>
                      <a:pt x="0" y="162"/>
                    </a:lnTo>
                  </a:path>
                </a:pathLst>
              </a:custGeom>
              <a:grpFill/>
              <a:ln w="4763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  <p:grpSp>
          <p:nvGrpSpPr>
            <p:cNvPr id="191" name="Group 498">
              <a:extLst>
                <a:ext uri="{FF2B5EF4-FFF2-40B4-BE49-F238E27FC236}">
                  <a16:creationId xmlns:a16="http://schemas.microsoft.com/office/drawing/2014/main" id="{4B8CFB2A-EC57-4F20-9081-BD6909DB941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380" y="1535"/>
              <a:ext cx="108" cy="135"/>
              <a:chOff x="2387" y="1228"/>
              <a:chExt cx="108" cy="135"/>
            </a:xfrm>
            <a:grpFill/>
          </p:grpSpPr>
          <p:sp>
            <p:nvSpPr>
              <p:cNvPr id="579" name="Freeform 499">
                <a:extLst>
                  <a:ext uri="{FF2B5EF4-FFF2-40B4-BE49-F238E27FC236}">
                    <a16:creationId xmlns:a16="http://schemas.microsoft.com/office/drawing/2014/main" id="{6F13D891-1AA6-4CC1-BE11-72CAA26B96F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387" y="1250"/>
                <a:ext cx="60" cy="75"/>
              </a:xfrm>
              <a:custGeom>
                <a:avLst/>
                <a:gdLst>
                  <a:gd name="T0" fmla="*/ 30 w 180"/>
                  <a:gd name="T1" fmla="*/ 75 h 150"/>
                  <a:gd name="T2" fmla="*/ 24 w 180"/>
                  <a:gd name="T3" fmla="*/ 74 h 150"/>
                  <a:gd name="T4" fmla="*/ 18 w 180"/>
                  <a:gd name="T5" fmla="*/ 72 h 150"/>
                  <a:gd name="T6" fmla="*/ 13 w 180"/>
                  <a:gd name="T7" fmla="*/ 68 h 150"/>
                  <a:gd name="T8" fmla="*/ 9 w 180"/>
                  <a:gd name="T9" fmla="*/ 64 h 150"/>
                  <a:gd name="T10" fmla="*/ 5 w 180"/>
                  <a:gd name="T11" fmla="*/ 59 h 150"/>
                  <a:gd name="T12" fmla="*/ 2 w 180"/>
                  <a:gd name="T13" fmla="*/ 52 h 150"/>
                  <a:gd name="T14" fmla="*/ 0 w 180"/>
                  <a:gd name="T15" fmla="*/ 45 h 150"/>
                  <a:gd name="T16" fmla="*/ 0 w 180"/>
                  <a:gd name="T17" fmla="*/ 38 h 150"/>
                  <a:gd name="T18" fmla="*/ 0 w 180"/>
                  <a:gd name="T19" fmla="*/ 30 h 150"/>
                  <a:gd name="T20" fmla="*/ 2 w 180"/>
                  <a:gd name="T21" fmla="*/ 23 h 150"/>
                  <a:gd name="T22" fmla="*/ 5 w 180"/>
                  <a:gd name="T23" fmla="*/ 17 h 150"/>
                  <a:gd name="T24" fmla="*/ 9 w 180"/>
                  <a:gd name="T25" fmla="*/ 11 h 150"/>
                  <a:gd name="T26" fmla="*/ 13 w 180"/>
                  <a:gd name="T27" fmla="*/ 6 h 150"/>
                  <a:gd name="T28" fmla="*/ 18 w 180"/>
                  <a:gd name="T29" fmla="*/ 3 h 150"/>
                  <a:gd name="T30" fmla="*/ 24 w 180"/>
                  <a:gd name="T31" fmla="*/ 1 h 150"/>
                  <a:gd name="T32" fmla="*/ 30 w 180"/>
                  <a:gd name="T33" fmla="*/ 0 h 150"/>
                  <a:gd name="T34" fmla="*/ 60 w 180"/>
                  <a:gd name="T35" fmla="*/ 0 h 150"/>
                  <a:gd name="T36" fmla="*/ 60 w 180"/>
                  <a:gd name="T37" fmla="*/ 75 h 150"/>
                  <a:gd name="T38" fmla="*/ 30 w 180"/>
                  <a:gd name="T39" fmla="*/ 75 h 150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0" t="0" r="r" b="b"/>
                <a:pathLst>
                  <a:path w="180" h="150">
                    <a:moveTo>
                      <a:pt x="89" y="150"/>
                    </a:moveTo>
                    <a:lnTo>
                      <a:pt x="71" y="148"/>
                    </a:lnTo>
                    <a:lnTo>
                      <a:pt x="55" y="144"/>
                    </a:lnTo>
                    <a:lnTo>
                      <a:pt x="39" y="136"/>
                    </a:lnTo>
                    <a:lnTo>
                      <a:pt x="27" y="127"/>
                    </a:lnTo>
                    <a:lnTo>
                      <a:pt x="15" y="117"/>
                    </a:lnTo>
                    <a:lnTo>
                      <a:pt x="6" y="103"/>
                    </a:lnTo>
                    <a:lnTo>
                      <a:pt x="1" y="90"/>
                    </a:lnTo>
                    <a:lnTo>
                      <a:pt x="0" y="75"/>
                    </a:lnTo>
                    <a:lnTo>
                      <a:pt x="1" y="60"/>
                    </a:lnTo>
                    <a:lnTo>
                      <a:pt x="6" y="45"/>
                    </a:lnTo>
                    <a:lnTo>
                      <a:pt x="15" y="33"/>
                    </a:lnTo>
                    <a:lnTo>
                      <a:pt x="27" y="22"/>
                    </a:lnTo>
                    <a:lnTo>
                      <a:pt x="39" y="12"/>
                    </a:lnTo>
                    <a:lnTo>
                      <a:pt x="55" y="6"/>
                    </a:lnTo>
                    <a:lnTo>
                      <a:pt x="71" y="1"/>
                    </a:lnTo>
                    <a:lnTo>
                      <a:pt x="89" y="0"/>
                    </a:lnTo>
                    <a:lnTo>
                      <a:pt x="180" y="0"/>
                    </a:lnTo>
                    <a:lnTo>
                      <a:pt x="180" y="150"/>
                    </a:lnTo>
                    <a:lnTo>
                      <a:pt x="89" y="150"/>
                    </a:lnTo>
                    <a:close/>
                  </a:path>
                </a:pathLst>
              </a:custGeom>
              <a:grpFill/>
              <a:ln w="4763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580" name="Line 500">
                <a:extLst>
                  <a:ext uri="{FF2B5EF4-FFF2-40B4-BE49-F238E27FC236}">
                    <a16:creationId xmlns:a16="http://schemas.microsoft.com/office/drawing/2014/main" id="{642A27D3-6B4E-445A-9423-BD22EBFFEB1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2459" y="1228"/>
                <a:ext cx="18" cy="22"/>
              </a:xfrm>
              <a:prstGeom prst="line">
                <a:avLst/>
              </a:prstGeom>
              <a:grpFill/>
              <a:ln w="4763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581" name="Line 501">
                <a:extLst>
                  <a:ext uri="{FF2B5EF4-FFF2-40B4-BE49-F238E27FC236}">
                    <a16:creationId xmlns:a16="http://schemas.microsoft.com/office/drawing/2014/main" id="{5C21E264-0601-423E-8F45-08F7FEF5449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2468" y="1262"/>
                <a:ext cx="18" cy="11"/>
              </a:xfrm>
              <a:prstGeom prst="line">
                <a:avLst/>
              </a:prstGeom>
              <a:grpFill/>
              <a:ln w="4763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582" name="Line 502">
                <a:extLst>
                  <a:ext uri="{FF2B5EF4-FFF2-40B4-BE49-F238E27FC236}">
                    <a16:creationId xmlns:a16="http://schemas.microsoft.com/office/drawing/2014/main" id="{20956708-06E2-4327-A4E8-DCEB1279F8B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468" y="1295"/>
                <a:ext cx="27" cy="1"/>
              </a:xfrm>
              <a:prstGeom prst="line">
                <a:avLst/>
              </a:prstGeom>
              <a:grpFill/>
              <a:ln w="4763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583" name="Line 503">
                <a:extLst>
                  <a:ext uri="{FF2B5EF4-FFF2-40B4-BE49-F238E27FC236}">
                    <a16:creationId xmlns:a16="http://schemas.microsoft.com/office/drawing/2014/main" id="{95407B09-1CAF-4F0A-B084-5129F2B31FE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468" y="1318"/>
                <a:ext cx="18" cy="11"/>
              </a:xfrm>
              <a:prstGeom prst="line">
                <a:avLst/>
              </a:prstGeom>
              <a:grpFill/>
              <a:ln w="4763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584" name="Line 504">
                <a:extLst>
                  <a:ext uri="{FF2B5EF4-FFF2-40B4-BE49-F238E27FC236}">
                    <a16:creationId xmlns:a16="http://schemas.microsoft.com/office/drawing/2014/main" id="{31A82822-7D20-4CFA-B2E9-F05083279F5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459" y="1329"/>
                <a:ext cx="27" cy="34"/>
              </a:xfrm>
              <a:prstGeom prst="line">
                <a:avLst/>
              </a:prstGeom>
              <a:grpFill/>
              <a:ln w="4763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  <p:grpSp>
          <p:nvGrpSpPr>
            <p:cNvPr id="192" name="Group 505">
              <a:extLst>
                <a:ext uri="{FF2B5EF4-FFF2-40B4-BE49-F238E27FC236}">
                  <a16:creationId xmlns:a16="http://schemas.microsoft.com/office/drawing/2014/main" id="{85E7D28E-22C7-4FB3-A36E-46C4AC0F51B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623" y="1577"/>
              <a:ext cx="54" cy="270"/>
              <a:chOff x="2630" y="1270"/>
              <a:chExt cx="54" cy="270"/>
            </a:xfrm>
            <a:grpFill/>
          </p:grpSpPr>
          <p:sp>
            <p:nvSpPr>
              <p:cNvPr id="573" name="Oval 506">
                <a:extLst>
                  <a:ext uri="{FF2B5EF4-FFF2-40B4-BE49-F238E27FC236}">
                    <a16:creationId xmlns:a16="http://schemas.microsoft.com/office/drawing/2014/main" id="{0C1359B1-27B0-4F00-9150-44F009D59AA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644" y="1270"/>
                <a:ext cx="27" cy="82"/>
              </a:xfrm>
              <a:prstGeom prst="ellipse">
                <a:avLst/>
              </a:prstGeom>
              <a:grpFill/>
              <a:ln w="4763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charset="0"/>
                  <a:ea typeface="+mn-ea"/>
                  <a:cs typeface="+mn-cs"/>
                </a:endParaRPr>
              </a:p>
            </p:txBody>
          </p:sp>
          <p:sp>
            <p:nvSpPr>
              <p:cNvPr id="574" name="Line 507">
                <a:extLst>
                  <a:ext uri="{FF2B5EF4-FFF2-40B4-BE49-F238E27FC236}">
                    <a16:creationId xmlns:a16="http://schemas.microsoft.com/office/drawing/2014/main" id="{8B0C92EF-4029-4116-BDC4-4508C3BBBC6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657" y="1351"/>
                <a:ext cx="1" cy="108"/>
              </a:xfrm>
              <a:prstGeom prst="line">
                <a:avLst/>
              </a:prstGeom>
              <a:grpFill/>
              <a:ln w="4763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575" name="Line 508">
                <a:extLst>
                  <a:ext uri="{FF2B5EF4-FFF2-40B4-BE49-F238E27FC236}">
                    <a16:creationId xmlns:a16="http://schemas.microsoft.com/office/drawing/2014/main" id="{897129E8-7F51-4EF3-ABDA-FF42A7694FB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2630" y="1379"/>
                <a:ext cx="27" cy="26"/>
              </a:xfrm>
              <a:prstGeom prst="line">
                <a:avLst/>
              </a:prstGeom>
              <a:grpFill/>
              <a:ln w="4763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576" name="Line 509">
                <a:extLst>
                  <a:ext uri="{FF2B5EF4-FFF2-40B4-BE49-F238E27FC236}">
                    <a16:creationId xmlns:a16="http://schemas.microsoft.com/office/drawing/2014/main" id="{33CBBB83-69C5-43F5-BA2B-765400481F3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657" y="1379"/>
                <a:ext cx="27" cy="26"/>
              </a:xfrm>
              <a:prstGeom prst="line">
                <a:avLst/>
              </a:prstGeom>
              <a:grpFill/>
              <a:ln w="4763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577" name="Freeform 510">
                <a:extLst>
                  <a:ext uri="{FF2B5EF4-FFF2-40B4-BE49-F238E27FC236}">
                    <a16:creationId xmlns:a16="http://schemas.microsoft.com/office/drawing/2014/main" id="{3688D443-C88E-4BC6-A29E-C3FBA21B909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657" y="1459"/>
                <a:ext cx="14" cy="81"/>
              </a:xfrm>
              <a:custGeom>
                <a:avLst/>
                <a:gdLst>
                  <a:gd name="T0" fmla="*/ 0 w 41"/>
                  <a:gd name="T1" fmla="*/ 0 h 162"/>
                  <a:gd name="T2" fmla="*/ 14 w 41"/>
                  <a:gd name="T3" fmla="*/ 27 h 162"/>
                  <a:gd name="T4" fmla="*/ 14 w 41"/>
                  <a:gd name="T5" fmla="*/ 81 h 162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41" h="162">
                    <a:moveTo>
                      <a:pt x="0" y="0"/>
                    </a:moveTo>
                    <a:lnTo>
                      <a:pt x="41" y="54"/>
                    </a:lnTo>
                    <a:lnTo>
                      <a:pt x="41" y="162"/>
                    </a:lnTo>
                  </a:path>
                </a:pathLst>
              </a:custGeom>
              <a:grpFill/>
              <a:ln w="4763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578" name="Freeform 511">
                <a:extLst>
                  <a:ext uri="{FF2B5EF4-FFF2-40B4-BE49-F238E27FC236}">
                    <a16:creationId xmlns:a16="http://schemas.microsoft.com/office/drawing/2014/main" id="{5FD862EE-B015-45C9-91A3-7E151E8635A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644" y="1459"/>
                <a:ext cx="13" cy="81"/>
              </a:xfrm>
              <a:custGeom>
                <a:avLst/>
                <a:gdLst>
                  <a:gd name="T0" fmla="*/ 13 w 40"/>
                  <a:gd name="T1" fmla="*/ 0 h 162"/>
                  <a:gd name="T2" fmla="*/ 0 w 40"/>
                  <a:gd name="T3" fmla="*/ 27 h 162"/>
                  <a:gd name="T4" fmla="*/ 0 w 40"/>
                  <a:gd name="T5" fmla="*/ 81 h 162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40" h="162">
                    <a:moveTo>
                      <a:pt x="40" y="0"/>
                    </a:moveTo>
                    <a:lnTo>
                      <a:pt x="0" y="54"/>
                    </a:lnTo>
                    <a:lnTo>
                      <a:pt x="0" y="162"/>
                    </a:lnTo>
                  </a:path>
                </a:pathLst>
              </a:custGeom>
              <a:grpFill/>
              <a:ln w="4763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  <p:grpSp>
          <p:nvGrpSpPr>
            <p:cNvPr id="193" name="Group 512">
              <a:extLst>
                <a:ext uri="{FF2B5EF4-FFF2-40B4-BE49-F238E27FC236}">
                  <a16:creationId xmlns:a16="http://schemas.microsoft.com/office/drawing/2014/main" id="{0E80D66B-8648-497C-9569-4F39D667F7E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380" y="2576"/>
              <a:ext cx="162" cy="205"/>
              <a:chOff x="2387" y="2269"/>
              <a:chExt cx="162" cy="205"/>
            </a:xfrm>
            <a:grpFill/>
          </p:grpSpPr>
          <p:sp>
            <p:nvSpPr>
              <p:cNvPr id="568" name="Freeform 513">
                <a:extLst>
                  <a:ext uri="{FF2B5EF4-FFF2-40B4-BE49-F238E27FC236}">
                    <a16:creationId xmlns:a16="http://schemas.microsoft.com/office/drawing/2014/main" id="{25423C38-3CE0-4E54-A30A-C05E284527A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387" y="2298"/>
                <a:ext cx="70" cy="94"/>
              </a:xfrm>
              <a:custGeom>
                <a:avLst/>
                <a:gdLst>
                  <a:gd name="T0" fmla="*/ 35 w 210"/>
                  <a:gd name="T1" fmla="*/ 94 h 188"/>
                  <a:gd name="T2" fmla="*/ 27 w 210"/>
                  <a:gd name="T3" fmla="*/ 93 h 188"/>
                  <a:gd name="T4" fmla="*/ 21 w 210"/>
                  <a:gd name="T5" fmla="*/ 90 h 188"/>
                  <a:gd name="T6" fmla="*/ 15 w 210"/>
                  <a:gd name="T7" fmla="*/ 86 h 188"/>
                  <a:gd name="T8" fmla="*/ 10 w 210"/>
                  <a:gd name="T9" fmla="*/ 81 h 188"/>
                  <a:gd name="T10" fmla="*/ 6 w 210"/>
                  <a:gd name="T11" fmla="*/ 73 h 188"/>
                  <a:gd name="T12" fmla="*/ 3 w 210"/>
                  <a:gd name="T13" fmla="*/ 66 h 188"/>
                  <a:gd name="T14" fmla="*/ 1 w 210"/>
                  <a:gd name="T15" fmla="*/ 57 h 188"/>
                  <a:gd name="T16" fmla="*/ 0 w 210"/>
                  <a:gd name="T17" fmla="*/ 47 h 188"/>
                  <a:gd name="T18" fmla="*/ 1 w 210"/>
                  <a:gd name="T19" fmla="*/ 37 h 188"/>
                  <a:gd name="T20" fmla="*/ 3 w 210"/>
                  <a:gd name="T21" fmla="*/ 28 h 188"/>
                  <a:gd name="T22" fmla="*/ 6 w 210"/>
                  <a:gd name="T23" fmla="*/ 21 h 188"/>
                  <a:gd name="T24" fmla="*/ 10 w 210"/>
                  <a:gd name="T25" fmla="*/ 14 h 188"/>
                  <a:gd name="T26" fmla="*/ 15 w 210"/>
                  <a:gd name="T27" fmla="*/ 8 h 188"/>
                  <a:gd name="T28" fmla="*/ 21 w 210"/>
                  <a:gd name="T29" fmla="*/ 3 h 188"/>
                  <a:gd name="T30" fmla="*/ 28 w 210"/>
                  <a:gd name="T31" fmla="*/ 1 h 188"/>
                  <a:gd name="T32" fmla="*/ 35 w 210"/>
                  <a:gd name="T33" fmla="*/ 0 h 188"/>
                  <a:gd name="T34" fmla="*/ 70 w 210"/>
                  <a:gd name="T35" fmla="*/ 0 h 188"/>
                  <a:gd name="T36" fmla="*/ 69 w 210"/>
                  <a:gd name="T37" fmla="*/ 94 h 188"/>
                  <a:gd name="T38" fmla="*/ 35 w 210"/>
                  <a:gd name="T39" fmla="*/ 94 h 188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0" t="0" r="r" b="b"/>
                <a:pathLst>
                  <a:path w="210" h="188">
                    <a:moveTo>
                      <a:pt x="104" y="188"/>
                    </a:moveTo>
                    <a:lnTo>
                      <a:pt x="82" y="186"/>
                    </a:lnTo>
                    <a:lnTo>
                      <a:pt x="63" y="180"/>
                    </a:lnTo>
                    <a:lnTo>
                      <a:pt x="46" y="171"/>
                    </a:lnTo>
                    <a:lnTo>
                      <a:pt x="29" y="161"/>
                    </a:lnTo>
                    <a:lnTo>
                      <a:pt x="17" y="146"/>
                    </a:lnTo>
                    <a:lnTo>
                      <a:pt x="8" y="131"/>
                    </a:lnTo>
                    <a:lnTo>
                      <a:pt x="2" y="113"/>
                    </a:lnTo>
                    <a:lnTo>
                      <a:pt x="0" y="93"/>
                    </a:lnTo>
                    <a:lnTo>
                      <a:pt x="2" y="74"/>
                    </a:lnTo>
                    <a:lnTo>
                      <a:pt x="8" y="56"/>
                    </a:lnTo>
                    <a:lnTo>
                      <a:pt x="17" y="41"/>
                    </a:lnTo>
                    <a:lnTo>
                      <a:pt x="31" y="27"/>
                    </a:lnTo>
                    <a:lnTo>
                      <a:pt x="46" y="15"/>
                    </a:lnTo>
                    <a:lnTo>
                      <a:pt x="63" y="6"/>
                    </a:lnTo>
                    <a:lnTo>
                      <a:pt x="84" y="2"/>
                    </a:lnTo>
                    <a:lnTo>
                      <a:pt x="104" y="0"/>
                    </a:lnTo>
                    <a:lnTo>
                      <a:pt x="210" y="0"/>
                    </a:lnTo>
                    <a:lnTo>
                      <a:pt x="208" y="188"/>
                    </a:lnTo>
                    <a:lnTo>
                      <a:pt x="104" y="188"/>
                    </a:lnTo>
                    <a:close/>
                  </a:path>
                </a:pathLst>
              </a:custGeom>
              <a:grpFill/>
              <a:ln w="4763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569" name="Freeform 514">
                <a:extLst>
                  <a:ext uri="{FF2B5EF4-FFF2-40B4-BE49-F238E27FC236}">
                    <a16:creationId xmlns:a16="http://schemas.microsoft.com/office/drawing/2014/main" id="{4675E876-9754-425B-A71F-2A00F4A978F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469" y="2269"/>
                <a:ext cx="59" cy="31"/>
              </a:xfrm>
              <a:custGeom>
                <a:avLst/>
                <a:gdLst>
                  <a:gd name="T0" fmla="*/ 59 w 178"/>
                  <a:gd name="T1" fmla="*/ 26 h 61"/>
                  <a:gd name="T2" fmla="*/ 53 w 178"/>
                  <a:gd name="T3" fmla="*/ 0 h 61"/>
                  <a:gd name="T4" fmla="*/ 39 w 178"/>
                  <a:gd name="T5" fmla="*/ 14 h 61"/>
                  <a:gd name="T6" fmla="*/ 36 w 178"/>
                  <a:gd name="T7" fmla="*/ 5 h 61"/>
                  <a:gd name="T8" fmla="*/ 23 w 178"/>
                  <a:gd name="T9" fmla="*/ 18 h 61"/>
                  <a:gd name="T10" fmla="*/ 22 w 178"/>
                  <a:gd name="T11" fmla="*/ 11 h 61"/>
                  <a:gd name="T12" fmla="*/ 0 w 178"/>
                  <a:gd name="T13" fmla="*/ 31 h 61"/>
                  <a:gd name="T14" fmla="*/ 24 w 178"/>
                  <a:gd name="T15" fmla="*/ 26 h 61"/>
                  <a:gd name="T16" fmla="*/ 26 w 178"/>
                  <a:gd name="T17" fmla="*/ 31 h 61"/>
                  <a:gd name="T18" fmla="*/ 41 w 178"/>
                  <a:gd name="T19" fmla="*/ 24 h 61"/>
                  <a:gd name="T20" fmla="*/ 42 w 178"/>
                  <a:gd name="T21" fmla="*/ 29 h 61"/>
                  <a:gd name="T22" fmla="*/ 59 w 178"/>
                  <a:gd name="T23" fmla="*/ 26 h 61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0" t="0" r="r" b="b"/>
                <a:pathLst>
                  <a:path w="178" h="61">
                    <a:moveTo>
                      <a:pt x="178" y="51"/>
                    </a:moveTo>
                    <a:lnTo>
                      <a:pt x="160" y="0"/>
                    </a:lnTo>
                    <a:lnTo>
                      <a:pt x="117" y="27"/>
                    </a:lnTo>
                    <a:lnTo>
                      <a:pt x="110" y="10"/>
                    </a:lnTo>
                    <a:lnTo>
                      <a:pt x="69" y="36"/>
                    </a:lnTo>
                    <a:lnTo>
                      <a:pt x="65" y="22"/>
                    </a:lnTo>
                    <a:lnTo>
                      <a:pt x="0" y="61"/>
                    </a:lnTo>
                    <a:lnTo>
                      <a:pt x="73" y="51"/>
                    </a:lnTo>
                    <a:lnTo>
                      <a:pt x="77" y="61"/>
                    </a:lnTo>
                    <a:lnTo>
                      <a:pt x="123" y="48"/>
                    </a:lnTo>
                    <a:lnTo>
                      <a:pt x="126" y="58"/>
                    </a:lnTo>
                    <a:lnTo>
                      <a:pt x="178" y="51"/>
                    </a:lnTo>
                    <a:close/>
                  </a:path>
                </a:pathLst>
              </a:custGeom>
              <a:grpFill/>
              <a:ln w="4763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570" name="Freeform 515">
                <a:extLst>
                  <a:ext uri="{FF2B5EF4-FFF2-40B4-BE49-F238E27FC236}">
                    <a16:creationId xmlns:a16="http://schemas.microsoft.com/office/drawing/2014/main" id="{928011AE-B305-42A3-B3C0-F57F404D9F2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489" y="2365"/>
                <a:ext cx="56" cy="38"/>
              </a:xfrm>
              <a:custGeom>
                <a:avLst/>
                <a:gdLst>
                  <a:gd name="T0" fmla="*/ 55 w 169"/>
                  <a:gd name="T1" fmla="*/ 38 h 76"/>
                  <a:gd name="T2" fmla="*/ 56 w 169"/>
                  <a:gd name="T3" fmla="*/ 11 h 76"/>
                  <a:gd name="T4" fmla="*/ 39 w 169"/>
                  <a:gd name="T5" fmla="*/ 14 h 76"/>
                  <a:gd name="T6" fmla="*/ 39 w 169"/>
                  <a:gd name="T7" fmla="*/ 5 h 76"/>
                  <a:gd name="T8" fmla="*/ 24 w 169"/>
                  <a:gd name="T9" fmla="*/ 7 h 76"/>
                  <a:gd name="T10" fmla="*/ 25 w 169"/>
                  <a:gd name="T11" fmla="*/ 0 h 76"/>
                  <a:gd name="T12" fmla="*/ 0 w 169"/>
                  <a:gd name="T13" fmla="*/ 4 h 76"/>
                  <a:gd name="T14" fmla="*/ 24 w 169"/>
                  <a:gd name="T15" fmla="*/ 15 h 76"/>
                  <a:gd name="T16" fmla="*/ 24 w 169"/>
                  <a:gd name="T17" fmla="*/ 21 h 76"/>
                  <a:gd name="T18" fmla="*/ 39 w 169"/>
                  <a:gd name="T19" fmla="*/ 25 h 76"/>
                  <a:gd name="T20" fmla="*/ 39 w 169"/>
                  <a:gd name="T21" fmla="*/ 30 h 76"/>
                  <a:gd name="T22" fmla="*/ 55 w 169"/>
                  <a:gd name="T23" fmla="*/ 38 h 7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0" t="0" r="r" b="b"/>
                <a:pathLst>
                  <a:path w="169" h="76">
                    <a:moveTo>
                      <a:pt x="167" y="76"/>
                    </a:moveTo>
                    <a:lnTo>
                      <a:pt x="169" y="22"/>
                    </a:lnTo>
                    <a:lnTo>
                      <a:pt x="119" y="27"/>
                    </a:lnTo>
                    <a:lnTo>
                      <a:pt x="119" y="9"/>
                    </a:lnTo>
                    <a:lnTo>
                      <a:pt x="73" y="13"/>
                    </a:lnTo>
                    <a:lnTo>
                      <a:pt x="75" y="0"/>
                    </a:lnTo>
                    <a:lnTo>
                      <a:pt x="0" y="7"/>
                    </a:lnTo>
                    <a:lnTo>
                      <a:pt x="72" y="30"/>
                    </a:lnTo>
                    <a:lnTo>
                      <a:pt x="72" y="42"/>
                    </a:lnTo>
                    <a:lnTo>
                      <a:pt x="119" y="49"/>
                    </a:lnTo>
                    <a:lnTo>
                      <a:pt x="118" y="60"/>
                    </a:lnTo>
                    <a:lnTo>
                      <a:pt x="167" y="76"/>
                    </a:lnTo>
                    <a:close/>
                  </a:path>
                </a:pathLst>
              </a:custGeom>
              <a:grpFill/>
              <a:ln w="4763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571" name="Freeform 516">
                <a:extLst>
                  <a:ext uri="{FF2B5EF4-FFF2-40B4-BE49-F238E27FC236}">
                    <a16:creationId xmlns:a16="http://schemas.microsoft.com/office/drawing/2014/main" id="{A281E1C9-DF96-402E-8F23-9036BD8E533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492" y="2408"/>
                <a:ext cx="52" cy="66"/>
              </a:xfrm>
              <a:custGeom>
                <a:avLst/>
                <a:gdLst>
                  <a:gd name="T0" fmla="*/ 48 w 155"/>
                  <a:gd name="T1" fmla="*/ 66 h 130"/>
                  <a:gd name="T2" fmla="*/ 52 w 155"/>
                  <a:gd name="T3" fmla="*/ 40 h 130"/>
                  <a:gd name="T4" fmla="*/ 36 w 155"/>
                  <a:gd name="T5" fmla="*/ 32 h 130"/>
                  <a:gd name="T6" fmla="*/ 38 w 155"/>
                  <a:gd name="T7" fmla="*/ 24 h 130"/>
                  <a:gd name="T8" fmla="*/ 22 w 155"/>
                  <a:gd name="T9" fmla="*/ 17 h 130"/>
                  <a:gd name="T10" fmla="*/ 24 w 155"/>
                  <a:gd name="T11" fmla="*/ 11 h 130"/>
                  <a:gd name="T12" fmla="*/ 0 w 155"/>
                  <a:gd name="T13" fmla="*/ 0 h 130"/>
                  <a:gd name="T14" fmla="*/ 21 w 155"/>
                  <a:gd name="T15" fmla="*/ 25 h 130"/>
                  <a:gd name="T16" fmla="*/ 20 w 155"/>
                  <a:gd name="T17" fmla="*/ 30 h 130"/>
                  <a:gd name="T18" fmla="*/ 35 w 155"/>
                  <a:gd name="T19" fmla="*/ 43 h 130"/>
                  <a:gd name="T20" fmla="*/ 33 w 155"/>
                  <a:gd name="T21" fmla="*/ 49 h 130"/>
                  <a:gd name="T22" fmla="*/ 48 w 155"/>
                  <a:gd name="T23" fmla="*/ 66 h 130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0" t="0" r="r" b="b"/>
                <a:pathLst>
                  <a:path w="155" h="130">
                    <a:moveTo>
                      <a:pt x="142" y="130"/>
                    </a:moveTo>
                    <a:lnTo>
                      <a:pt x="155" y="79"/>
                    </a:lnTo>
                    <a:lnTo>
                      <a:pt x="108" y="64"/>
                    </a:lnTo>
                    <a:lnTo>
                      <a:pt x="112" y="48"/>
                    </a:lnTo>
                    <a:lnTo>
                      <a:pt x="67" y="34"/>
                    </a:lnTo>
                    <a:lnTo>
                      <a:pt x="72" y="21"/>
                    </a:lnTo>
                    <a:lnTo>
                      <a:pt x="0" y="0"/>
                    </a:lnTo>
                    <a:lnTo>
                      <a:pt x="62" y="49"/>
                    </a:lnTo>
                    <a:lnTo>
                      <a:pt x="59" y="60"/>
                    </a:lnTo>
                    <a:lnTo>
                      <a:pt x="103" y="85"/>
                    </a:lnTo>
                    <a:lnTo>
                      <a:pt x="99" y="96"/>
                    </a:lnTo>
                    <a:lnTo>
                      <a:pt x="142" y="130"/>
                    </a:lnTo>
                    <a:close/>
                  </a:path>
                </a:pathLst>
              </a:custGeom>
              <a:grpFill/>
              <a:ln w="4763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572" name="Freeform 517">
                <a:extLst>
                  <a:ext uri="{FF2B5EF4-FFF2-40B4-BE49-F238E27FC236}">
                    <a16:creationId xmlns:a16="http://schemas.microsoft.com/office/drawing/2014/main" id="{3CD83E9E-74F3-467D-86F0-1044AF9C97E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489" y="2306"/>
                <a:ext cx="60" cy="30"/>
              </a:xfrm>
              <a:custGeom>
                <a:avLst/>
                <a:gdLst>
                  <a:gd name="T0" fmla="*/ 60 w 178"/>
                  <a:gd name="T1" fmla="*/ 25 h 62"/>
                  <a:gd name="T2" fmla="*/ 54 w 178"/>
                  <a:gd name="T3" fmla="*/ 0 h 62"/>
                  <a:gd name="T4" fmla="*/ 39 w 178"/>
                  <a:gd name="T5" fmla="*/ 13 h 62"/>
                  <a:gd name="T6" fmla="*/ 38 w 178"/>
                  <a:gd name="T7" fmla="*/ 4 h 62"/>
                  <a:gd name="T8" fmla="*/ 24 w 178"/>
                  <a:gd name="T9" fmla="*/ 17 h 62"/>
                  <a:gd name="T10" fmla="*/ 22 w 178"/>
                  <a:gd name="T11" fmla="*/ 10 h 62"/>
                  <a:gd name="T12" fmla="*/ 0 w 178"/>
                  <a:gd name="T13" fmla="*/ 30 h 62"/>
                  <a:gd name="T14" fmla="*/ 25 w 178"/>
                  <a:gd name="T15" fmla="*/ 24 h 62"/>
                  <a:gd name="T16" fmla="*/ 27 w 178"/>
                  <a:gd name="T17" fmla="*/ 29 h 62"/>
                  <a:gd name="T18" fmla="*/ 42 w 178"/>
                  <a:gd name="T19" fmla="*/ 23 h 62"/>
                  <a:gd name="T20" fmla="*/ 43 w 178"/>
                  <a:gd name="T21" fmla="*/ 28 h 62"/>
                  <a:gd name="T22" fmla="*/ 60 w 178"/>
                  <a:gd name="T23" fmla="*/ 25 h 62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0" t="0" r="r" b="b"/>
                <a:pathLst>
                  <a:path w="178" h="62">
                    <a:moveTo>
                      <a:pt x="178" y="51"/>
                    </a:moveTo>
                    <a:lnTo>
                      <a:pt x="160" y="0"/>
                    </a:lnTo>
                    <a:lnTo>
                      <a:pt x="117" y="26"/>
                    </a:lnTo>
                    <a:lnTo>
                      <a:pt x="112" y="9"/>
                    </a:lnTo>
                    <a:lnTo>
                      <a:pt x="70" y="35"/>
                    </a:lnTo>
                    <a:lnTo>
                      <a:pt x="65" y="21"/>
                    </a:lnTo>
                    <a:lnTo>
                      <a:pt x="0" y="62"/>
                    </a:lnTo>
                    <a:lnTo>
                      <a:pt x="75" y="50"/>
                    </a:lnTo>
                    <a:lnTo>
                      <a:pt x="79" y="60"/>
                    </a:lnTo>
                    <a:lnTo>
                      <a:pt x="125" y="47"/>
                    </a:lnTo>
                    <a:lnTo>
                      <a:pt x="128" y="57"/>
                    </a:lnTo>
                    <a:lnTo>
                      <a:pt x="178" y="51"/>
                    </a:lnTo>
                    <a:close/>
                  </a:path>
                </a:pathLst>
              </a:custGeom>
              <a:grpFill/>
              <a:ln w="4763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  <p:grpSp>
          <p:nvGrpSpPr>
            <p:cNvPr id="194" name="Group 518">
              <a:extLst>
                <a:ext uri="{FF2B5EF4-FFF2-40B4-BE49-F238E27FC236}">
                  <a16:creationId xmlns:a16="http://schemas.microsoft.com/office/drawing/2014/main" id="{A70C9A20-919A-4C52-B79D-E474A9A0848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380" y="2216"/>
              <a:ext cx="162" cy="205"/>
              <a:chOff x="2387" y="1909"/>
              <a:chExt cx="162" cy="205"/>
            </a:xfrm>
            <a:grpFill/>
          </p:grpSpPr>
          <p:sp>
            <p:nvSpPr>
              <p:cNvPr id="563" name="Freeform 519">
                <a:extLst>
                  <a:ext uri="{FF2B5EF4-FFF2-40B4-BE49-F238E27FC236}">
                    <a16:creationId xmlns:a16="http://schemas.microsoft.com/office/drawing/2014/main" id="{ADF3564B-FAE0-4D60-8B96-918E9D85A9C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387" y="1938"/>
                <a:ext cx="70" cy="94"/>
              </a:xfrm>
              <a:custGeom>
                <a:avLst/>
                <a:gdLst>
                  <a:gd name="T0" fmla="*/ 35 w 210"/>
                  <a:gd name="T1" fmla="*/ 94 h 187"/>
                  <a:gd name="T2" fmla="*/ 27 w 210"/>
                  <a:gd name="T3" fmla="*/ 93 h 187"/>
                  <a:gd name="T4" fmla="*/ 21 w 210"/>
                  <a:gd name="T5" fmla="*/ 90 h 187"/>
                  <a:gd name="T6" fmla="*/ 15 w 210"/>
                  <a:gd name="T7" fmla="*/ 86 h 187"/>
                  <a:gd name="T8" fmla="*/ 10 w 210"/>
                  <a:gd name="T9" fmla="*/ 80 h 187"/>
                  <a:gd name="T10" fmla="*/ 6 w 210"/>
                  <a:gd name="T11" fmla="*/ 73 h 187"/>
                  <a:gd name="T12" fmla="*/ 3 w 210"/>
                  <a:gd name="T13" fmla="*/ 65 h 187"/>
                  <a:gd name="T14" fmla="*/ 1 w 210"/>
                  <a:gd name="T15" fmla="*/ 56 h 187"/>
                  <a:gd name="T16" fmla="*/ 0 w 210"/>
                  <a:gd name="T17" fmla="*/ 47 h 187"/>
                  <a:gd name="T18" fmla="*/ 1 w 210"/>
                  <a:gd name="T19" fmla="*/ 37 h 187"/>
                  <a:gd name="T20" fmla="*/ 3 w 210"/>
                  <a:gd name="T21" fmla="*/ 28 h 187"/>
                  <a:gd name="T22" fmla="*/ 6 w 210"/>
                  <a:gd name="T23" fmla="*/ 20 h 187"/>
                  <a:gd name="T24" fmla="*/ 10 w 210"/>
                  <a:gd name="T25" fmla="*/ 14 h 187"/>
                  <a:gd name="T26" fmla="*/ 15 w 210"/>
                  <a:gd name="T27" fmla="*/ 8 h 187"/>
                  <a:gd name="T28" fmla="*/ 21 w 210"/>
                  <a:gd name="T29" fmla="*/ 3 h 187"/>
                  <a:gd name="T30" fmla="*/ 28 w 210"/>
                  <a:gd name="T31" fmla="*/ 1 h 187"/>
                  <a:gd name="T32" fmla="*/ 35 w 210"/>
                  <a:gd name="T33" fmla="*/ 0 h 187"/>
                  <a:gd name="T34" fmla="*/ 70 w 210"/>
                  <a:gd name="T35" fmla="*/ 0 h 187"/>
                  <a:gd name="T36" fmla="*/ 69 w 210"/>
                  <a:gd name="T37" fmla="*/ 94 h 187"/>
                  <a:gd name="T38" fmla="*/ 35 w 210"/>
                  <a:gd name="T39" fmla="*/ 94 h 187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0" t="0" r="r" b="b"/>
                <a:pathLst>
                  <a:path w="210" h="187">
                    <a:moveTo>
                      <a:pt x="104" y="187"/>
                    </a:moveTo>
                    <a:lnTo>
                      <a:pt x="82" y="186"/>
                    </a:lnTo>
                    <a:lnTo>
                      <a:pt x="63" y="180"/>
                    </a:lnTo>
                    <a:lnTo>
                      <a:pt x="46" y="171"/>
                    </a:lnTo>
                    <a:lnTo>
                      <a:pt x="29" y="160"/>
                    </a:lnTo>
                    <a:lnTo>
                      <a:pt x="17" y="145"/>
                    </a:lnTo>
                    <a:lnTo>
                      <a:pt x="8" y="130"/>
                    </a:lnTo>
                    <a:lnTo>
                      <a:pt x="2" y="112"/>
                    </a:lnTo>
                    <a:lnTo>
                      <a:pt x="0" y="93"/>
                    </a:lnTo>
                    <a:lnTo>
                      <a:pt x="2" y="73"/>
                    </a:lnTo>
                    <a:lnTo>
                      <a:pt x="8" y="55"/>
                    </a:lnTo>
                    <a:lnTo>
                      <a:pt x="17" y="40"/>
                    </a:lnTo>
                    <a:lnTo>
                      <a:pt x="31" y="27"/>
                    </a:lnTo>
                    <a:lnTo>
                      <a:pt x="46" y="15"/>
                    </a:lnTo>
                    <a:lnTo>
                      <a:pt x="63" y="6"/>
                    </a:lnTo>
                    <a:lnTo>
                      <a:pt x="84" y="1"/>
                    </a:lnTo>
                    <a:lnTo>
                      <a:pt x="104" y="0"/>
                    </a:lnTo>
                    <a:lnTo>
                      <a:pt x="210" y="0"/>
                    </a:lnTo>
                    <a:lnTo>
                      <a:pt x="208" y="187"/>
                    </a:lnTo>
                    <a:lnTo>
                      <a:pt x="104" y="187"/>
                    </a:lnTo>
                    <a:close/>
                  </a:path>
                </a:pathLst>
              </a:custGeom>
              <a:grpFill/>
              <a:ln w="4763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564" name="Freeform 520">
                <a:extLst>
                  <a:ext uri="{FF2B5EF4-FFF2-40B4-BE49-F238E27FC236}">
                    <a16:creationId xmlns:a16="http://schemas.microsoft.com/office/drawing/2014/main" id="{B9D03E05-D813-4C0E-BA89-4D7790D8639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469" y="1909"/>
                <a:ext cx="59" cy="31"/>
              </a:xfrm>
              <a:custGeom>
                <a:avLst/>
                <a:gdLst>
                  <a:gd name="T0" fmla="*/ 59 w 178"/>
                  <a:gd name="T1" fmla="*/ 26 h 62"/>
                  <a:gd name="T2" fmla="*/ 53 w 178"/>
                  <a:gd name="T3" fmla="*/ 0 h 62"/>
                  <a:gd name="T4" fmla="*/ 39 w 178"/>
                  <a:gd name="T5" fmla="*/ 14 h 62"/>
                  <a:gd name="T6" fmla="*/ 36 w 178"/>
                  <a:gd name="T7" fmla="*/ 6 h 62"/>
                  <a:gd name="T8" fmla="*/ 23 w 178"/>
                  <a:gd name="T9" fmla="*/ 18 h 62"/>
                  <a:gd name="T10" fmla="*/ 22 w 178"/>
                  <a:gd name="T11" fmla="*/ 12 h 62"/>
                  <a:gd name="T12" fmla="*/ 0 w 178"/>
                  <a:gd name="T13" fmla="*/ 31 h 62"/>
                  <a:gd name="T14" fmla="*/ 24 w 178"/>
                  <a:gd name="T15" fmla="*/ 26 h 62"/>
                  <a:gd name="T16" fmla="*/ 26 w 178"/>
                  <a:gd name="T17" fmla="*/ 31 h 62"/>
                  <a:gd name="T18" fmla="*/ 41 w 178"/>
                  <a:gd name="T19" fmla="*/ 24 h 62"/>
                  <a:gd name="T20" fmla="*/ 42 w 178"/>
                  <a:gd name="T21" fmla="*/ 30 h 62"/>
                  <a:gd name="T22" fmla="*/ 59 w 178"/>
                  <a:gd name="T23" fmla="*/ 26 h 62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0" t="0" r="r" b="b"/>
                <a:pathLst>
                  <a:path w="178" h="62">
                    <a:moveTo>
                      <a:pt x="178" y="51"/>
                    </a:moveTo>
                    <a:lnTo>
                      <a:pt x="160" y="0"/>
                    </a:lnTo>
                    <a:lnTo>
                      <a:pt x="117" y="27"/>
                    </a:lnTo>
                    <a:lnTo>
                      <a:pt x="110" y="11"/>
                    </a:lnTo>
                    <a:lnTo>
                      <a:pt x="69" y="36"/>
                    </a:lnTo>
                    <a:lnTo>
                      <a:pt x="65" y="23"/>
                    </a:lnTo>
                    <a:lnTo>
                      <a:pt x="0" y="62"/>
                    </a:lnTo>
                    <a:lnTo>
                      <a:pt x="73" y="51"/>
                    </a:lnTo>
                    <a:lnTo>
                      <a:pt x="77" y="62"/>
                    </a:lnTo>
                    <a:lnTo>
                      <a:pt x="123" y="48"/>
                    </a:lnTo>
                    <a:lnTo>
                      <a:pt x="126" y="59"/>
                    </a:lnTo>
                    <a:lnTo>
                      <a:pt x="178" y="51"/>
                    </a:lnTo>
                    <a:close/>
                  </a:path>
                </a:pathLst>
              </a:custGeom>
              <a:grpFill/>
              <a:ln w="4763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565" name="Freeform 521">
                <a:extLst>
                  <a:ext uri="{FF2B5EF4-FFF2-40B4-BE49-F238E27FC236}">
                    <a16:creationId xmlns:a16="http://schemas.microsoft.com/office/drawing/2014/main" id="{18AAD6DB-C3BF-4BAF-A9DE-B55E3892A62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489" y="2005"/>
                <a:ext cx="56" cy="38"/>
              </a:xfrm>
              <a:custGeom>
                <a:avLst/>
                <a:gdLst>
                  <a:gd name="T0" fmla="*/ 55 w 169"/>
                  <a:gd name="T1" fmla="*/ 38 h 77"/>
                  <a:gd name="T2" fmla="*/ 56 w 169"/>
                  <a:gd name="T3" fmla="*/ 11 h 77"/>
                  <a:gd name="T4" fmla="*/ 39 w 169"/>
                  <a:gd name="T5" fmla="*/ 13 h 77"/>
                  <a:gd name="T6" fmla="*/ 39 w 169"/>
                  <a:gd name="T7" fmla="*/ 4 h 77"/>
                  <a:gd name="T8" fmla="*/ 24 w 169"/>
                  <a:gd name="T9" fmla="*/ 7 h 77"/>
                  <a:gd name="T10" fmla="*/ 25 w 169"/>
                  <a:gd name="T11" fmla="*/ 0 h 77"/>
                  <a:gd name="T12" fmla="*/ 0 w 169"/>
                  <a:gd name="T13" fmla="*/ 4 h 77"/>
                  <a:gd name="T14" fmla="*/ 24 w 169"/>
                  <a:gd name="T15" fmla="*/ 15 h 77"/>
                  <a:gd name="T16" fmla="*/ 24 w 169"/>
                  <a:gd name="T17" fmla="*/ 21 h 77"/>
                  <a:gd name="T18" fmla="*/ 39 w 169"/>
                  <a:gd name="T19" fmla="*/ 25 h 77"/>
                  <a:gd name="T20" fmla="*/ 39 w 169"/>
                  <a:gd name="T21" fmla="*/ 30 h 77"/>
                  <a:gd name="T22" fmla="*/ 55 w 169"/>
                  <a:gd name="T23" fmla="*/ 38 h 77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0" t="0" r="r" b="b"/>
                <a:pathLst>
                  <a:path w="169" h="77">
                    <a:moveTo>
                      <a:pt x="167" y="77"/>
                    </a:moveTo>
                    <a:lnTo>
                      <a:pt x="169" y="23"/>
                    </a:lnTo>
                    <a:lnTo>
                      <a:pt x="119" y="27"/>
                    </a:lnTo>
                    <a:lnTo>
                      <a:pt x="119" y="9"/>
                    </a:lnTo>
                    <a:lnTo>
                      <a:pt x="73" y="14"/>
                    </a:lnTo>
                    <a:lnTo>
                      <a:pt x="75" y="0"/>
                    </a:lnTo>
                    <a:lnTo>
                      <a:pt x="0" y="8"/>
                    </a:lnTo>
                    <a:lnTo>
                      <a:pt x="72" y="30"/>
                    </a:lnTo>
                    <a:lnTo>
                      <a:pt x="72" y="42"/>
                    </a:lnTo>
                    <a:lnTo>
                      <a:pt x="119" y="50"/>
                    </a:lnTo>
                    <a:lnTo>
                      <a:pt x="118" y="60"/>
                    </a:lnTo>
                    <a:lnTo>
                      <a:pt x="167" y="77"/>
                    </a:lnTo>
                    <a:close/>
                  </a:path>
                </a:pathLst>
              </a:custGeom>
              <a:grpFill/>
              <a:ln w="4763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566" name="Freeform 522">
                <a:extLst>
                  <a:ext uri="{FF2B5EF4-FFF2-40B4-BE49-F238E27FC236}">
                    <a16:creationId xmlns:a16="http://schemas.microsoft.com/office/drawing/2014/main" id="{8DE001AD-7561-4053-8C64-07F0DF635BE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459" y="2049"/>
                <a:ext cx="52" cy="65"/>
              </a:xfrm>
              <a:custGeom>
                <a:avLst/>
                <a:gdLst>
                  <a:gd name="T0" fmla="*/ 48 w 155"/>
                  <a:gd name="T1" fmla="*/ 65 h 131"/>
                  <a:gd name="T2" fmla="*/ 52 w 155"/>
                  <a:gd name="T3" fmla="*/ 40 h 131"/>
                  <a:gd name="T4" fmla="*/ 36 w 155"/>
                  <a:gd name="T5" fmla="*/ 32 h 131"/>
                  <a:gd name="T6" fmla="*/ 38 w 155"/>
                  <a:gd name="T7" fmla="*/ 24 h 131"/>
                  <a:gd name="T8" fmla="*/ 22 w 155"/>
                  <a:gd name="T9" fmla="*/ 17 h 131"/>
                  <a:gd name="T10" fmla="*/ 24 w 155"/>
                  <a:gd name="T11" fmla="*/ 10 h 131"/>
                  <a:gd name="T12" fmla="*/ 0 w 155"/>
                  <a:gd name="T13" fmla="*/ 0 h 131"/>
                  <a:gd name="T14" fmla="*/ 21 w 155"/>
                  <a:gd name="T15" fmla="*/ 25 h 131"/>
                  <a:gd name="T16" fmla="*/ 20 w 155"/>
                  <a:gd name="T17" fmla="*/ 30 h 131"/>
                  <a:gd name="T18" fmla="*/ 35 w 155"/>
                  <a:gd name="T19" fmla="*/ 43 h 131"/>
                  <a:gd name="T20" fmla="*/ 33 w 155"/>
                  <a:gd name="T21" fmla="*/ 48 h 131"/>
                  <a:gd name="T22" fmla="*/ 48 w 155"/>
                  <a:gd name="T23" fmla="*/ 65 h 131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0" t="0" r="r" b="b"/>
                <a:pathLst>
                  <a:path w="155" h="131">
                    <a:moveTo>
                      <a:pt x="142" y="131"/>
                    </a:moveTo>
                    <a:lnTo>
                      <a:pt x="155" y="80"/>
                    </a:lnTo>
                    <a:lnTo>
                      <a:pt x="108" y="65"/>
                    </a:lnTo>
                    <a:lnTo>
                      <a:pt x="112" y="48"/>
                    </a:lnTo>
                    <a:lnTo>
                      <a:pt x="67" y="35"/>
                    </a:lnTo>
                    <a:lnTo>
                      <a:pt x="72" y="21"/>
                    </a:lnTo>
                    <a:lnTo>
                      <a:pt x="0" y="0"/>
                    </a:lnTo>
                    <a:lnTo>
                      <a:pt x="62" y="50"/>
                    </a:lnTo>
                    <a:lnTo>
                      <a:pt x="59" y="60"/>
                    </a:lnTo>
                    <a:lnTo>
                      <a:pt x="103" y="86"/>
                    </a:lnTo>
                    <a:lnTo>
                      <a:pt x="99" y="96"/>
                    </a:lnTo>
                    <a:lnTo>
                      <a:pt x="142" y="131"/>
                    </a:lnTo>
                    <a:close/>
                  </a:path>
                </a:pathLst>
              </a:custGeom>
              <a:grpFill/>
              <a:ln w="4763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567" name="Freeform 523">
                <a:extLst>
                  <a:ext uri="{FF2B5EF4-FFF2-40B4-BE49-F238E27FC236}">
                    <a16:creationId xmlns:a16="http://schemas.microsoft.com/office/drawing/2014/main" id="{94A119C4-949F-4BBB-9B79-24608BD11A3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489" y="1946"/>
                <a:ext cx="60" cy="31"/>
              </a:xfrm>
              <a:custGeom>
                <a:avLst/>
                <a:gdLst>
                  <a:gd name="T0" fmla="*/ 60 w 178"/>
                  <a:gd name="T1" fmla="*/ 26 h 61"/>
                  <a:gd name="T2" fmla="*/ 54 w 178"/>
                  <a:gd name="T3" fmla="*/ 0 h 61"/>
                  <a:gd name="T4" fmla="*/ 39 w 178"/>
                  <a:gd name="T5" fmla="*/ 13 h 61"/>
                  <a:gd name="T6" fmla="*/ 38 w 178"/>
                  <a:gd name="T7" fmla="*/ 5 h 61"/>
                  <a:gd name="T8" fmla="*/ 24 w 178"/>
                  <a:gd name="T9" fmla="*/ 17 h 61"/>
                  <a:gd name="T10" fmla="*/ 22 w 178"/>
                  <a:gd name="T11" fmla="*/ 11 h 61"/>
                  <a:gd name="T12" fmla="*/ 0 w 178"/>
                  <a:gd name="T13" fmla="*/ 31 h 61"/>
                  <a:gd name="T14" fmla="*/ 25 w 178"/>
                  <a:gd name="T15" fmla="*/ 25 h 61"/>
                  <a:gd name="T16" fmla="*/ 27 w 178"/>
                  <a:gd name="T17" fmla="*/ 30 h 61"/>
                  <a:gd name="T18" fmla="*/ 42 w 178"/>
                  <a:gd name="T19" fmla="*/ 23 h 61"/>
                  <a:gd name="T20" fmla="*/ 43 w 178"/>
                  <a:gd name="T21" fmla="*/ 29 h 61"/>
                  <a:gd name="T22" fmla="*/ 60 w 178"/>
                  <a:gd name="T23" fmla="*/ 26 h 61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0" t="0" r="r" b="b"/>
                <a:pathLst>
                  <a:path w="178" h="61">
                    <a:moveTo>
                      <a:pt x="178" y="51"/>
                    </a:moveTo>
                    <a:lnTo>
                      <a:pt x="160" y="0"/>
                    </a:lnTo>
                    <a:lnTo>
                      <a:pt x="117" y="25"/>
                    </a:lnTo>
                    <a:lnTo>
                      <a:pt x="112" y="9"/>
                    </a:lnTo>
                    <a:lnTo>
                      <a:pt x="70" y="34"/>
                    </a:lnTo>
                    <a:lnTo>
                      <a:pt x="65" y="21"/>
                    </a:lnTo>
                    <a:lnTo>
                      <a:pt x="0" y="61"/>
                    </a:lnTo>
                    <a:lnTo>
                      <a:pt x="75" y="49"/>
                    </a:lnTo>
                    <a:lnTo>
                      <a:pt x="79" y="60"/>
                    </a:lnTo>
                    <a:lnTo>
                      <a:pt x="125" y="46"/>
                    </a:lnTo>
                    <a:lnTo>
                      <a:pt x="128" y="57"/>
                    </a:lnTo>
                    <a:lnTo>
                      <a:pt x="178" y="51"/>
                    </a:lnTo>
                    <a:close/>
                  </a:path>
                </a:pathLst>
              </a:custGeom>
              <a:grpFill/>
              <a:ln w="4763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  <p:sp>
          <p:nvSpPr>
            <p:cNvPr id="195" name="Freeform 524">
              <a:extLst>
                <a:ext uri="{FF2B5EF4-FFF2-40B4-BE49-F238E27FC236}">
                  <a16:creationId xmlns:a16="http://schemas.microsoft.com/office/drawing/2014/main" id="{3765BA56-61BE-4139-91D6-3490DCD90647}"/>
                </a:ext>
              </a:extLst>
            </p:cNvPr>
            <p:cNvSpPr>
              <a:spLocks/>
            </p:cNvSpPr>
            <p:nvPr/>
          </p:nvSpPr>
          <p:spPr bwMode="auto">
            <a:xfrm>
              <a:off x="2585" y="2656"/>
              <a:ext cx="152" cy="263"/>
            </a:xfrm>
            <a:custGeom>
              <a:avLst/>
              <a:gdLst>
                <a:gd name="T0" fmla="*/ 29 w 454"/>
                <a:gd name="T1" fmla="*/ 248 h 527"/>
                <a:gd name="T2" fmla="*/ 14 w 454"/>
                <a:gd name="T3" fmla="*/ 229 h 527"/>
                <a:gd name="T4" fmla="*/ 7 w 454"/>
                <a:gd name="T5" fmla="*/ 214 h 527"/>
                <a:gd name="T6" fmla="*/ 2 w 454"/>
                <a:gd name="T7" fmla="*/ 198 h 527"/>
                <a:gd name="T8" fmla="*/ 0 w 454"/>
                <a:gd name="T9" fmla="*/ 181 h 527"/>
                <a:gd name="T10" fmla="*/ 1 w 454"/>
                <a:gd name="T11" fmla="*/ 162 h 527"/>
                <a:gd name="T12" fmla="*/ 8 w 454"/>
                <a:gd name="T13" fmla="*/ 141 h 527"/>
                <a:gd name="T14" fmla="*/ 15 w 454"/>
                <a:gd name="T15" fmla="*/ 127 h 527"/>
                <a:gd name="T16" fmla="*/ 21 w 454"/>
                <a:gd name="T17" fmla="*/ 123 h 527"/>
                <a:gd name="T18" fmla="*/ 33 w 454"/>
                <a:gd name="T19" fmla="*/ 120 h 527"/>
                <a:gd name="T20" fmla="*/ 46 w 454"/>
                <a:gd name="T21" fmla="*/ 111 h 527"/>
                <a:gd name="T22" fmla="*/ 55 w 454"/>
                <a:gd name="T23" fmla="*/ 98 h 527"/>
                <a:gd name="T24" fmla="*/ 60 w 454"/>
                <a:gd name="T25" fmla="*/ 86 h 527"/>
                <a:gd name="T26" fmla="*/ 63 w 454"/>
                <a:gd name="T27" fmla="*/ 72 h 527"/>
                <a:gd name="T28" fmla="*/ 66 w 454"/>
                <a:gd name="T29" fmla="*/ 57 h 527"/>
                <a:gd name="T30" fmla="*/ 73 w 454"/>
                <a:gd name="T31" fmla="*/ 45 h 527"/>
                <a:gd name="T32" fmla="*/ 84 w 454"/>
                <a:gd name="T33" fmla="*/ 27 h 527"/>
                <a:gd name="T34" fmla="*/ 96 w 454"/>
                <a:gd name="T35" fmla="*/ 11 h 527"/>
                <a:gd name="T36" fmla="*/ 102 w 454"/>
                <a:gd name="T37" fmla="*/ 3 h 527"/>
                <a:gd name="T38" fmla="*/ 105 w 454"/>
                <a:gd name="T39" fmla="*/ 1 h 527"/>
                <a:gd name="T40" fmla="*/ 107 w 454"/>
                <a:gd name="T41" fmla="*/ 13 h 527"/>
                <a:gd name="T42" fmla="*/ 111 w 454"/>
                <a:gd name="T43" fmla="*/ 40 h 527"/>
                <a:gd name="T44" fmla="*/ 114 w 454"/>
                <a:gd name="T45" fmla="*/ 52 h 527"/>
                <a:gd name="T46" fmla="*/ 124 w 454"/>
                <a:gd name="T47" fmla="*/ 79 h 527"/>
                <a:gd name="T48" fmla="*/ 132 w 454"/>
                <a:gd name="T49" fmla="*/ 100 h 527"/>
                <a:gd name="T50" fmla="*/ 138 w 454"/>
                <a:gd name="T51" fmla="*/ 112 h 527"/>
                <a:gd name="T52" fmla="*/ 141 w 454"/>
                <a:gd name="T53" fmla="*/ 120 h 527"/>
                <a:gd name="T54" fmla="*/ 143 w 454"/>
                <a:gd name="T55" fmla="*/ 122 h 527"/>
                <a:gd name="T56" fmla="*/ 144 w 454"/>
                <a:gd name="T57" fmla="*/ 121 h 527"/>
                <a:gd name="T58" fmla="*/ 143 w 454"/>
                <a:gd name="T59" fmla="*/ 113 h 527"/>
                <a:gd name="T60" fmla="*/ 142 w 454"/>
                <a:gd name="T61" fmla="*/ 103 h 527"/>
                <a:gd name="T62" fmla="*/ 141 w 454"/>
                <a:gd name="T63" fmla="*/ 99 h 527"/>
                <a:gd name="T64" fmla="*/ 141 w 454"/>
                <a:gd name="T65" fmla="*/ 100 h 527"/>
                <a:gd name="T66" fmla="*/ 142 w 454"/>
                <a:gd name="T67" fmla="*/ 105 h 527"/>
                <a:gd name="T68" fmla="*/ 145 w 454"/>
                <a:gd name="T69" fmla="*/ 115 h 527"/>
                <a:gd name="T70" fmla="*/ 149 w 454"/>
                <a:gd name="T71" fmla="*/ 132 h 527"/>
                <a:gd name="T72" fmla="*/ 151 w 454"/>
                <a:gd name="T73" fmla="*/ 154 h 527"/>
                <a:gd name="T74" fmla="*/ 149 w 454"/>
                <a:gd name="T75" fmla="*/ 190 h 527"/>
                <a:gd name="T76" fmla="*/ 147 w 454"/>
                <a:gd name="T77" fmla="*/ 212 h 527"/>
                <a:gd name="T78" fmla="*/ 142 w 454"/>
                <a:gd name="T79" fmla="*/ 234 h 527"/>
                <a:gd name="T80" fmla="*/ 134 w 454"/>
                <a:gd name="T81" fmla="*/ 247 h 527"/>
                <a:gd name="T82" fmla="*/ 122 w 454"/>
                <a:gd name="T83" fmla="*/ 256 h 527"/>
                <a:gd name="T84" fmla="*/ 106 w 454"/>
                <a:gd name="T85" fmla="*/ 262 h 527"/>
                <a:gd name="T86" fmla="*/ 89 w 454"/>
                <a:gd name="T87" fmla="*/ 263 h 527"/>
                <a:gd name="T88" fmla="*/ 65 w 454"/>
                <a:gd name="T89" fmla="*/ 262 h 527"/>
                <a:gd name="T90" fmla="*/ 52 w 454"/>
                <a:gd name="T91" fmla="*/ 261 h 527"/>
                <a:gd name="T92" fmla="*/ 43 w 454"/>
                <a:gd name="T93" fmla="*/ 259 h 527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0" t="0" r="r" b="b"/>
              <a:pathLst>
                <a:path w="454" h="527">
                  <a:moveTo>
                    <a:pt x="121" y="519"/>
                  </a:moveTo>
                  <a:lnTo>
                    <a:pt x="87" y="497"/>
                  </a:lnTo>
                  <a:lnTo>
                    <a:pt x="56" y="471"/>
                  </a:lnTo>
                  <a:lnTo>
                    <a:pt x="42" y="458"/>
                  </a:lnTo>
                  <a:lnTo>
                    <a:pt x="30" y="443"/>
                  </a:lnTo>
                  <a:lnTo>
                    <a:pt x="21" y="428"/>
                  </a:lnTo>
                  <a:lnTo>
                    <a:pt x="12" y="413"/>
                  </a:lnTo>
                  <a:lnTo>
                    <a:pt x="6" y="396"/>
                  </a:lnTo>
                  <a:lnTo>
                    <a:pt x="2" y="380"/>
                  </a:lnTo>
                  <a:lnTo>
                    <a:pt x="0" y="362"/>
                  </a:lnTo>
                  <a:lnTo>
                    <a:pt x="0" y="342"/>
                  </a:lnTo>
                  <a:lnTo>
                    <a:pt x="4" y="324"/>
                  </a:lnTo>
                  <a:lnTo>
                    <a:pt x="12" y="303"/>
                  </a:lnTo>
                  <a:lnTo>
                    <a:pt x="23" y="282"/>
                  </a:lnTo>
                  <a:lnTo>
                    <a:pt x="37" y="261"/>
                  </a:lnTo>
                  <a:lnTo>
                    <a:pt x="44" y="254"/>
                  </a:lnTo>
                  <a:lnTo>
                    <a:pt x="53" y="249"/>
                  </a:lnTo>
                  <a:lnTo>
                    <a:pt x="64" y="246"/>
                  </a:lnTo>
                  <a:lnTo>
                    <a:pt x="75" y="243"/>
                  </a:lnTo>
                  <a:lnTo>
                    <a:pt x="99" y="240"/>
                  </a:lnTo>
                  <a:lnTo>
                    <a:pt x="121" y="236"/>
                  </a:lnTo>
                  <a:lnTo>
                    <a:pt x="136" y="222"/>
                  </a:lnTo>
                  <a:lnTo>
                    <a:pt x="151" y="210"/>
                  </a:lnTo>
                  <a:lnTo>
                    <a:pt x="164" y="197"/>
                  </a:lnTo>
                  <a:lnTo>
                    <a:pt x="176" y="182"/>
                  </a:lnTo>
                  <a:lnTo>
                    <a:pt x="180" y="173"/>
                  </a:lnTo>
                  <a:lnTo>
                    <a:pt x="184" y="164"/>
                  </a:lnTo>
                  <a:lnTo>
                    <a:pt x="188" y="144"/>
                  </a:lnTo>
                  <a:lnTo>
                    <a:pt x="194" y="123"/>
                  </a:lnTo>
                  <a:lnTo>
                    <a:pt x="198" y="114"/>
                  </a:lnTo>
                  <a:lnTo>
                    <a:pt x="203" y="105"/>
                  </a:lnTo>
                  <a:lnTo>
                    <a:pt x="217" y="90"/>
                  </a:lnTo>
                  <a:lnTo>
                    <a:pt x="235" y="72"/>
                  </a:lnTo>
                  <a:lnTo>
                    <a:pt x="252" y="54"/>
                  </a:lnTo>
                  <a:lnTo>
                    <a:pt x="271" y="38"/>
                  </a:lnTo>
                  <a:lnTo>
                    <a:pt x="287" y="23"/>
                  </a:lnTo>
                  <a:lnTo>
                    <a:pt x="301" y="11"/>
                  </a:lnTo>
                  <a:lnTo>
                    <a:pt x="306" y="6"/>
                  </a:lnTo>
                  <a:lnTo>
                    <a:pt x="310" y="3"/>
                  </a:lnTo>
                  <a:lnTo>
                    <a:pt x="313" y="2"/>
                  </a:lnTo>
                  <a:lnTo>
                    <a:pt x="314" y="0"/>
                  </a:lnTo>
                  <a:lnTo>
                    <a:pt x="320" y="27"/>
                  </a:lnTo>
                  <a:lnTo>
                    <a:pt x="325" y="54"/>
                  </a:lnTo>
                  <a:lnTo>
                    <a:pt x="331" y="81"/>
                  </a:lnTo>
                  <a:lnTo>
                    <a:pt x="336" y="93"/>
                  </a:lnTo>
                  <a:lnTo>
                    <a:pt x="341" y="105"/>
                  </a:lnTo>
                  <a:lnTo>
                    <a:pt x="358" y="135"/>
                  </a:lnTo>
                  <a:lnTo>
                    <a:pt x="371" y="159"/>
                  </a:lnTo>
                  <a:lnTo>
                    <a:pt x="383" y="182"/>
                  </a:lnTo>
                  <a:lnTo>
                    <a:pt x="394" y="200"/>
                  </a:lnTo>
                  <a:lnTo>
                    <a:pt x="402" y="213"/>
                  </a:lnTo>
                  <a:lnTo>
                    <a:pt x="411" y="225"/>
                  </a:lnTo>
                  <a:lnTo>
                    <a:pt x="416" y="234"/>
                  </a:lnTo>
                  <a:lnTo>
                    <a:pt x="421" y="240"/>
                  </a:lnTo>
                  <a:lnTo>
                    <a:pt x="424" y="243"/>
                  </a:lnTo>
                  <a:lnTo>
                    <a:pt x="427" y="245"/>
                  </a:lnTo>
                  <a:lnTo>
                    <a:pt x="430" y="245"/>
                  </a:lnTo>
                  <a:lnTo>
                    <a:pt x="431" y="243"/>
                  </a:lnTo>
                  <a:lnTo>
                    <a:pt x="431" y="236"/>
                  </a:lnTo>
                  <a:lnTo>
                    <a:pt x="428" y="227"/>
                  </a:lnTo>
                  <a:lnTo>
                    <a:pt x="425" y="216"/>
                  </a:lnTo>
                  <a:lnTo>
                    <a:pt x="423" y="206"/>
                  </a:lnTo>
                  <a:lnTo>
                    <a:pt x="421" y="200"/>
                  </a:lnTo>
                  <a:lnTo>
                    <a:pt x="421" y="198"/>
                  </a:lnTo>
                  <a:lnTo>
                    <a:pt x="421" y="200"/>
                  </a:lnTo>
                  <a:lnTo>
                    <a:pt x="423" y="204"/>
                  </a:lnTo>
                  <a:lnTo>
                    <a:pt x="425" y="210"/>
                  </a:lnTo>
                  <a:lnTo>
                    <a:pt x="428" y="219"/>
                  </a:lnTo>
                  <a:lnTo>
                    <a:pt x="434" y="231"/>
                  </a:lnTo>
                  <a:lnTo>
                    <a:pt x="439" y="246"/>
                  </a:lnTo>
                  <a:lnTo>
                    <a:pt x="446" y="264"/>
                  </a:lnTo>
                  <a:lnTo>
                    <a:pt x="454" y="287"/>
                  </a:lnTo>
                  <a:lnTo>
                    <a:pt x="451" y="309"/>
                  </a:lnTo>
                  <a:lnTo>
                    <a:pt x="450" y="333"/>
                  </a:lnTo>
                  <a:lnTo>
                    <a:pt x="446" y="380"/>
                  </a:lnTo>
                  <a:lnTo>
                    <a:pt x="443" y="402"/>
                  </a:lnTo>
                  <a:lnTo>
                    <a:pt x="439" y="425"/>
                  </a:lnTo>
                  <a:lnTo>
                    <a:pt x="434" y="447"/>
                  </a:lnTo>
                  <a:lnTo>
                    <a:pt x="424" y="468"/>
                  </a:lnTo>
                  <a:lnTo>
                    <a:pt x="413" y="483"/>
                  </a:lnTo>
                  <a:lnTo>
                    <a:pt x="400" y="495"/>
                  </a:lnTo>
                  <a:lnTo>
                    <a:pt x="382" y="506"/>
                  </a:lnTo>
                  <a:lnTo>
                    <a:pt x="363" y="513"/>
                  </a:lnTo>
                  <a:lnTo>
                    <a:pt x="340" y="519"/>
                  </a:lnTo>
                  <a:lnTo>
                    <a:pt x="317" y="524"/>
                  </a:lnTo>
                  <a:lnTo>
                    <a:pt x="293" y="525"/>
                  </a:lnTo>
                  <a:lnTo>
                    <a:pt x="267" y="527"/>
                  </a:lnTo>
                  <a:lnTo>
                    <a:pt x="218" y="527"/>
                  </a:lnTo>
                  <a:lnTo>
                    <a:pt x="195" y="525"/>
                  </a:lnTo>
                  <a:lnTo>
                    <a:pt x="175" y="524"/>
                  </a:lnTo>
                  <a:lnTo>
                    <a:pt x="156" y="522"/>
                  </a:lnTo>
                  <a:lnTo>
                    <a:pt x="141" y="521"/>
                  </a:lnTo>
                  <a:lnTo>
                    <a:pt x="129" y="519"/>
                  </a:lnTo>
                  <a:lnTo>
                    <a:pt x="121" y="519"/>
                  </a:lnTo>
                  <a:close/>
                </a:path>
              </a:pathLst>
            </a:custGeom>
            <a:grpFill/>
            <a:ln w="4763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96" name="Freeform 525">
              <a:extLst>
                <a:ext uri="{FF2B5EF4-FFF2-40B4-BE49-F238E27FC236}">
                  <a16:creationId xmlns:a16="http://schemas.microsoft.com/office/drawing/2014/main" id="{393E0EF0-D632-4C63-A3D0-34A4971FA6AA}"/>
                </a:ext>
              </a:extLst>
            </p:cNvPr>
            <p:cNvSpPr>
              <a:spLocks/>
            </p:cNvSpPr>
            <p:nvPr/>
          </p:nvSpPr>
          <p:spPr bwMode="auto">
            <a:xfrm>
              <a:off x="2656" y="2803"/>
              <a:ext cx="32" cy="95"/>
            </a:xfrm>
            <a:custGeom>
              <a:avLst/>
              <a:gdLst>
                <a:gd name="T0" fmla="*/ 10 w 95"/>
                <a:gd name="T1" fmla="*/ 95 h 189"/>
                <a:gd name="T2" fmla="*/ 7 w 95"/>
                <a:gd name="T3" fmla="*/ 87 h 189"/>
                <a:gd name="T4" fmla="*/ 3 w 95"/>
                <a:gd name="T5" fmla="*/ 80 h 189"/>
                <a:gd name="T6" fmla="*/ 2 w 95"/>
                <a:gd name="T7" fmla="*/ 75 h 189"/>
                <a:gd name="T8" fmla="*/ 1 w 95"/>
                <a:gd name="T9" fmla="*/ 72 h 189"/>
                <a:gd name="T10" fmla="*/ 0 w 95"/>
                <a:gd name="T11" fmla="*/ 68 h 189"/>
                <a:gd name="T12" fmla="*/ 0 w 95"/>
                <a:gd name="T13" fmla="*/ 63 h 189"/>
                <a:gd name="T14" fmla="*/ 1 w 95"/>
                <a:gd name="T15" fmla="*/ 54 h 189"/>
                <a:gd name="T16" fmla="*/ 4 w 95"/>
                <a:gd name="T17" fmla="*/ 44 h 189"/>
                <a:gd name="T18" fmla="*/ 7 w 95"/>
                <a:gd name="T19" fmla="*/ 33 h 189"/>
                <a:gd name="T20" fmla="*/ 11 w 95"/>
                <a:gd name="T21" fmla="*/ 24 h 189"/>
                <a:gd name="T22" fmla="*/ 14 w 95"/>
                <a:gd name="T23" fmla="*/ 15 h 189"/>
                <a:gd name="T24" fmla="*/ 17 w 95"/>
                <a:gd name="T25" fmla="*/ 7 h 189"/>
                <a:gd name="T26" fmla="*/ 18 w 95"/>
                <a:gd name="T27" fmla="*/ 4 h 189"/>
                <a:gd name="T28" fmla="*/ 19 w 95"/>
                <a:gd name="T29" fmla="*/ 2 h 189"/>
                <a:gd name="T30" fmla="*/ 20 w 95"/>
                <a:gd name="T31" fmla="*/ 1 h 189"/>
                <a:gd name="T32" fmla="*/ 20 w 95"/>
                <a:gd name="T33" fmla="*/ 0 h 189"/>
                <a:gd name="T34" fmla="*/ 21 w 95"/>
                <a:gd name="T35" fmla="*/ 5 h 189"/>
                <a:gd name="T36" fmla="*/ 22 w 95"/>
                <a:gd name="T37" fmla="*/ 10 h 189"/>
                <a:gd name="T38" fmla="*/ 24 w 95"/>
                <a:gd name="T39" fmla="*/ 17 h 189"/>
                <a:gd name="T40" fmla="*/ 26 w 95"/>
                <a:gd name="T41" fmla="*/ 24 h 189"/>
                <a:gd name="T42" fmla="*/ 29 w 95"/>
                <a:gd name="T43" fmla="*/ 39 h 189"/>
                <a:gd name="T44" fmla="*/ 31 w 95"/>
                <a:gd name="T45" fmla="*/ 47 h 189"/>
                <a:gd name="T46" fmla="*/ 31 w 95"/>
                <a:gd name="T47" fmla="*/ 55 h 189"/>
                <a:gd name="T48" fmla="*/ 32 w 95"/>
                <a:gd name="T49" fmla="*/ 63 h 189"/>
                <a:gd name="T50" fmla="*/ 31 w 95"/>
                <a:gd name="T51" fmla="*/ 70 h 189"/>
                <a:gd name="T52" fmla="*/ 31 w 95"/>
                <a:gd name="T53" fmla="*/ 77 h 189"/>
                <a:gd name="T54" fmla="*/ 29 w 95"/>
                <a:gd name="T55" fmla="*/ 83 h 189"/>
                <a:gd name="T56" fmla="*/ 26 w 95"/>
                <a:gd name="T57" fmla="*/ 88 h 189"/>
                <a:gd name="T58" fmla="*/ 22 w 95"/>
                <a:gd name="T59" fmla="*/ 92 h 189"/>
                <a:gd name="T60" fmla="*/ 17 w 95"/>
                <a:gd name="T61" fmla="*/ 94 h 189"/>
                <a:gd name="T62" fmla="*/ 10 w 95"/>
                <a:gd name="T63" fmla="*/ 95 h 189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0" t="0" r="r" b="b"/>
              <a:pathLst>
                <a:path w="95" h="189">
                  <a:moveTo>
                    <a:pt x="30" y="189"/>
                  </a:moveTo>
                  <a:lnTo>
                    <a:pt x="20" y="174"/>
                  </a:lnTo>
                  <a:lnTo>
                    <a:pt x="9" y="159"/>
                  </a:lnTo>
                  <a:lnTo>
                    <a:pt x="5" y="150"/>
                  </a:lnTo>
                  <a:lnTo>
                    <a:pt x="3" y="143"/>
                  </a:lnTo>
                  <a:lnTo>
                    <a:pt x="0" y="135"/>
                  </a:lnTo>
                  <a:lnTo>
                    <a:pt x="0" y="126"/>
                  </a:lnTo>
                  <a:lnTo>
                    <a:pt x="4" y="108"/>
                  </a:lnTo>
                  <a:lnTo>
                    <a:pt x="12" y="87"/>
                  </a:lnTo>
                  <a:lnTo>
                    <a:pt x="22" y="66"/>
                  </a:lnTo>
                  <a:lnTo>
                    <a:pt x="32" y="47"/>
                  </a:lnTo>
                  <a:lnTo>
                    <a:pt x="42" y="29"/>
                  </a:lnTo>
                  <a:lnTo>
                    <a:pt x="51" y="14"/>
                  </a:lnTo>
                  <a:lnTo>
                    <a:pt x="54" y="8"/>
                  </a:lnTo>
                  <a:lnTo>
                    <a:pt x="57" y="3"/>
                  </a:lnTo>
                  <a:lnTo>
                    <a:pt x="59" y="2"/>
                  </a:lnTo>
                  <a:lnTo>
                    <a:pt x="59" y="0"/>
                  </a:lnTo>
                  <a:lnTo>
                    <a:pt x="62" y="9"/>
                  </a:lnTo>
                  <a:lnTo>
                    <a:pt x="66" y="20"/>
                  </a:lnTo>
                  <a:lnTo>
                    <a:pt x="72" y="33"/>
                  </a:lnTo>
                  <a:lnTo>
                    <a:pt x="77" y="47"/>
                  </a:lnTo>
                  <a:lnTo>
                    <a:pt x="87" y="78"/>
                  </a:lnTo>
                  <a:lnTo>
                    <a:pt x="91" y="93"/>
                  </a:lnTo>
                  <a:lnTo>
                    <a:pt x="93" y="110"/>
                  </a:lnTo>
                  <a:lnTo>
                    <a:pt x="95" y="126"/>
                  </a:lnTo>
                  <a:lnTo>
                    <a:pt x="93" y="140"/>
                  </a:lnTo>
                  <a:lnTo>
                    <a:pt x="91" y="153"/>
                  </a:lnTo>
                  <a:lnTo>
                    <a:pt x="85" y="165"/>
                  </a:lnTo>
                  <a:lnTo>
                    <a:pt x="77" y="176"/>
                  </a:lnTo>
                  <a:lnTo>
                    <a:pt x="65" y="183"/>
                  </a:lnTo>
                  <a:lnTo>
                    <a:pt x="50" y="188"/>
                  </a:lnTo>
                  <a:lnTo>
                    <a:pt x="30" y="189"/>
                  </a:lnTo>
                  <a:close/>
                </a:path>
              </a:pathLst>
            </a:custGeom>
            <a:grpFill/>
            <a:ln w="4763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grpSp>
          <p:nvGrpSpPr>
            <p:cNvPr id="197" name="Group 526">
              <a:extLst>
                <a:ext uri="{FF2B5EF4-FFF2-40B4-BE49-F238E27FC236}">
                  <a16:creationId xmlns:a16="http://schemas.microsoft.com/office/drawing/2014/main" id="{97513BFA-1DB0-4641-B54E-FF75EA6EC8B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328" y="2749"/>
              <a:ext cx="162" cy="135"/>
              <a:chOff x="3335" y="2442"/>
              <a:chExt cx="162" cy="135"/>
            </a:xfrm>
            <a:grpFill/>
          </p:grpSpPr>
          <p:sp>
            <p:nvSpPr>
              <p:cNvPr id="560" name="Freeform 527">
                <a:extLst>
                  <a:ext uri="{FF2B5EF4-FFF2-40B4-BE49-F238E27FC236}">
                    <a16:creationId xmlns:a16="http://schemas.microsoft.com/office/drawing/2014/main" id="{F0F709C7-FE9C-4762-A22D-C4CA88B4827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360" y="2442"/>
                <a:ext cx="137" cy="135"/>
              </a:xfrm>
              <a:custGeom>
                <a:avLst/>
                <a:gdLst>
                  <a:gd name="T0" fmla="*/ 96 w 412"/>
                  <a:gd name="T1" fmla="*/ 0 h 270"/>
                  <a:gd name="T2" fmla="*/ 96 w 412"/>
                  <a:gd name="T3" fmla="*/ 34 h 270"/>
                  <a:gd name="T4" fmla="*/ 0 w 412"/>
                  <a:gd name="T5" fmla="*/ 34 h 270"/>
                  <a:gd name="T6" fmla="*/ 0 w 412"/>
                  <a:gd name="T7" fmla="*/ 102 h 270"/>
                  <a:gd name="T8" fmla="*/ 96 w 412"/>
                  <a:gd name="T9" fmla="*/ 102 h 270"/>
                  <a:gd name="T10" fmla="*/ 96 w 412"/>
                  <a:gd name="T11" fmla="*/ 135 h 270"/>
                  <a:gd name="T12" fmla="*/ 137 w 412"/>
                  <a:gd name="T13" fmla="*/ 68 h 270"/>
                  <a:gd name="T14" fmla="*/ 96 w 412"/>
                  <a:gd name="T15" fmla="*/ 0 h 270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412" h="270">
                    <a:moveTo>
                      <a:pt x="290" y="0"/>
                    </a:moveTo>
                    <a:lnTo>
                      <a:pt x="290" y="68"/>
                    </a:lnTo>
                    <a:lnTo>
                      <a:pt x="0" y="68"/>
                    </a:lnTo>
                    <a:lnTo>
                      <a:pt x="0" y="203"/>
                    </a:lnTo>
                    <a:lnTo>
                      <a:pt x="290" y="203"/>
                    </a:lnTo>
                    <a:lnTo>
                      <a:pt x="290" y="270"/>
                    </a:lnTo>
                    <a:lnTo>
                      <a:pt x="412" y="135"/>
                    </a:lnTo>
                    <a:lnTo>
                      <a:pt x="290" y="0"/>
                    </a:lnTo>
                    <a:close/>
                  </a:path>
                </a:pathLst>
              </a:custGeom>
              <a:grpFill/>
              <a:ln w="4763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561" name="Rectangle 528">
                <a:extLst>
                  <a:ext uri="{FF2B5EF4-FFF2-40B4-BE49-F238E27FC236}">
                    <a16:creationId xmlns:a16="http://schemas.microsoft.com/office/drawing/2014/main" id="{B26BB8FF-0E64-4CD8-9C8E-3A0380D153B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344" y="2476"/>
                <a:ext cx="11" cy="67"/>
              </a:xfrm>
              <a:prstGeom prst="rect">
                <a:avLst/>
              </a:prstGeom>
              <a:grpFill/>
              <a:ln w="4763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charset="0"/>
                  <a:ea typeface="+mn-ea"/>
                  <a:cs typeface="+mn-cs"/>
                </a:endParaRPr>
              </a:p>
            </p:txBody>
          </p:sp>
          <p:sp>
            <p:nvSpPr>
              <p:cNvPr id="562" name="Rectangle 529">
                <a:extLst>
                  <a:ext uri="{FF2B5EF4-FFF2-40B4-BE49-F238E27FC236}">
                    <a16:creationId xmlns:a16="http://schemas.microsoft.com/office/drawing/2014/main" id="{16DA9219-87D7-46C8-BAC8-308690CF54D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335" y="2476"/>
                <a:ext cx="4" cy="67"/>
              </a:xfrm>
              <a:prstGeom prst="rect">
                <a:avLst/>
              </a:prstGeom>
              <a:grpFill/>
              <a:ln w="4763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198" name="Group 530">
              <a:extLst>
                <a:ext uri="{FF2B5EF4-FFF2-40B4-BE49-F238E27FC236}">
                  <a16:creationId xmlns:a16="http://schemas.microsoft.com/office/drawing/2014/main" id="{E22FA090-D4C9-4746-9EED-E49F1E4A522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328" y="2341"/>
              <a:ext cx="162" cy="135"/>
              <a:chOff x="3335" y="2034"/>
              <a:chExt cx="162" cy="135"/>
            </a:xfrm>
            <a:grpFill/>
          </p:grpSpPr>
          <p:sp>
            <p:nvSpPr>
              <p:cNvPr id="557" name="Freeform 531">
                <a:extLst>
                  <a:ext uri="{FF2B5EF4-FFF2-40B4-BE49-F238E27FC236}">
                    <a16:creationId xmlns:a16="http://schemas.microsoft.com/office/drawing/2014/main" id="{27907D18-3A4A-4A20-841D-1984B5BF6AE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360" y="2034"/>
                <a:ext cx="137" cy="135"/>
              </a:xfrm>
              <a:custGeom>
                <a:avLst/>
                <a:gdLst>
                  <a:gd name="T0" fmla="*/ 96 w 412"/>
                  <a:gd name="T1" fmla="*/ 0 h 270"/>
                  <a:gd name="T2" fmla="*/ 96 w 412"/>
                  <a:gd name="T3" fmla="*/ 34 h 270"/>
                  <a:gd name="T4" fmla="*/ 0 w 412"/>
                  <a:gd name="T5" fmla="*/ 34 h 270"/>
                  <a:gd name="T6" fmla="*/ 0 w 412"/>
                  <a:gd name="T7" fmla="*/ 101 h 270"/>
                  <a:gd name="T8" fmla="*/ 96 w 412"/>
                  <a:gd name="T9" fmla="*/ 101 h 270"/>
                  <a:gd name="T10" fmla="*/ 96 w 412"/>
                  <a:gd name="T11" fmla="*/ 135 h 270"/>
                  <a:gd name="T12" fmla="*/ 137 w 412"/>
                  <a:gd name="T13" fmla="*/ 68 h 270"/>
                  <a:gd name="T14" fmla="*/ 96 w 412"/>
                  <a:gd name="T15" fmla="*/ 0 h 270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412" h="270">
                    <a:moveTo>
                      <a:pt x="290" y="0"/>
                    </a:moveTo>
                    <a:lnTo>
                      <a:pt x="290" y="67"/>
                    </a:lnTo>
                    <a:lnTo>
                      <a:pt x="0" y="67"/>
                    </a:lnTo>
                    <a:lnTo>
                      <a:pt x="0" y="202"/>
                    </a:lnTo>
                    <a:lnTo>
                      <a:pt x="290" y="202"/>
                    </a:lnTo>
                    <a:lnTo>
                      <a:pt x="290" y="270"/>
                    </a:lnTo>
                    <a:lnTo>
                      <a:pt x="412" y="135"/>
                    </a:lnTo>
                    <a:lnTo>
                      <a:pt x="290" y="0"/>
                    </a:lnTo>
                    <a:close/>
                  </a:path>
                </a:pathLst>
              </a:custGeom>
              <a:grpFill/>
              <a:ln w="4763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558" name="Rectangle 532">
                <a:extLst>
                  <a:ext uri="{FF2B5EF4-FFF2-40B4-BE49-F238E27FC236}">
                    <a16:creationId xmlns:a16="http://schemas.microsoft.com/office/drawing/2014/main" id="{CC9EC9B1-5DD0-4488-88C7-63A45B57267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344" y="2068"/>
                <a:ext cx="11" cy="68"/>
              </a:xfrm>
              <a:prstGeom prst="rect">
                <a:avLst/>
              </a:prstGeom>
              <a:grpFill/>
              <a:ln w="4763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charset="0"/>
                  <a:ea typeface="+mn-ea"/>
                  <a:cs typeface="+mn-cs"/>
                </a:endParaRPr>
              </a:p>
            </p:txBody>
          </p:sp>
          <p:sp>
            <p:nvSpPr>
              <p:cNvPr id="559" name="Rectangle 533">
                <a:extLst>
                  <a:ext uri="{FF2B5EF4-FFF2-40B4-BE49-F238E27FC236}">
                    <a16:creationId xmlns:a16="http://schemas.microsoft.com/office/drawing/2014/main" id="{C4E63778-8A3A-45AA-B9B4-93AE15E6FF1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335" y="2068"/>
                <a:ext cx="4" cy="68"/>
              </a:xfrm>
              <a:prstGeom prst="rect">
                <a:avLst/>
              </a:prstGeom>
              <a:grpFill/>
              <a:ln w="4763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199" name="Group 534">
              <a:extLst>
                <a:ext uri="{FF2B5EF4-FFF2-40B4-BE49-F238E27FC236}">
                  <a16:creationId xmlns:a16="http://schemas.microsoft.com/office/drawing/2014/main" id="{0E2DC0C6-ABD4-4A39-A130-A20344D4DA4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517" y="1445"/>
              <a:ext cx="55" cy="2204"/>
              <a:chOff x="3524" y="1138"/>
              <a:chExt cx="55" cy="2204"/>
            </a:xfrm>
            <a:grpFill/>
          </p:grpSpPr>
          <p:sp>
            <p:nvSpPr>
              <p:cNvPr id="555" name="Rectangle 535">
                <a:extLst>
                  <a:ext uri="{FF2B5EF4-FFF2-40B4-BE49-F238E27FC236}">
                    <a16:creationId xmlns:a16="http://schemas.microsoft.com/office/drawing/2014/main" id="{C23BC096-9E1B-4D27-82F9-ABBF7FD64A0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524" y="1138"/>
                <a:ext cx="54" cy="2204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charset="0"/>
                  <a:ea typeface="+mn-ea"/>
                  <a:cs typeface="+mn-cs"/>
                </a:endParaRPr>
              </a:p>
            </p:txBody>
          </p:sp>
          <p:sp>
            <p:nvSpPr>
              <p:cNvPr id="556" name="Rectangle 536">
                <a:extLst>
                  <a:ext uri="{FF2B5EF4-FFF2-40B4-BE49-F238E27FC236}">
                    <a16:creationId xmlns:a16="http://schemas.microsoft.com/office/drawing/2014/main" id="{E53F5B3C-2CEC-43B7-8233-FC3255B0AEB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524" y="1138"/>
                <a:ext cx="55" cy="2204"/>
              </a:xfrm>
              <a:prstGeom prst="rect">
                <a:avLst/>
              </a:prstGeom>
              <a:grpFill/>
              <a:ln w="4763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charset="0"/>
                  <a:ea typeface="+mn-ea"/>
                  <a:cs typeface="+mn-cs"/>
                </a:endParaRPr>
              </a:p>
            </p:txBody>
          </p:sp>
        </p:grpSp>
        <p:sp>
          <p:nvSpPr>
            <p:cNvPr id="200" name="Line 537">
              <a:extLst>
                <a:ext uri="{FF2B5EF4-FFF2-40B4-BE49-F238E27FC236}">
                  <a16:creationId xmlns:a16="http://schemas.microsoft.com/office/drawing/2014/main" id="{51092559-D723-4B8E-B1E1-B61E49E1FADC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163" y="1622"/>
              <a:ext cx="1" cy="2024"/>
            </a:xfrm>
            <a:prstGeom prst="line">
              <a:avLst/>
            </a:prstGeom>
            <a:grp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grpSp>
          <p:nvGrpSpPr>
            <p:cNvPr id="201" name="Group 538">
              <a:extLst>
                <a:ext uri="{FF2B5EF4-FFF2-40B4-BE49-F238E27FC236}">
                  <a16:creationId xmlns:a16="http://schemas.microsoft.com/office/drawing/2014/main" id="{BF5FEB3F-C5C0-4326-81EE-2D1C8E9361E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380" y="2936"/>
              <a:ext cx="162" cy="204"/>
              <a:chOff x="2387" y="2629"/>
              <a:chExt cx="162" cy="204"/>
            </a:xfrm>
            <a:grpFill/>
          </p:grpSpPr>
          <p:sp>
            <p:nvSpPr>
              <p:cNvPr id="550" name="Freeform 539">
                <a:extLst>
                  <a:ext uri="{FF2B5EF4-FFF2-40B4-BE49-F238E27FC236}">
                    <a16:creationId xmlns:a16="http://schemas.microsoft.com/office/drawing/2014/main" id="{22E61EC2-5064-4960-A2BC-99535CC1227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387" y="2658"/>
                <a:ext cx="70" cy="94"/>
              </a:xfrm>
              <a:custGeom>
                <a:avLst/>
                <a:gdLst>
                  <a:gd name="T0" fmla="*/ 35 w 210"/>
                  <a:gd name="T1" fmla="*/ 94 h 187"/>
                  <a:gd name="T2" fmla="*/ 27 w 210"/>
                  <a:gd name="T3" fmla="*/ 93 h 187"/>
                  <a:gd name="T4" fmla="*/ 21 w 210"/>
                  <a:gd name="T5" fmla="*/ 90 h 187"/>
                  <a:gd name="T6" fmla="*/ 15 w 210"/>
                  <a:gd name="T7" fmla="*/ 86 h 187"/>
                  <a:gd name="T8" fmla="*/ 10 w 210"/>
                  <a:gd name="T9" fmla="*/ 80 h 187"/>
                  <a:gd name="T10" fmla="*/ 6 w 210"/>
                  <a:gd name="T11" fmla="*/ 73 h 187"/>
                  <a:gd name="T12" fmla="*/ 3 w 210"/>
                  <a:gd name="T13" fmla="*/ 65 h 187"/>
                  <a:gd name="T14" fmla="*/ 1 w 210"/>
                  <a:gd name="T15" fmla="*/ 56 h 187"/>
                  <a:gd name="T16" fmla="*/ 0 w 210"/>
                  <a:gd name="T17" fmla="*/ 47 h 187"/>
                  <a:gd name="T18" fmla="*/ 1 w 210"/>
                  <a:gd name="T19" fmla="*/ 37 h 187"/>
                  <a:gd name="T20" fmla="*/ 3 w 210"/>
                  <a:gd name="T21" fmla="*/ 28 h 187"/>
                  <a:gd name="T22" fmla="*/ 6 w 210"/>
                  <a:gd name="T23" fmla="*/ 20 h 187"/>
                  <a:gd name="T24" fmla="*/ 10 w 210"/>
                  <a:gd name="T25" fmla="*/ 14 h 187"/>
                  <a:gd name="T26" fmla="*/ 15 w 210"/>
                  <a:gd name="T27" fmla="*/ 8 h 187"/>
                  <a:gd name="T28" fmla="*/ 21 w 210"/>
                  <a:gd name="T29" fmla="*/ 3 h 187"/>
                  <a:gd name="T30" fmla="*/ 28 w 210"/>
                  <a:gd name="T31" fmla="*/ 1 h 187"/>
                  <a:gd name="T32" fmla="*/ 35 w 210"/>
                  <a:gd name="T33" fmla="*/ 0 h 187"/>
                  <a:gd name="T34" fmla="*/ 70 w 210"/>
                  <a:gd name="T35" fmla="*/ 0 h 187"/>
                  <a:gd name="T36" fmla="*/ 69 w 210"/>
                  <a:gd name="T37" fmla="*/ 94 h 187"/>
                  <a:gd name="T38" fmla="*/ 35 w 210"/>
                  <a:gd name="T39" fmla="*/ 94 h 187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0" t="0" r="r" b="b"/>
                <a:pathLst>
                  <a:path w="210" h="187">
                    <a:moveTo>
                      <a:pt x="104" y="187"/>
                    </a:moveTo>
                    <a:lnTo>
                      <a:pt x="82" y="186"/>
                    </a:lnTo>
                    <a:lnTo>
                      <a:pt x="63" y="180"/>
                    </a:lnTo>
                    <a:lnTo>
                      <a:pt x="46" y="171"/>
                    </a:lnTo>
                    <a:lnTo>
                      <a:pt x="29" y="160"/>
                    </a:lnTo>
                    <a:lnTo>
                      <a:pt x="17" y="145"/>
                    </a:lnTo>
                    <a:lnTo>
                      <a:pt x="8" y="130"/>
                    </a:lnTo>
                    <a:lnTo>
                      <a:pt x="2" y="112"/>
                    </a:lnTo>
                    <a:lnTo>
                      <a:pt x="0" y="93"/>
                    </a:lnTo>
                    <a:lnTo>
                      <a:pt x="2" y="73"/>
                    </a:lnTo>
                    <a:lnTo>
                      <a:pt x="8" y="55"/>
                    </a:lnTo>
                    <a:lnTo>
                      <a:pt x="17" y="40"/>
                    </a:lnTo>
                    <a:lnTo>
                      <a:pt x="31" y="27"/>
                    </a:lnTo>
                    <a:lnTo>
                      <a:pt x="46" y="15"/>
                    </a:lnTo>
                    <a:lnTo>
                      <a:pt x="63" y="6"/>
                    </a:lnTo>
                    <a:lnTo>
                      <a:pt x="84" y="2"/>
                    </a:lnTo>
                    <a:lnTo>
                      <a:pt x="104" y="0"/>
                    </a:lnTo>
                    <a:lnTo>
                      <a:pt x="210" y="0"/>
                    </a:lnTo>
                    <a:lnTo>
                      <a:pt x="208" y="187"/>
                    </a:lnTo>
                    <a:lnTo>
                      <a:pt x="104" y="187"/>
                    </a:lnTo>
                    <a:close/>
                  </a:path>
                </a:pathLst>
              </a:custGeom>
              <a:grpFill/>
              <a:ln w="4763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551" name="Freeform 540">
                <a:extLst>
                  <a:ext uri="{FF2B5EF4-FFF2-40B4-BE49-F238E27FC236}">
                    <a16:creationId xmlns:a16="http://schemas.microsoft.com/office/drawing/2014/main" id="{B56BF8AB-8788-40C3-99A3-968C9A0B2A4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469" y="2629"/>
                <a:ext cx="59" cy="31"/>
              </a:xfrm>
              <a:custGeom>
                <a:avLst/>
                <a:gdLst>
                  <a:gd name="T0" fmla="*/ 59 w 178"/>
                  <a:gd name="T1" fmla="*/ 26 h 61"/>
                  <a:gd name="T2" fmla="*/ 53 w 178"/>
                  <a:gd name="T3" fmla="*/ 0 h 61"/>
                  <a:gd name="T4" fmla="*/ 39 w 178"/>
                  <a:gd name="T5" fmla="*/ 14 h 61"/>
                  <a:gd name="T6" fmla="*/ 36 w 178"/>
                  <a:gd name="T7" fmla="*/ 5 h 61"/>
                  <a:gd name="T8" fmla="*/ 23 w 178"/>
                  <a:gd name="T9" fmla="*/ 18 h 61"/>
                  <a:gd name="T10" fmla="*/ 22 w 178"/>
                  <a:gd name="T11" fmla="*/ 11 h 61"/>
                  <a:gd name="T12" fmla="*/ 0 w 178"/>
                  <a:gd name="T13" fmla="*/ 31 h 61"/>
                  <a:gd name="T14" fmla="*/ 24 w 178"/>
                  <a:gd name="T15" fmla="*/ 26 h 61"/>
                  <a:gd name="T16" fmla="*/ 26 w 178"/>
                  <a:gd name="T17" fmla="*/ 31 h 61"/>
                  <a:gd name="T18" fmla="*/ 41 w 178"/>
                  <a:gd name="T19" fmla="*/ 24 h 61"/>
                  <a:gd name="T20" fmla="*/ 42 w 178"/>
                  <a:gd name="T21" fmla="*/ 29 h 61"/>
                  <a:gd name="T22" fmla="*/ 59 w 178"/>
                  <a:gd name="T23" fmla="*/ 26 h 61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0" t="0" r="r" b="b"/>
                <a:pathLst>
                  <a:path w="178" h="61">
                    <a:moveTo>
                      <a:pt x="178" y="51"/>
                    </a:moveTo>
                    <a:lnTo>
                      <a:pt x="160" y="0"/>
                    </a:lnTo>
                    <a:lnTo>
                      <a:pt x="117" y="27"/>
                    </a:lnTo>
                    <a:lnTo>
                      <a:pt x="110" y="10"/>
                    </a:lnTo>
                    <a:lnTo>
                      <a:pt x="69" y="36"/>
                    </a:lnTo>
                    <a:lnTo>
                      <a:pt x="65" y="22"/>
                    </a:lnTo>
                    <a:lnTo>
                      <a:pt x="0" y="61"/>
                    </a:lnTo>
                    <a:lnTo>
                      <a:pt x="73" y="51"/>
                    </a:lnTo>
                    <a:lnTo>
                      <a:pt x="77" y="61"/>
                    </a:lnTo>
                    <a:lnTo>
                      <a:pt x="123" y="48"/>
                    </a:lnTo>
                    <a:lnTo>
                      <a:pt x="126" y="58"/>
                    </a:lnTo>
                    <a:lnTo>
                      <a:pt x="178" y="51"/>
                    </a:lnTo>
                    <a:close/>
                  </a:path>
                </a:pathLst>
              </a:custGeom>
              <a:grpFill/>
              <a:ln w="4763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552" name="Freeform 541">
                <a:extLst>
                  <a:ext uri="{FF2B5EF4-FFF2-40B4-BE49-F238E27FC236}">
                    <a16:creationId xmlns:a16="http://schemas.microsoft.com/office/drawing/2014/main" id="{FEFDE3CF-FB56-4558-BD36-71BFD852FC1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489" y="2725"/>
                <a:ext cx="56" cy="38"/>
              </a:xfrm>
              <a:custGeom>
                <a:avLst/>
                <a:gdLst>
                  <a:gd name="T0" fmla="*/ 55 w 169"/>
                  <a:gd name="T1" fmla="*/ 38 h 77"/>
                  <a:gd name="T2" fmla="*/ 56 w 169"/>
                  <a:gd name="T3" fmla="*/ 11 h 77"/>
                  <a:gd name="T4" fmla="*/ 39 w 169"/>
                  <a:gd name="T5" fmla="*/ 13 h 77"/>
                  <a:gd name="T6" fmla="*/ 39 w 169"/>
                  <a:gd name="T7" fmla="*/ 4 h 77"/>
                  <a:gd name="T8" fmla="*/ 24 w 169"/>
                  <a:gd name="T9" fmla="*/ 7 h 77"/>
                  <a:gd name="T10" fmla="*/ 25 w 169"/>
                  <a:gd name="T11" fmla="*/ 0 h 77"/>
                  <a:gd name="T12" fmla="*/ 0 w 169"/>
                  <a:gd name="T13" fmla="*/ 4 h 77"/>
                  <a:gd name="T14" fmla="*/ 24 w 169"/>
                  <a:gd name="T15" fmla="*/ 15 h 77"/>
                  <a:gd name="T16" fmla="*/ 24 w 169"/>
                  <a:gd name="T17" fmla="*/ 21 h 77"/>
                  <a:gd name="T18" fmla="*/ 39 w 169"/>
                  <a:gd name="T19" fmla="*/ 25 h 77"/>
                  <a:gd name="T20" fmla="*/ 39 w 169"/>
                  <a:gd name="T21" fmla="*/ 30 h 77"/>
                  <a:gd name="T22" fmla="*/ 55 w 169"/>
                  <a:gd name="T23" fmla="*/ 38 h 77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0" t="0" r="r" b="b"/>
                <a:pathLst>
                  <a:path w="169" h="77">
                    <a:moveTo>
                      <a:pt x="167" y="77"/>
                    </a:moveTo>
                    <a:lnTo>
                      <a:pt x="169" y="23"/>
                    </a:lnTo>
                    <a:lnTo>
                      <a:pt x="119" y="27"/>
                    </a:lnTo>
                    <a:lnTo>
                      <a:pt x="119" y="9"/>
                    </a:lnTo>
                    <a:lnTo>
                      <a:pt x="73" y="14"/>
                    </a:lnTo>
                    <a:lnTo>
                      <a:pt x="75" y="0"/>
                    </a:lnTo>
                    <a:lnTo>
                      <a:pt x="0" y="8"/>
                    </a:lnTo>
                    <a:lnTo>
                      <a:pt x="72" y="30"/>
                    </a:lnTo>
                    <a:lnTo>
                      <a:pt x="72" y="42"/>
                    </a:lnTo>
                    <a:lnTo>
                      <a:pt x="119" y="50"/>
                    </a:lnTo>
                    <a:lnTo>
                      <a:pt x="118" y="60"/>
                    </a:lnTo>
                    <a:lnTo>
                      <a:pt x="167" y="77"/>
                    </a:lnTo>
                    <a:close/>
                  </a:path>
                </a:pathLst>
              </a:custGeom>
              <a:grpFill/>
              <a:ln w="4763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553" name="Freeform 542">
                <a:extLst>
                  <a:ext uri="{FF2B5EF4-FFF2-40B4-BE49-F238E27FC236}">
                    <a16:creationId xmlns:a16="http://schemas.microsoft.com/office/drawing/2014/main" id="{154FD107-BC97-4AC5-9F0A-073AAC221F3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459" y="2768"/>
                <a:ext cx="52" cy="65"/>
              </a:xfrm>
              <a:custGeom>
                <a:avLst/>
                <a:gdLst>
                  <a:gd name="T0" fmla="*/ 48 w 155"/>
                  <a:gd name="T1" fmla="*/ 65 h 131"/>
                  <a:gd name="T2" fmla="*/ 52 w 155"/>
                  <a:gd name="T3" fmla="*/ 40 h 131"/>
                  <a:gd name="T4" fmla="*/ 36 w 155"/>
                  <a:gd name="T5" fmla="*/ 32 h 131"/>
                  <a:gd name="T6" fmla="*/ 38 w 155"/>
                  <a:gd name="T7" fmla="*/ 24 h 131"/>
                  <a:gd name="T8" fmla="*/ 22 w 155"/>
                  <a:gd name="T9" fmla="*/ 17 h 131"/>
                  <a:gd name="T10" fmla="*/ 24 w 155"/>
                  <a:gd name="T11" fmla="*/ 10 h 131"/>
                  <a:gd name="T12" fmla="*/ 0 w 155"/>
                  <a:gd name="T13" fmla="*/ 0 h 131"/>
                  <a:gd name="T14" fmla="*/ 21 w 155"/>
                  <a:gd name="T15" fmla="*/ 25 h 131"/>
                  <a:gd name="T16" fmla="*/ 20 w 155"/>
                  <a:gd name="T17" fmla="*/ 30 h 131"/>
                  <a:gd name="T18" fmla="*/ 35 w 155"/>
                  <a:gd name="T19" fmla="*/ 43 h 131"/>
                  <a:gd name="T20" fmla="*/ 33 w 155"/>
                  <a:gd name="T21" fmla="*/ 48 h 131"/>
                  <a:gd name="T22" fmla="*/ 48 w 155"/>
                  <a:gd name="T23" fmla="*/ 65 h 131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0" t="0" r="r" b="b"/>
                <a:pathLst>
                  <a:path w="155" h="131">
                    <a:moveTo>
                      <a:pt x="142" y="131"/>
                    </a:moveTo>
                    <a:lnTo>
                      <a:pt x="155" y="80"/>
                    </a:lnTo>
                    <a:lnTo>
                      <a:pt x="108" y="65"/>
                    </a:lnTo>
                    <a:lnTo>
                      <a:pt x="112" y="48"/>
                    </a:lnTo>
                    <a:lnTo>
                      <a:pt x="67" y="35"/>
                    </a:lnTo>
                    <a:lnTo>
                      <a:pt x="72" y="21"/>
                    </a:lnTo>
                    <a:lnTo>
                      <a:pt x="0" y="0"/>
                    </a:lnTo>
                    <a:lnTo>
                      <a:pt x="62" y="50"/>
                    </a:lnTo>
                    <a:lnTo>
                      <a:pt x="59" y="60"/>
                    </a:lnTo>
                    <a:lnTo>
                      <a:pt x="103" y="86"/>
                    </a:lnTo>
                    <a:lnTo>
                      <a:pt x="99" y="96"/>
                    </a:lnTo>
                    <a:lnTo>
                      <a:pt x="142" y="131"/>
                    </a:lnTo>
                    <a:close/>
                  </a:path>
                </a:pathLst>
              </a:custGeom>
              <a:grpFill/>
              <a:ln w="4763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554" name="Freeform 543">
                <a:extLst>
                  <a:ext uri="{FF2B5EF4-FFF2-40B4-BE49-F238E27FC236}">
                    <a16:creationId xmlns:a16="http://schemas.microsoft.com/office/drawing/2014/main" id="{CAB60323-3385-4A18-9E89-7D0AAD16399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489" y="2665"/>
                <a:ext cx="60" cy="31"/>
              </a:xfrm>
              <a:custGeom>
                <a:avLst/>
                <a:gdLst>
                  <a:gd name="T0" fmla="*/ 60 w 178"/>
                  <a:gd name="T1" fmla="*/ 26 h 61"/>
                  <a:gd name="T2" fmla="*/ 54 w 178"/>
                  <a:gd name="T3" fmla="*/ 0 h 61"/>
                  <a:gd name="T4" fmla="*/ 39 w 178"/>
                  <a:gd name="T5" fmla="*/ 13 h 61"/>
                  <a:gd name="T6" fmla="*/ 38 w 178"/>
                  <a:gd name="T7" fmla="*/ 5 h 61"/>
                  <a:gd name="T8" fmla="*/ 24 w 178"/>
                  <a:gd name="T9" fmla="*/ 17 h 61"/>
                  <a:gd name="T10" fmla="*/ 22 w 178"/>
                  <a:gd name="T11" fmla="*/ 11 h 61"/>
                  <a:gd name="T12" fmla="*/ 0 w 178"/>
                  <a:gd name="T13" fmla="*/ 31 h 61"/>
                  <a:gd name="T14" fmla="*/ 25 w 178"/>
                  <a:gd name="T15" fmla="*/ 25 h 61"/>
                  <a:gd name="T16" fmla="*/ 27 w 178"/>
                  <a:gd name="T17" fmla="*/ 30 h 61"/>
                  <a:gd name="T18" fmla="*/ 42 w 178"/>
                  <a:gd name="T19" fmla="*/ 23 h 61"/>
                  <a:gd name="T20" fmla="*/ 43 w 178"/>
                  <a:gd name="T21" fmla="*/ 29 h 61"/>
                  <a:gd name="T22" fmla="*/ 60 w 178"/>
                  <a:gd name="T23" fmla="*/ 26 h 61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0" t="0" r="r" b="b"/>
                <a:pathLst>
                  <a:path w="178" h="61">
                    <a:moveTo>
                      <a:pt x="178" y="51"/>
                    </a:moveTo>
                    <a:lnTo>
                      <a:pt x="160" y="0"/>
                    </a:lnTo>
                    <a:lnTo>
                      <a:pt x="117" y="25"/>
                    </a:lnTo>
                    <a:lnTo>
                      <a:pt x="112" y="9"/>
                    </a:lnTo>
                    <a:lnTo>
                      <a:pt x="70" y="34"/>
                    </a:lnTo>
                    <a:lnTo>
                      <a:pt x="65" y="21"/>
                    </a:lnTo>
                    <a:lnTo>
                      <a:pt x="0" y="61"/>
                    </a:lnTo>
                    <a:lnTo>
                      <a:pt x="75" y="49"/>
                    </a:lnTo>
                    <a:lnTo>
                      <a:pt x="79" y="60"/>
                    </a:lnTo>
                    <a:lnTo>
                      <a:pt x="125" y="46"/>
                    </a:lnTo>
                    <a:lnTo>
                      <a:pt x="128" y="57"/>
                    </a:lnTo>
                    <a:lnTo>
                      <a:pt x="178" y="51"/>
                    </a:lnTo>
                    <a:close/>
                  </a:path>
                </a:pathLst>
              </a:custGeom>
              <a:grpFill/>
              <a:ln w="4763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  <p:grpSp>
          <p:nvGrpSpPr>
            <p:cNvPr id="202" name="Group 544">
              <a:extLst>
                <a:ext uri="{FF2B5EF4-FFF2-40B4-BE49-F238E27FC236}">
                  <a16:creationId xmlns:a16="http://schemas.microsoft.com/office/drawing/2014/main" id="{30FF5B26-74A8-48ED-856A-CECEE1216C4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352" y="3331"/>
              <a:ext cx="109" cy="135"/>
              <a:chOff x="2359" y="3024"/>
              <a:chExt cx="109" cy="135"/>
            </a:xfrm>
            <a:grpFill/>
          </p:grpSpPr>
          <p:sp>
            <p:nvSpPr>
              <p:cNvPr id="544" name="Freeform 545">
                <a:extLst>
                  <a:ext uri="{FF2B5EF4-FFF2-40B4-BE49-F238E27FC236}">
                    <a16:creationId xmlns:a16="http://schemas.microsoft.com/office/drawing/2014/main" id="{FFBE5D4F-62FA-484B-8A6D-B5944D82F2E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359" y="3046"/>
                <a:ext cx="61" cy="75"/>
              </a:xfrm>
              <a:custGeom>
                <a:avLst/>
                <a:gdLst>
                  <a:gd name="T0" fmla="*/ 30 w 181"/>
                  <a:gd name="T1" fmla="*/ 75 h 149"/>
                  <a:gd name="T2" fmla="*/ 24 w 181"/>
                  <a:gd name="T3" fmla="*/ 74 h 149"/>
                  <a:gd name="T4" fmla="*/ 19 w 181"/>
                  <a:gd name="T5" fmla="*/ 72 h 149"/>
                  <a:gd name="T6" fmla="*/ 13 w 181"/>
                  <a:gd name="T7" fmla="*/ 69 h 149"/>
                  <a:gd name="T8" fmla="*/ 9 w 181"/>
                  <a:gd name="T9" fmla="*/ 64 h 149"/>
                  <a:gd name="T10" fmla="*/ 5 w 181"/>
                  <a:gd name="T11" fmla="*/ 58 h 149"/>
                  <a:gd name="T12" fmla="*/ 2 w 181"/>
                  <a:gd name="T13" fmla="*/ 52 h 149"/>
                  <a:gd name="T14" fmla="*/ 1 w 181"/>
                  <a:gd name="T15" fmla="*/ 45 h 149"/>
                  <a:gd name="T16" fmla="*/ 0 w 181"/>
                  <a:gd name="T17" fmla="*/ 37 h 149"/>
                  <a:gd name="T18" fmla="*/ 1 w 181"/>
                  <a:gd name="T19" fmla="*/ 30 h 149"/>
                  <a:gd name="T20" fmla="*/ 2 w 181"/>
                  <a:gd name="T21" fmla="*/ 23 h 149"/>
                  <a:gd name="T22" fmla="*/ 5 w 181"/>
                  <a:gd name="T23" fmla="*/ 17 h 149"/>
                  <a:gd name="T24" fmla="*/ 9 w 181"/>
                  <a:gd name="T25" fmla="*/ 11 h 149"/>
                  <a:gd name="T26" fmla="*/ 13 w 181"/>
                  <a:gd name="T27" fmla="*/ 7 h 149"/>
                  <a:gd name="T28" fmla="*/ 19 w 181"/>
                  <a:gd name="T29" fmla="*/ 3 h 149"/>
                  <a:gd name="T30" fmla="*/ 24 w 181"/>
                  <a:gd name="T31" fmla="*/ 1 h 149"/>
                  <a:gd name="T32" fmla="*/ 30 w 181"/>
                  <a:gd name="T33" fmla="*/ 0 h 149"/>
                  <a:gd name="T34" fmla="*/ 61 w 181"/>
                  <a:gd name="T35" fmla="*/ 0 h 149"/>
                  <a:gd name="T36" fmla="*/ 61 w 181"/>
                  <a:gd name="T37" fmla="*/ 75 h 149"/>
                  <a:gd name="T38" fmla="*/ 30 w 181"/>
                  <a:gd name="T39" fmla="*/ 75 h 149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0" t="0" r="r" b="b"/>
                <a:pathLst>
                  <a:path w="181" h="149">
                    <a:moveTo>
                      <a:pt x="90" y="149"/>
                    </a:moveTo>
                    <a:lnTo>
                      <a:pt x="72" y="148"/>
                    </a:lnTo>
                    <a:lnTo>
                      <a:pt x="56" y="143"/>
                    </a:lnTo>
                    <a:lnTo>
                      <a:pt x="40" y="137"/>
                    </a:lnTo>
                    <a:lnTo>
                      <a:pt x="28" y="128"/>
                    </a:lnTo>
                    <a:lnTo>
                      <a:pt x="15" y="116"/>
                    </a:lnTo>
                    <a:lnTo>
                      <a:pt x="7" y="104"/>
                    </a:lnTo>
                    <a:lnTo>
                      <a:pt x="2" y="89"/>
                    </a:lnTo>
                    <a:lnTo>
                      <a:pt x="0" y="74"/>
                    </a:lnTo>
                    <a:lnTo>
                      <a:pt x="2" y="60"/>
                    </a:lnTo>
                    <a:lnTo>
                      <a:pt x="7" y="46"/>
                    </a:lnTo>
                    <a:lnTo>
                      <a:pt x="15" y="33"/>
                    </a:lnTo>
                    <a:lnTo>
                      <a:pt x="28" y="22"/>
                    </a:lnTo>
                    <a:lnTo>
                      <a:pt x="40" y="13"/>
                    </a:lnTo>
                    <a:lnTo>
                      <a:pt x="56" y="6"/>
                    </a:lnTo>
                    <a:lnTo>
                      <a:pt x="72" y="1"/>
                    </a:lnTo>
                    <a:lnTo>
                      <a:pt x="90" y="0"/>
                    </a:lnTo>
                    <a:lnTo>
                      <a:pt x="181" y="0"/>
                    </a:lnTo>
                    <a:lnTo>
                      <a:pt x="181" y="149"/>
                    </a:lnTo>
                    <a:lnTo>
                      <a:pt x="90" y="149"/>
                    </a:lnTo>
                    <a:close/>
                  </a:path>
                </a:pathLst>
              </a:custGeom>
              <a:grpFill/>
              <a:ln w="4763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545" name="Line 546">
                <a:extLst>
                  <a:ext uri="{FF2B5EF4-FFF2-40B4-BE49-F238E27FC236}">
                    <a16:creationId xmlns:a16="http://schemas.microsoft.com/office/drawing/2014/main" id="{616F0188-E46D-4C11-B892-ADB2490D029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2432" y="3024"/>
                <a:ext cx="18" cy="22"/>
              </a:xfrm>
              <a:prstGeom prst="line">
                <a:avLst/>
              </a:prstGeom>
              <a:grpFill/>
              <a:ln w="4763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546" name="Line 547">
                <a:extLst>
                  <a:ext uri="{FF2B5EF4-FFF2-40B4-BE49-F238E27FC236}">
                    <a16:creationId xmlns:a16="http://schemas.microsoft.com/office/drawing/2014/main" id="{E9537FFB-62A7-40DB-96D9-FC87C9B4859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2441" y="3058"/>
                <a:ext cx="18" cy="11"/>
              </a:xfrm>
              <a:prstGeom prst="line">
                <a:avLst/>
              </a:prstGeom>
              <a:grpFill/>
              <a:ln w="4763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547" name="Line 548">
                <a:extLst>
                  <a:ext uri="{FF2B5EF4-FFF2-40B4-BE49-F238E27FC236}">
                    <a16:creationId xmlns:a16="http://schemas.microsoft.com/office/drawing/2014/main" id="{A519F126-1C0C-4FE7-BF51-8458B6AB167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441" y="3091"/>
                <a:ext cx="27" cy="1"/>
              </a:xfrm>
              <a:prstGeom prst="line">
                <a:avLst/>
              </a:prstGeom>
              <a:grpFill/>
              <a:ln w="4763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548" name="Line 549">
                <a:extLst>
                  <a:ext uri="{FF2B5EF4-FFF2-40B4-BE49-F238E27FC236}">
                    <a16:creationId xmlns:a16="http://schemas.microsoft.com/office/drawing/2014/main" id="{80B03DBB-41D3-4B33-A59D-A477159824F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441" y="3114"/>
                <a:ext cx="18" cy="11"/>
              </a:xfrm>
              <a:prstGeom prst="line">
                <a:avLst/>
              </a:prstGeom>
              <a:grpFill/>
              <a:ln w="4763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549" name="Line 550">
                <a:extLst>
                  <a:ext uri="{FF2B5EF4-FFF2-40B4-BE49-F238E27FC236}">
                    <a16:creationId xmlns:a16="http://schemas.microsoft.com/office/drawing/2014/main" id="{F8A3158B-1C3C-445F-95D6-F193DF842AF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432" y="3125"/>
                <a:ext cx="27" cy="34"/>
              </a:xfrm>
              <a:prstGeom prst="line">
                <a:avLst/>
              </a:prstGeom>
              <a:grpFill/>
              <a:ln w="4763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  <p:grpSp>
          <p:nvGrpSpPr>
            <p:cNvPr id="203" name="Group 551">
              <a:extLst>
                <a:ext uri="{FF2B5EF4-FFF2-40B4-BE49-F238E27FC236}">
                  <a16:creationId xmlns:a16="http://schemas.microsoft.com/office/drawing/2014/main" id="{4A6CDD11-309F-47AE-B5D2-026546B6FF8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677" y="3379"/>
              <a:ext cx="55" cy="270"/>
              <a:chOff x="2684" y="3072"/>
              <a:chExt cx="55" cy="270"/>
            </a:xfrm>
            <a:grpFill/>
          </p:grpSpPr>
          <p:sp>
            <p:nvSpPr>
              <p:cNvPr id="538" name="Oval 552">
                <a:extLst>
                  <a:ext uri="{FF2B5EF4-FFF2-40B4-BE49-F238E27FC236}">
                    <a16:creationId xmlns:a16="http://schemas.microsoft.com/office/drawing/2014/main" id="{87336A60-2628-43F7-BDE8-7A740DAB159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698" y="3072"/>
                <a:ext cx="28" cy="81"/>
              </a:xfrm>
              <a:prstGeom prst="ellipse">
                <a:avLst/>
              </a:prstGeom>
              <a:grpFill/>
              <a:ln w="4763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charset="0"/>
                  <a:ea typeface="+mn-ea"/>
                  <a:cs typeface="+mn-cs"/>
                </a:endParaRPr>
              </a:p>
            </p:txBody>
          </p:sp>
          <p:sp>
            <p:nvSpPr>
              <p:cNvPr id="539" name="Line 553">
                <a:extLst>
                  <a:ext uri="{FF2B5EF4-FFF2-40B4-BE49-F238E27FC236}">
                    <a16:creationId xmlns:a16="http://schemas.microsoft.com/office/drawing/2014/main" id="{88910609-2D60-4BA6-92FA-3A20FD51989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712" y="3153"/>
                <a:ext cx="1" cy="108"/>
              </a:xfrm>
              <a:prstGeom prst="line">
                <a:avLst/>
              </a:prstGeom>
              <a:grpFill/>
              <a:ln w="4763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540" name="Line 554">
                <a:extLst>
                  <a:ext uri="{FF2B5EF4-FFF2-40B4-BE49-F238E27FC236}">
                    <a16:creationId xmlns:a16="http://schemas.microsoft.com/office/drawing/2014/main" id="{3E7D34F2-C143-4700-9138-FF2943746F8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2684" y="3180"/>
                <a:ext cx="28" cy="27"/>
              </a:xfrm>
              <a:prstGeom prst="line">
                <a:avLst/>
              </a:prstGeom>
              <a:grpFill/>
              <a:ln w="4763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541" name="Line 555">
                <a:extLst>
                  <a:ext uri="{FF2B5EF4-FFF2-40B4-BE49-F238E27FC236}">
                    <a16:creationId xmlns:a16="http://schemas.microsoft.com/office/drawing/2014/main" id="{4922852F-7BA8-4754-A3D4-614049A421C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712" y="3180"/>
                <a:ext cx="27" cy="27"/>
              </a:xfrm>
              <a:prstGeom prst="line">
                <a:avLst/>
              </a:prstGeom>
              <a:grpFill/>
              <a:ln w="4763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542" name="Freeform 556">
                <a:extLst>
                  <a:ext uri="{FF2B5EF4-FFF2-40B4-BE49-F238E27FC236}">
                    <a16:creationId xmlns:a16="http://schemas.microsoft.com/office/drawing/2014/main" id="{F5789D3D-A92D-4B2B-8F6B-41E0061693F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712" y="3261"/>
                <a:ext cx="13" cy="81"/>
              </a:xfrm>
              <a:custGeom>
                <a:avLst/>
                <a:gdLst>
                  <a:gd name="T0" fmla="*/ 0 w 40"/>
                  <a:gd name="T1" fmla="*/ 0 h 162"/>
                  <a:gd name="T2" fmla="*/ 13 w 40"/>
                  <a:gd name="T3" fmla="*/ 27 h 162"/>
                  <a:gd name="T4" fmla="*/ 13 w 40"/>
                  <a:gd name="T5" fmla="*/ 81 h 162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40" h="162">
                    <a:moveTo>
                      <a:pt x="0" y="0"/>
                    </a:moveTo>
                    <a:lnTo>
                      <a:pt x="40" y="54"/>
                    </a:lnTo>
                    <a:lnTo>
                      <a:pt x="40" y="162"/>
                    </a:lnTo>
                  </a:path>
                </a:pathLst>
              </a:custGeom>
              <a:grpFill/>
              <a:ln w="4763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543" name="Freeform 557">
                <a:extLst>
                  <a:ext uri="{FF2B5EF4-FFF2-40B4-BE49-F238E27FC236}">
                    <a16:creationId xmlns:a16="http://schemas.microsoft.com/office/drawing/2014/main" id="{1852BB9C-5122-42C1-BFEF-7394958348D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698" y="3261"/>
                <a:ext cx="14" cy="81"/>
              </a:xfrm>
              <a:custGeom>
                <a:avLst/>
                <a:gdLst>
                  <a:gd name="T0" fmla="*/ 14 w 41"/>
                  <a:gd name="T1" fmla="*/ 0 h 162"/>
                  <a:gd name="T2" fmla="*/ 0 w 41"/>
                  <a:gd name="T3" fmla="*/ 27 h 162"/>
                  <a:gd name="T4" fmla="*/ 0 w 41"/>
                  <a:gd name="T5" fmla="*/ 81 h 162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41" h="162">
                    <a:moveTo>
                      <a:pt x="41" y="0"/>
                    </a:moveTo>
                    <a:lnTo>
                      <a:pt x="0" y="54"/>
                    </a:lnTo>
                    <a:lnTo>
                      <a:pt x="0" y="162"/>
                    </a:lnTo>
                  </a:path>
                </a:pathLst>
              </a:custGeom>
              <a:grpFill/>
              <a:ln w="4763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  <p:grpSp>
          <p:nvGrpSpPr>
            <p:cNvPr id="204" name="Group 558">
              <a:extLst>
                <a:ext uri="{FF2B5EF4-FFF2-40B4-BE49-F238E27FC236}">
                  <a16:creationId xmlns:a16="http://schemas.microsoft.com/office/drawing/2014/main" id="{13B7991B-2E31-4D02-A784-1045B00EF95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732" y="3376"/>
              <a:ext cx="54" cy="270"/>
              <a:chOff x="2739" y="3069"/>
              <a:chExt cx="54" cy="270"/>
            </a:xfrm>
            <a:grpFill/>
          </p:grpSpPr>
          <p:sp>
            <p:nvSpPr>
              <p:cNvPr id="532" name="Oval 559">
                <a:extLst>
                  <a:ext uri="{FF2B5EF4-FFF2-40B4-BE49-F238E27FC236}">
                    <a16:creationId xmlns:a16="http://schemas.microsoft.com/office/drawing/2014/main" id="{C47939EE-8666-4055-8D2D-F56C46F3EBE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752" y="3069"/>
                <a:ext cx="28" cy="81"/>
              </a:xfrm>
              <a:prstGeom prst="ellipse">
                <a:avLst/>
              </a:prstGeom>
              <a:grpFill/>
              <a:ln w="4763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charset="0"/>
                  <a:ea typeface="+mn-ea"/>
                  <a:cs typeface="+mn-cs"/>
                </a:endParaRPr>
              </a:p>
            </p:txBody>
          </p:sp>
          <p:sp>
            <p:nvSpPr>
              <p:cNvPr id="533" name="Line 560">
                <a:extLst>
                  <a:ext uri="{FF2B5EF4-FFF2-40B4-BE49-F238E27FC236}">
                    <a16:creationId xmlns:a16="http://schemas.microsoft.com/office/drawing/2014/main" id="{0FD0E2AC-F059-4853-9B59-0CF7B04CA74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766" y="3150"/>
                <a:ext cx="1" cy="108"/>
              </a:xfrm>
              <a:prstGeom prst="line">
                <a:avLst/>
              </a:prstGeom>
              <a:grpFill/>
              <a:ln w="4763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534" name="Line 561">
                <a:extLst>
                  <a:ext uri="{FF2B5EF4-FFF2-40B4-BE49-F238E27FC236}">
                    <a16:creationId xmlns:a16="http://schemas.microsoft.com/office/drawing/2014/main" id="{5B6499B6-7F73-4DE6-BE86-9D43CC24D28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2739" y="3177"/>
                <a:ext cx="27" cy="27"/>
              </a:xfrm>
              <a:prstGeom prst="line">
                <a:avLst/>
              </a:prstGeom>
              <a:grpFill/>
              <a:ln w="4763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535" name="Line 562">
                <a:extLst>
                  <a:ext uri="{FF2B5EF4-FFF2-40B4-BE49-F238E27FC236}">
                    <a16:creationId xmlns:a16="http://schemas.microsoft.com/office/drawing/2014/main" id="{6FC0BBD2-3E86-4194-B679-46A6396CB8C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766" y="3177"/>
                <a:ext cx="27" cy="27"/>
              </a:xfrm>
              <a:prstGeom prst="line">
                <a:avLst/>
              </a:prstGeom>
              <a:grpFill/>
              <a:ln w="4763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536" name="Freeform 563">
                <a:extLst>
                  <a:ext uri="{FF2B5EF4-FFF2-40B4-BE49-F238E27FC236}">
                    <a16:creationId xmlns:a16="http://schemas.microsoft.com/office/drawing/2014/main" id="{4FC5424E-20A3-4898-A45F-1922ECA677E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766" y="3258"/>
                <a:ext cx="13" cy="81"/>
              </a:xfrm>
              <a:custGeom>
                <a:avLst/>
                <a:gdLst>
                  <a:gd name="T0" fmla="*/ 0 w 41"/>
                  <a:gd name="T1" fmla="*/ 0 h 162"/>
                  <a:gd name="T2" fmla="*/ 13 w 41"/>
                  <a:gd name="T3" fmla="*/ 27 h 162"/>
                  <a:gd name="T4" fmla="*/ 13 w 41"/>
                  <a:gd name="T5" fmla="*/ 81 h 162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41" h="162">
                    <a:moveTo>
                      <a:pt x="0" y="0"/>
                    </a:moveTo>
                    <a:lnTo>
                      <a:pt x="41" y="54"/>
                    </a:lnTo>
                    <a:lnTo>
                      <a:pt x="41" y="162"/>
                    </a:lnTo>
                  </a:path>
                </a:pathLst>
              </a:custGeom>
              <a:grpFill/>
              <a:ln w="4763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537" name="Freeform 564">
                <a:extLst>
                  <a:ext uri="{FF2B5EF4-FFF2-40B4-BE49-F238E27FC236}">
                    <a16:creationId xmlns:a16="http://schemas.microsoft.com/office/drawing/2014/main" id="{3EE9401A-9459-4BB1-94A8-E9D6579A15F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752" y="3258"/>
                <a:ext cx="14" cy="81"/>
              </a:xfrm>
              <a:custGeom>
                <a:avLst/>
                <a:gdLst>
                  <a:gd name="T0" fmla="*/ 14 w 40"/>
                  <a:gd name="T1" fmla="*/ 0 h 162"/>
                  <a:gd name="T2" fmla="*/ 0 w 40"/>
                  <a:gd name="T3" fmla="*/ 27 h 162"/>
                  <a:gd name="T4" fmla="*/ 0 w 40"/>
                  <a:gd name="T5" fmla="*/ 81 h 162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40" h="162">
                    <a:moveTo>
                      <a:pt x="40" y="0"/>
                    </a:moveTo>
                    <a:lnTo>
                      <a:pt x="0" y="54"/>
                    </a:lnTo>
                    <a:lnTo>
                      <a:pt x="0" y="162"/>
                    </a:lnTo>
                  </a:path>
                </a:pathLst>
              </a:custGeom>
              <a:grpFill/>
              <a:ln w="4763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  <p:grpSp>
          <p:nvGrpSpPr>
            <p:cNvPr id="205" name="Group 565">
              <a:extLst>
                <a:ext uri="{FF2B5EF4-FFF2-40B4-BE49-F238E27FC236}">
                  <a16:creationId xmlns:a16="http://schemas.microsoft.com/office/drawing/2014/main" id="{6DC884A4-5A32-40BF-8E6E-466148A2DDA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840" y="3376"/>
              <a:ext cx="54" cy="270"/>
              <a:chOff x="2847" y="3069"/>
              <a:chExt cx="54" cy="270"/>
            </a:xfrm>
            <a:grpFill/>
          </p:grpSpPr>
          <p:sp>
            <p:nvSpPr>
              <p:cNvPr id="526" name="Oval 566">
                <a:extLst>
                  <a:ext uri="{FF2B5EF4-FFF2-40B4-BE49-F238E27FC236}">
                    <a16:creationId xmlns:a16="http://schemas.microsoft.com/office/drawing/2014/main" id="{5037EFAA-A33B-4F78-AFA4-FFFE2E97891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61" y="3069"/>
                <a:ext cx="27" cy="81"/>
              </a:xfrm>
              <a:prstGeom prst="ellipse">
                <a:avLst/>
              </a:prstGeom>
              <a:grpFill/>
              <a:ln w="4763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charset="0"/>
                  <a:ea typeface="+mn-ea"/>
                  <a:cs typeface="+mn-cs"/>
                </a:endParaRPr>
              </a:p>
            </p:txBody>
          </p:sp>
          <p:sp>
            <p:nvSpPr>
              <p:cNvPr id="527" name="Line 567">
                <a:extLst>
                  <a:ext uri="{FF2B5EF4-FFF2-40B4-BE49-F238E27FC236}">
                    <a16:creationId xmlns:a16="http://schemas.microsoft.com/office/drawing/2014/main" id="{CAD4C06F-2537-4B48-9768-82ED4C5A8D0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874" y="3150"/>
                <a:ext cx="1" cy="108"/>
              </a:xfrm>
              <a:prstGeom prst="line">
                <a:avLst/>
              </a:prstGeom>
              <a:grpFill/>
              <a:ln w="4763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528" name="Line 568">
                <a:extLst>
                  <a:ext uri="{FF2B5EF4-FFF2-40B4-BE49-F238E27FC236}">
                    <a16:creationId xmlns:a16="http://schemas.microsoft.com/office/drawing/2014/main" id="{F52A01AD-6599-4B2B-8E14-1D937173AAC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2847" y="3177"/>
                <a:ext cx="27" cy="27"/>
              </a:xfrm>
              <a:prstGeom prst="line">
                <a:avLst/>
              </a:prstGeom>
              <a:grpFill/>
              <a:ln w="4763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529" name="Line 569">
                <a:extLst>
                  <a:ext uri="{FF2B5EF4-FFF2-40B4-BE49-F238E27FC236}">
                    <a16:creationId xmlns:a16="http://schemas.microsoft.com/office/drawing/2014/main" id="{A59A100B-7608-4E8D-B777-06AC06121BF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874" y="3177"/>
                <a:ext cx="27" cy="27"/>
              </a:xfrm>
              <a:prstGeom prst="line">
                <a:avLst/>
              </a:prstGeom>
              <a:grpFill/>
              <a:ln w="4763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530" name="Freeform 570">
                <a:extLst>
                  <a:ext uri="{FF2B5EF4-FFF2-40B4-BE49-F238E27FC236}">
                    <a16:creationId xmlns:a16="http://schemas.microsoft.com/office/drawing/2014/main" id="{E1733E84-5456-422C-A354-273B6E3EF8B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874" y="3258"/>
                <a:ext cx="14" cy="81"/>
              </a:xfrm>
              <a:custGeom>
                <a:avLst/>
                <a:gdLst>
                  <a:gd name="T0" fmla="*/ 0 w 41"/>
                  <a:gd name="T1" fmla="*/ 0 h 162"/>
                  <a:gd name="T2" fmla="*/ 14 w 41"/>
                  <a:gd name="T3" fmla="*/ 27 h 162"/>
                  <a:gd name="T4" fmla="*/ 14 w 41"/>
                  <a:gd name="T5" fmla="*/ 81 h 162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41" h="162">
                    <a:moveTo>
                      <a:pt x="0" y="0"/>
                    </a:moveTo>
                    <a:lnTo>
                      <a:pt x="41" y="54"/>
                    </a:lnTo>
                    <a:lnTo>
                      <a:pt x="41" y="162"/>
                    </a:lnTo>
                  </a:path>
                </a:pathLst>
              </a:custGeom>
              <a:grpFill/>
              <a:ln w="4763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531" name="Freeform 571">
                <a:extLst>
                  <a:ext uri="{FF2B5EF4-FFF2-40B4-BE49-F238E27FC236}">
                    <a16:creationId xmlns:a16="http://schemas.microsoft.com/office/drawing/2014/main" id="{C35FA7C5-16C4-4147-8061-9042044FD81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861" y="3258"/>
                <a:ext cx="13" cy="81"/>
              </a:xfrm>
              <a:custGeom>
                <a:avLst/>
                <a:gdLst>
                  <a:gd name="T0" fmla="*/ 13 w 40"/>
                  <a:gd name="T1" fmla="*/ 0 h 162"/>
                  <a:gd name="T2" fmla="*/ 0 w 40"/>
                  <a:gd name="T3" fmla="*/ 27 h 162"/>
                  <a:gd name="T4" fmla="*/ 0 w 40"/>
                  <a:gd name="T5" fmla="*/ 81 h 162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40" h="162">
                    <a:moveTo>
                      <a:pt x="40" y="0"/>
                    </a:moveTo>
                    <a:lnTo>
                      <a:pt x="0" y="54"/>
                    </a:lnTo>
                    <a:lnTo>
                      <a:pt x="0" y="162"/>
                    </a:lnTo>
                  </a:path>
                </a:pathLst>
              </a:custGeom>
              <a:grpFill/>
              <a:ln w="4763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  <p:grpSp>
          <p:nvGrpSpPr>
            <p:cNvPr id="206" name="Group 572">
              <a:extLst>
                <a:ext uri="{FF2B5EF4-FFF2-40B4-BE49-F238E27FC236}">
                  <a16:creationId xmlns:a16="http://schemas.microsoft.com/office/drawing/2014/main" id="{58D329AA-7763-4C33-BA73-A7A3FE93973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921" y="3376"/>
              <a:ext cx="54" cy="270"/>
              <a:chOff x="2928" y="3069"/>
              <a:chExt cx="54" cy="270"/>
            </a:xfrm>
            <a:grpFill/>
          </p:grpSpPr>
          <p:sp>
            <p:nvSpPr>
              <p:cNvPr id="520" name="Oval 573">
                <a:extLst>
                  <a:ext uri="{FF2B5EF4-FFF2-40B4-BE49-F238E27FC236}">
                    <a16:creationId xmlns:a16="http://schemas.microsoft.com/office/drawing/2014/main" id="{869C287E-B728-49E6-AE2A-BAA952F0890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942" y="3069"/>
                <a:ext cx="27" cy="81"/>
              </a:xfrm>
              <a:prstGeom prst="ellipse">
                <a:avLst/>
              </a:prstGeom>
              <a:grpFill/>
              <a:ln w="4763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charset="0"/>
                  <a:ea typeface="+mn-ea"/>
                  <a:cs typeface="+mn-cs"/>
                </a:endParaRPr>
              </a:p>
            </p:txBody>
          </p:sp>
          <p:sp>
            <p:nvSpPr>
              <p:cNvPr id="521" name="Line 574">
                <a:extLst>
                  <a:ext uri="{FF2B5EF4-FFF2-40B4-BE49-F238E27FC236}">
                    <a16:creationId xmlns:a16="http://schemas.microsoft.com/office/drawing/2014/main" id="{E4D5B9B8-6A11-46C1-A5A3-5AA0D304E76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955" y="3150"/>
                <a:ext cx="1" cy="108"/>
              </a:xfrm>
              <a:prstGeom prst="line">
                <a:avLst/>
              </a:prstGeom>
              <a:grpFill/>
              <a:ln w="4763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522" name="Line 575">
                <a:extLst>
                  <a:ext uri="{FF2B5EF4-FFF2-40B4-BE49-F238E27FC236}">
                    <a16:creationId xmlns:a16="http://schemas.microsoft.com/office/drawing/2014/main" id="{16425C45-592E-4242-A09F-595039562EA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2928" y="3177"/>
                <a:ext cx="27" cy="27"/>
              </a:xfrm>
              <a:prstGeom prst="line">
                <a:avLst/>
              </a:prstGeom>
              <a:grpFill/>
              <a:ln w="4763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523" name="Line 576">
                <a:extLst>
                  <a:ext uri="{FF2B5EF4-FFF2-40B4-BE49-F238E27FC236}">
                    <a16:creationId xmlns:a16="http://schemas.microsoft.com/office/drawing/2014/main" id="{47865D03-E139-467B-A062-97AD0C9B78D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955" y="3177"/>
                <a:ext cx="27" cy="27"/>
              </a:xfrm>
              <a:prstGeom prst="line">
                <a:avLst/>
              </a:prstGeom>
              <a:grpFill/>
              <a:ln w="4763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524" name="Freeform 577">
                <a:extLst>
                  <a:ext uri="{FF2B5EF4-FFF2-40B4-BE49-F238E27FC236}">
                    <a16:creationId xmlns:a16="http://schemas.microsoft.com/office/drawing/2014/main" id="{4C8A09BE-4740-4283-9C93-98D408B9F04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955" y="3258"/>
                <a:ext cx="14" cy="81"/>
              </a:xfrm>
              <a:custGeom>
                <a:avLst/>
                <a:gdLst>
                  <a:gd name="T0" fmla="*/ 0 w 41"/>
                  <a:gd name="T1" fmla="*/ 0 h 162"/>
                  <a:gd name="T2" fmla="*/ 14 w 41"/>
                  <a:gd name="T3" fmla="*/ 27 h 162"/>
                  <a:gd name="T4" fmla="*/ 14 w 41"/>
                  <a:gd name="T5" fmla="*/ 81 h 162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41" h="162">
                    <a:moveTo>
                      <a:pt x="0" y="0"/>
                    </a:moveTo>
                    <a:lnTo>
                      <a:pt x="41" y="54"/>
                    </a:lnTo>
                    <a:lnTo>
                      <a:pt x="41" y="162"/>
                    </a:lnTo>
                  </a:path>
                </a:pathLst>
              </a:custGeom>
              <a:grpFill/>
              <a:ln w="4763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525" name="Freeform 578">
                <a:extLst>
                  <a:ext uri="{FF2B5EF4-FFF2-40B4-BE49-F238E27FC236}">
                    <a16:creationId xmlns:a16="http://schemas.microsoft.com/office/drawing/2014/main" id="{74CDADBF-AAC2-4CE6-9C0C-D230455C86B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942" y="3258"/>
                <a:ext cx="13" cy="81"/>
              </a:xfrm>
              <a:custGeom>
                <a:avLst/>
                <a:gdLst>
                  <a:gd name="T0" fmla="*/ 13 w 41"/>
                  <a:gd name="T1" fmla="*/ 0 h 162"/>
                  <a:gd name="T2" fmla="*/ 0 w 41"/>
                  <a:gd name="T3" fmla="*/ 27 h 162"/>
                  <a:gd name="T4" fmla="*/ 0 w 41"/>
                  <a:gd name="T5" fmla="*/ 81 h 162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41" h="162">
                    <a:moveTo>
                      <a:pt x="41" y="0"/>
                    </a:moveTo>
                    <a:lnTo>
                      <a:pt x="0" y="54"/>
                    </a:lnTo>
                    <a:lnTo>
                      <a:pt x="0" y="162"/>
                    </a:lnTo>
                  </a:path>
                </a:pathLst>
              </a:custGeom>
              <a:grpFill/>
              <a:ln w="4763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  <p:grpSp>
          <p:nvGrpSpPr>
            <p:cNvPr id="207" name="Group 579">
              <a:extLst>
                <a:ext uri="{FF2B5EF4-FFF2-40B4-BE49-F238E27FC236}">
                  <a16:creationId xmlns:a16="http://schemas.microsoft.com/office/drawing/2014/main" id="{ABA6F4A7-2ECD-4CDE-811D-EF774BACD7E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003" y="3376"/>
              <a:ext cx="54" cy="270"/>
              <a:chOff x="3010" y="3069"/>
              <a:chExt cx="54" cy="270"/>
            </a:xfrm>
            <a:grpFill/>
          </p:grpSpPr>
          <p:sp>
            <p:nvSpPr>
              <p:cNvPr id="514" name="Oval 580">
                <a:extLst>
                  <a:ext uri="{FF2B5EF4-FFF2-40B4-BE49-F238E27FC236}">
                    <a16:creationId xmlns:a16="http://schemas.microsoft.com/office/drawing/2014/main" id="{036E33FB-ED91-4779-A301-2B543A04999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23" y="3069"/>
                <a:ext cx="28" cy="81"/>
              </a:xfrm>
              <a:prstGeom prst="ellipse">
                <a:avLst/>
              </a:prstGeom>
              <a:grpFill/>
              <a:ln w="4763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charset="0"/>
                  <a:ea typeface="+mn-ea"/>
                  <a:cs typeface="+mn-cs"/>
                </a:endParaRPr>
              </a:p>
            </p:txBody>
          </p:sp>
          <p:sp>
            <p:nvSpPr>
              <p:cNvPr id="515" name="Line 581">
                <a:extLst>
                  <a:ext uri="{FF2B5EF4-FFF2-40B4-BE49-F238E27FC236}">
                    <a16:creationId xmlns:a16="http://schemas.microsoft.com/office/drawing/2014/main" id="{753563BE-640A-4896-8933-E743FCCD1C6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037" y="3150"/>
                <a:ext cx="1" cy="108"/>
              </a:xfrm>
              <a:prstGeom prst="line">
                <a:avLst/>
              </a:prstGeom>
              <a:grpFill/>
              <a:ln w="4763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516" name="Line 582">
                <a:extLst>
                  <a:ext uri="{FF2B5EF4-FFF2-40B4-BE49-F238E27FC236}">
                    <a16:creationId xmlns:a16="http://schemas.microsoft.com/office/drawing/2014/main" id="{37458096-1AF0-4668-B369-11064D6C2C5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3010" y="3177"/>
                <a:ext cx="27" cy="27"/>
              </a:xfrm>
              <a:prstGeom prst="line">
                <a:avLst/>
              </a:prstGeom>
              <a:grpFill/>
              <a:ln w="4763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517" name="Line 583">
                <a:extLst>
                  <a:ext uri="{FF2B5EF4-FFF2-40B4-BE49-F238E27FC236}">
                    <a16:creationId xmlns:a16="http://schemas.microsoft.com/office/drawing/2014/main" id="{9E8D7DDB-2327-49AC-BB1D-94A574CED21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037" y="3177"/>
                <a:ext cx="27" cy="27"/>
              </a:xfrm>
              <a:prstGeom prst="line">
                <a:avLst/>
              </a:prstGeom>
              <a:grpFill/>
              <a:ln w="4763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518" name="Freeform 584">
                <a:extLst>
                  <a:ext uri="{FF2B5EF4-FFF2-40B4-BE49-F238E27FC236}">
                    <a16:creationId xmlns:a16="http://schemas.microsoft.com/office/drawing/2014/main" id="{27D63896-0B50-4305-BEB8-EC4510EB3FC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037" y="3258"/>
                <a:ext cx="13" cy="81"/>
              </a:xfrm>
              <a:custGeom>
                <a:avLst/>
                <a:gdLst>
                  <a:gd name="T0" fmla="*/ 0 w 40"/>
                  <a:gd name="T1" fmla="*/ 0 h 162"/>
                  <a:gd name="T2" fmla="*/ 13 w 40"/>
                  <a:gd name="T3" fmla="*/ 27 h 162"/>
                  <a:gd name="T4" fmla="*/ 13 w 40"/>
                  <a:gd name="T5" fmla="*/ 81 h 162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40" h="162">
                    <a:moveTo>
                      <a:pt x="0" y="0"/>
                    </a:moveTo>
                    <a:lnTo>
                      <a:pt x="40" y="54"/>
                    </a:lnTo>
                    <a:lnTo>
                      <a:pt x="40" y="162"/>
                    </a:lnTo>
                  </a:path>
                </a:pathLst>
              </a:custGeom>
              <a:grpFill/>
              <a:ln w="4763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519" name="Freeform 585">
                <a:extLst>
                  <a:ext uri="{FF2B5EF4-FFF2-40B4-BE49-F238E27FC236}">
                    <a16:creationId xmlns:a16="http://schemas.microsoft.com/office/drawing/2014/main" id="{695F8447-F602-4827-9E52-0994253102A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023" y="3258"/>
                <a:ext cx="14" cy="81"/>
              </a:xfrm>
              <a:custGeom>
                <a:avLst/>
                <a:gdLst>
                  <a:gd name="T0" fmla="*/ 14 w 41"/>
                  <a:gd name="T1" fmla="*/ 0 h 162"/>
                  <a:gd name="T2" fmla="*/ 0 w 41"/>
                  <a:gd name="T3" fmla="*/ 27 h 162"/>
                  <a:gd name="T4" fmla="*/ 0 w 41"/>
                  <a:gd name="T5" fmla="*/ 81 h 162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41" h="162">
                    <a:moveTo>
                      <a:pt x="41" y="0"/>
                    </a:moveTo>
                    <a:lnTo>
                      <a:pt x="0" y="54"/>
                    </a:lnTo>
                    <a:lnTo>
                      <a:pt x="0" y="162"/>
                    </a:lnTo>
                  </a:path>
                </a:pathLst>
              </a:custGeom>
              <a:grpFill/>
              <a:ln w="4763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  <p:grpSp>
          <p:nvGrpSpPr>
            <p:cNvPr id="208" name="Group 586">
              <a:extLst>
                <a:ext uri="{FF2B5EF4-FFF2-40B4-BE49-F238E27FC236}">
                  <a16:creationId xmlns:a16="http://schemas.microsoft.com/office/drawing/2014/main" id="{A4CA4FD6-6762-4EFB-91AC-F303B4FCBB6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030" y="3376"/>
              <a:ext cx="54" cy="270"/>
              <a:chOff x="3037" y="3069"/>
              <a:chExt cx="54" cy="270"/>
            </a:xfrm>
            <a:grpFill/>
          </p:grpSpPr>
          <p:sp>
            <p:nvSpPr>
              <p:cNvPr id="508" name="Oval 587">
                <a:extLst>
                  <a:ext uri="{FF2B5EF4-FFF2-40B4-BE49-F238E27FC236}">
                    <a16:creationId xmlns:a16="http://schemas.microsoft.com/office/drawing/2014/main" id="{2A726E4B-C681-4EFE-9B1D-DF8ED72ADA0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50" y="3069"/>
                <a:ext cx="28" cy="81"/>
              </a:xfrm>
              <a:prstGeom prst="ellipse">
                <a:avLst/>
              </a:prstGeom>
              <a:grpFill/>
              <a:ln w="4763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charset="0"/>
                  <a:ea typeface="+mn-ea"/>
                  <a:cs typeface="+mn-cs"/>
                </a:endParaRPr>
              </a:p>
            </p:txBody>
          </p:sp>
          <p:sp>
            <p:nvSpPr>
              <p:cNvPr id="509" name="Line 588">
                <a:extLst>
                  <a:ext uri="{FF2B5EF4-FFF2-40B4-BE49-F238E27FC236}">
                    <a16:creationId xmlns:a16="http://schemas.microsoft.com/office/drawing/2014/main" id="{0CE73CB8-2AE8-4DB9-9AE6-37C2ACB32A2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064" y="3150"/>
                <a:ext cx="1" cy="108"/>
              </a:xfrm>
              <a:prstGeom prst="line">
                <a:avLst/>
              </a:prstGeom>
              <a:grpFill/>
              <a:ln w="4763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510" name="Line 589">
                <a:extLst>
                  <a:ext uri="{FF2B5EF4-FFF2-40B4-BE49-F238E27FC236}">
                    <a16:creationId xmlns:a16="http://schemas.microsoft.com/office/drawing/2014/main" id="{A194EBB3-76A3-4C51-B1EC-6664FBFC24A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3037" y="3177"/>
                <a:ext cx="27" cy="27"/>
              </a:xfrm>
              <a:prstGeom prst="line">
                <a:avLst/>
              </a:prstGeom>
              <a:grpFill/>
              <a:ln w="4763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511" name="Line 590">
                <a:extLst>
                  <a:ext uri="{FF2B5EF4-FFF2-40B4-BE49-F238E27FC236}">
                    <a16:creationId xmlns:a16="http://schemas.microsoft.com/office/drawing/2014/main" id="{15D4A2C3-8B14-426B-8196-3ED855525C5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064" y="3177"/>
                <a:ext cx="27" cy="27"/>
              </a:xfrm>
              <a:prstGeom prst="line">
                <a:avLst/>
              </a:prstGeom>
              <a:grpFill/>
              <a:ln w="4763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512" name="Freeform 591">
                <a:extLst>
                  <a:ext uri="{FF2B5EF4-FFF2-40B4-BE49-F238E27FC236}">
                    <a16:creationId xmlns:a16="http://schemas.microsoft.com/office/drawing/2014/main" id="{627DFE94-C037-460A-BA33-FD8F5BC7931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064" y="3258"/>
                <a:ext cx="13" cy="81"/>
              </a:xfrm>
              <a:custGeom>
                <a:avLst/>
                <a:gdLst>
                  <a:gd name="T0" fmla="*/ 0 w 41"/>
                  <a:gd name="T1" fmla="*/ 0 h 162"/>
                  <a:gd name="T2" fmla="*/ 13 w 41"/>
                  <a:gd name="T3" fmla="*/ 27 h 162"/>
                  <a:gd name="T4" fmla="*/ 13 w 41"/>
                  <a:gd name="T5" fmla="*/ 81 h 162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41" h="162">
                    <a:moveTo>
                      <a:pt x="0" y="0"/>
                    </a:moveTo>
                    <a:lnTo>
                      <a:pt x="41" y="54"/>
                    </a:lnTo>
                    <a:lnTo>
                      <a:pt x="41" y="162"/>
                    </a:lnTo>
                  </a:path>
                </a:pathLst>
              </a:custGeom>
              <a:grpFill/>
              <a:ln w="4763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513" name="Freeform 592">
                <a:extLst>
                  <a:ext uri="{FF2B5EF4-FFF2-40B4-BE49-F238E27FC236}">
                    <a16:creationId xmlns:a16="http://schemas.microsoft.com/office/drawing/2014/main" id="{9FB3FFAC-2484-4AC6-8787-817A7D314EC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050" y="3258"/>
                <a:ext cx="14" cy="81"/>
              </a:xfrm>
              <a:custGeom>
                <a:avLst/>
                <a:gdLst>
                  <a:gd name="T0" fmla="*/ 14 w 41"/>
                  <a:gd name="T1" fmla="*/ 0 h 162"/>
                  <a:gd name="T2" fmla="*/ 0 w 41"/>
                  <a:gd name="T3" fmla="*/ 27 h 162"/>
                  <a:gd name="T4" fmla="*/ 0 w 41"/>
                  <a:gd name="T5" fmla="*/ 81 h 162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41" h="162">
                    <a:moveTo>
                      <a:pt x="41" y="0"/>
                    </a:moveTo>
                    <a:lnTo>
                      <a:pt x="0" y="54"/>
                    </a:lnTo>
                    <a:lnTo>
                      <a:pt x="0" y="162"/>
                    </a:lnTo>
                  </a:path>
                </a:pathLst>
              </a:custGeom>
              <a:grpFill/>
              <a:ln w="4763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  <p:grpSp>
          <p:nvGrpSpPr>
            <p:cNvPr id="209" name="Group 593">
              <a:extLst>
                <a:ext uri="{FF2B5EF4-FFF2-40B4-BE49-F238E27FC236}">
                  <a16:creationId xmlns:a16="http://schemas.microsoft.com/office/drawing/2014/main" id="{54D11761-5C02-484B-AFF6-B087B5EFF4D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192" y="3376"/>
              <a:ext cx="54" cy="270"/>
              <a:chOff x="3199" y="3069"/>
              <a:chExt cx="54" cy="270"/>
            </a:xfrm>
            <a:grpFill/>
          </p:grpSpPr>
          <p:sp>
            <p:nvSpPr>
              <p:cNvPr id="502" name="Oval 594">
                <a:extLst>
                  <a:ext uri="{FF2B5EF4-FFF2-40B4-BE49-F238E27FC236}">
                    <a16:creationId xmlns:a16="http://schemas.microsoft.com/office/drawing/2014/main" id="{7C4AEBC6-6EE7-47B4-92C3-39957C56A08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213" y="3069"/>
                <a:ext cx="27" cy="81"/>
              </a:xfrm>
              <a:prstGeom prst="ellipse">
                <a:avLst/>
              </a:prstGeom>
              <a:grpFill/>
              <a:ln w="4763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charset="0"/>
                  <a:ea typeface="+mn-ea"/>
                  <a:cs typeface="+mn-cs"/>
                </a:endParaRPr>
              </a:p>
            </p:txBody>
          </p:sp>
          <p:sp>
            <p:nvSpPr>
              <p:cNvPr id="503" name="Line 595">
                <a:extLst>
                  <a:ext uri="{FF2B5EF4-FFF2-40B4-BE49-F238E27FC236}">
                    <a16:creationId xmlns:a16="http://schemas.microsoft.com/office/drawing/2014/main" id="{EA07B1DD-3E4B-4849-8A7B-2B1F1641E54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226" y="3150"/>
                <a:ext cx="1" cy="108"/>
              </a:xfrm>
              <a:prstGeom prst="line">
                <a:avLst/>
              </a:prstGeom>
              <a:grpFill/>
              <a:ln w="4763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504" name="Line 596">
                <a:extLst>
                  <a:ext uri="{FF2B5EF4-FFF2-40B4-BE49-F238E27FC236}">
                    <a16:creationId xmlns:a16="http://schemas.microsoft.com/office/drawing/2014/main" id="{212DFDE2-AA02-4D44-8D86-D987672CCC7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3199" y="3177"/>
                <a:ext cx="27" cy="27"/>
              </a:xfrm>
              <a:prstGeom prst="line">
                <a:avLst/>
              </a:prstGeom>
              <a:grpFill/>
              <a:ln w="4763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505" name="Line 597">
                <a:extLst>
                  <a:ext uri="{FF2B5EF4-FFF2-40B4-BE49-F238E27FC236}">
                    <a16:creationId xmlns:a16="http://schemas.microsoft.com/office/drawing/2014/main" id="{783840C7-32FB-4679-87BD-F50B5D7DC6A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226" y="3177"/>
                <a:ext cx="27" cy="27"/>
              </a:xfrm>
              <a:prstGeom prst="line">
                <a:avLst/>
              </a:prstGeom>
              <a:grpFill/>
              <a:ln w="4763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506" name="Freeform 598">
                <a:extLst>
                  <a:ext uri="{FF2B5EF4-FFF2-40B4-BE49-F238E27FC236}">
                    <a16:creationId xmlns:a16="http://schemas.microsoft.com/office/drawing/2014/main" id="{F9E0D3C0-BB8F-4221-87F6-6D23D9E4C56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226" y="3258"/>
                <a:ext cx="14" cy="81"/>
              </a:xfrm>
              <a:custGeom>
                <a:avLst/>
                <a:gdLst>
                  <a:gd name="T0" fmla="*/ 0 w 40"/>
                  <a:gd name="T1" fmla="*/ 0 h 162"/>
                  <a:gd name="T2" fmla="*/ 14 w 40"/>
                  <a:gd name="T3" fmla="*/ 27 h 162"/>
                  <a:gd name="T4" fmla="*/ 14 w 40"/>
                  <a:gd name="T5" fmla="*/ 81 h 162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40" h="162">
                    <a:moveTo>
                      <a:pt x="0" y="0"/>
                    </a:moveTo>
                    <a:lnTo>
                      <a:pt x="40" y="54"/>
                    </a:lnTo>
                    <a:lnTo>
                      <a:pt x="40" y="162"/>
                    </a:lnTo>
                  </a:path>
                </a:pathLst>
              </a:custGeom>
              <a:grpFill/>
              <a:ln w="4763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507" name="Freeform 599">
                <a:extLst>
                  <a:ext uri="{FF2B5EF4-FFF2-40B4-BE49-F238E27FC236}">
                    <a16:creationId xmlns:a16="http://schemas.microsoft.com/office/drawing/2014/main" id="{70455505-BC73-4588-BE10-7A37A8DC255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213" y="3258"/>
                <a:ext cx="13" cy="81"/>
              </a:xfrm>
              <a:custGeom>
                <a:avLst/>
                <a:gdLst>
                  <a:gd name="T0" fmla="*/ 13 w 41"/>
                  <a:gd name="T1" fmla="*/ 0 h 162"/>
                  <a:gd name="T2" fmla="*/ 0 w 41"/>
                  <a:gd name="T3" fmla="*/ 27 h 162"/>
                  <a:gd name="T4" fmla="*/ 0 w 41"/>
                  <a:gd name="T5" fmla="*/ 81 h 162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41" h="162">
                    <a:moveTo>
                      <a:pt x="41" y="0"/>
                    </a:moveTo>
                    <a:lnTo>
                      <a:pt x="0" y="54"/>
                    </a:lnTo>
                    <a:lnTo>
                      <a:pt x="0" y="162"/>
                    </a:lnTo>
                  </a:path>
                </a:pathLst>
              </a:custGeom>
              <a:grpFill/>
              <a:ln w="4763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  <p:grpSp>
          <p:nvGrpSpPr>
            <p:cNvPr id="210" name="Group 600">
              <a:extLst>
                <a:ext uri="{FF2B5EF4-FFF2-40B4-BE49-F238E27FC236}">
                  <a16:creationId xmlns:a16="http://schemas.microsoft.com/office/drawing/2014/main" id="{80C6FEC5-E0C1-41DE-9926-1F90C5B5E77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328" y="3106"/>
              <a:ext cx="162" cy="135"/>
              <a:chOff x="3335" y="2799"/>
              <a:chExt cx="162" cy="135"/>
            </a:xfrm>
            <a:grpFill/>
          </p:grpSpPr>
          <p:sp>
            <p:nvSpPr>
              <p:cNvPr id="499" name="Freeform 601">
                <a:extLst>
                  <a:ext uri="{FF2B5EF4-FFF2-40B4-BE49-F238E27FC236}">
                    <a16:creationId xmlns:a16="http://schemas.microsoft.com/office/drawing/2014/main" id="{AE5EB0E2-BB11-40ED-9DAD-8E9320F2E2E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360" y="2799"/>
                <a:ext cx="137" cy="135"/>
              </a:xfrm>
              <a:custGeom>
                <a:avLst/>
                <a:gdLst>
                  <a:gd name="T0" fmla="*/ 96 w 412"/>
                  <a:gd name="T1" fmla="*/ 0 h 270"/>
                  <a:gd name="T2" fmla="*/ 96 w 412"/>
                  <a:gd name="T3" fmla="*/ 34 h 270"/>
                  <a:gd name="T4" fmla="*/ 0 w 412"/>
                  <a:gd name="T5" fmla="*/ 34 h 270"/>
                  <a:gd name="T6" fmla="*/ 0 w 412"/>
                  <a:gd name="T7" fmla="*/ 101 h 270"/>
                  <a:gd name="T8" fmla="*/ 96 w 412"/>
                  <a:gd name="T9" fmla="*/ 101 h 270"/>
                  <a:gd name="T10" fmla="*/ 96 w 412"/>
                  <a:gd name="T11" fmla="*/ 135 h 270"/>
                  <a:gd name="T12" fmla="*/ 137 w 412"/>
                  <a:gd name="T13" fmla="*/ 68 h 270"/>
                  <a:gd name="T14" fmla="*/ 96 w 412"/>
                  <a:gd name="T15" fmla="*/ 0 h 270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412" h="270">
                    <a:moveTo>
                      <a:pt x="290" y="0"/>
                    </a:moveTo>
                    <a:lnTo>
                      <a:pt x="290" y="67"/>
                    </a:lnTo>
                    <a:lnTo>
                      <a:pt x="0" y="67"/>
                    </a:lnTo>
                    <a:lnTo>
                      <a:pt x="0" y="202"/>
                    </a:lnTo>
                    <a:lnTo>
                      <a:pt x="290" y="202"/>
                    </a:lnTo>
                    <a:lnTo>
                      <a:pt x="290" y="270"/>
                    </a:lnTo>
                    <a:lnTo>
                      <a:pt x="412" y="135"/>
                    </a:lnTo>
                    <a:lnTo>
                      <a:pt x="290" y="0"/>
                    </a:lnTo>
                    <a:close/>
                  </a:path>
                </a:pathLst>
              </a:custGeom>
              <a:grpFill/>
              <a:ln w="4763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500" name="Rectangle 602">
                <a:extLst>
                  <a:ext uri="{FF2B5EF4-FFF2-40B4-BE49-F238E27FC236}">
                    <a16:creationId xmlns:a16="http://schemas.microsoft.com/office/drawing/2014/main" id="{91B484B8-C78B-4370-BF7A-C6F0233F815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344" y="2833"/>
                <a:ext cx="11" cy="67"/>
              </a:xfrm>
              <a:prstGeom prst="rect">
                <a:avLst/>
              </a:prstGeom>
              <a:grpFill/>
              <a:ln w="4763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charset="0"/>
                  <a:ea typeface="+mn-ea"/>
                  <a:cs typeface="+mn-cs"/>
                </a:endParaRPr>
              </a:p>
            </p:txBody>
          </p:sp>
          <p:sp>
            <p:nvSpPr>
              <p:cNvPr id="501" name="Rectangle 603">
                <a:extLst>
                  <a:ext uri="{FF2B5EF4-FFF2-40B4-BE49-F238E27FC236}">
                    <a16:creationId xmlns:a16="http://schemas.microsoft.com/office/drawing/2014/main" id="{B74DDDC5-E644-43F8-8A92-613FC5A695D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335" y="2833"/>
                <a:ext cx="4" cy="67"/>
              </a:xfrm>
              <a:prstGeom prst="rect">
                <a:avLst/>
              </a:prstGeom>
              <a:grpFill/>
              <a:ln w="4763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211" name="Group 604">
              <a:extLst>
                <a:ext uri="{FF2B5EF4-FFF2-40B4-BE49-F238E27FC236}">
                  <a16:creationId xmlns:a16="http://schemas.microsoft.com/office/drawing/2014/main" id="{D2A76E8B-EF8D-4A8A-82FE-FC0AC889C6E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948" y="3016"/>
              <a:ext cx="55" cy="270"/>
              <a:chOff x="2955" y="2709"/>
              <a:chExt cx="55" cy="270"/>
            </a:xfrm>
            <a:grpFill/>
          </p:grpSpPr>
          <p:sp>
            <p:nvSpPr>
              <p:cNvPr id="492" name="Line 605">
                <a:extLst>
                  <a:ext uri="{FF2B5EF4-FFF2-40B4-BE49-F238E27FC236}">
                    <a16:creationId xmlns:a16="http://schemas.microsoft.com/office/drawing/2014/main" id="{5C1FB436-3562-4545-9925-882CFFF3836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982" y="2790"/>
                <a:ext cx="1" cy="108"/>
              </a:xfrm>
              <a:prstGeom prst="line">
                <a:avLst/>
              </a:prstGeom>
              <a:grpFill/>
              <a:ln w="4763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grpSp>
            <p:nvGrpSpPr>
              <p:cNvPr id="493" name="Group 606">
                <a:extLst>
                  <a:ext uri="{FF2B5EF4-FFF2-40B4-BE49-F238E27FC236}">
                    <a16:creationId xmlns:a16="http://schemas.microsoft.com/office/drawing/2014/main" id="{1E086EA6-C836-47E3-AC18-AC678345C67C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955" y="2709"/>
                <a:ext cx="55" cy="270"/>
                <a:chOff x="2955" y="2709"/>
                <a:chExt cx="55" cy="270"/>
              </a:xfrm>
              <a:grpFill/>
            </p:grpSpPr>
            <p:sp>
              <p:nvSpPr>
                <p:cNvPr id="494" name="Oval 607">
                  <a:extLst>
                    <a:ext uri="{FF2B5EF4-FFF2-40B4-BE49-F238E27FC236}">
                      <a16:creationId xmlns:a16="http://schemas.microsoft.com/office/drawing/2014/main" id="{1BF50FEE-59F3-43D1-BDA9-103B54A6164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969" y="2709"/>
                  <a:ext cx="27" cy="82"/>
                </a:xfrm>
                <a:prstGeom prst="ellipse">
                  <a:avLst/>
                </a:prstGeom>
                <a:grpFill/>
                <a:ln w="4763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>
                  <a:lvl1pPr>
                    <a:defRPr sz="2400">
                      <a:solidFill>
                        <a:schemeClr val="tx1"/>
                      </a:solidFill>
                      <a:latin typeface="Arial" charset="0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Arial" charset="0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Arial" charset="0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Arial" charset="0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Arial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altLang="en-US" sz="24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495" name="Freeform 608">
                  <a:extLst>
                    <a:ext uri="{FF2B5EF4-FFF2-40B4-BE49-F238E27FC236}">
                      <a16:creationId xmlns:a16="http://schemas.microsoft.com/office/drawing/2014/main" id="{D3FF969C-520D-466B-9D52-479DBD37B9E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955" y="2821"/>
                  <a:ext cx="27" cy="50"/>
                </a:xfrm>
                <a:custGeom>
                  <a:avLst/>
                  <a:gdLst>
                    <a:gd name="T0" fmla="*/ 27 w 81"/>
                    <a:gd name="T1" fmla="*/ 0 h 101"/>
                    <a:gd name="T2" fmla="*/ 23 w 81"/>
                    <a:gd name="T3" fmla="*/ 1 h 101"/>
                    <a:gd name="T4" fmla="*/ 20 w 81"/>
                    <a:gd name="T5" fmla="*/ 3 h 101"/>
                    <a:gd name="T6" fmla="*/ 14 w 81"/>
                    <a:gd name="T7" fmla="*/ 7 h 101"/>
                    <a:gd name="T8" fmla="*/ 12 w 81"/>
                    <a:gd name="T9" fmla="*/ 10 h 101"/>
                    <a:gd name="T10" fmla="*/ 10 w 81"/>
                    <a:gd name="T11" fmla="*/ 13 h 101"/>
                    <a:gd name="T12" fmla="*/ 7 w 81"/>
                    <a:gd name="T13" fmla="*/ 17 h 101"/>
                    <a:gd name="T14" fmla="*/ 5 w 81"/>
                    <a:gd name="T15" fmla="*/ 22 h 101"/>
                    <a:gd name="T16" fmla="*/ 0 w 81"/>
                    <a:gd name="T17" fmla="*/ 50 h 101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0" t="0" r="r" b="b"/>
                  <a:pathLst>
                    <a:path w="81" h="101">
                      <a:moveTo>
                        <a:pt x="81" y="0"/>
                      </a:moveTo>
                      <a:lnTo>
                        <a:pt x="70" y="3"/>
                      </a:lnTo>
                      <a:lnTo>
                        <a:pt x="60" y="6"/>
                      </a:lnTo>
                      <a:lnTo>
                        <a:pt x="43" y="14"/>
                      </a:lnTo>
                      <a:lnTo>
                        <a:pt x="37" y="20"/>
                      </a:lnTo>
                      <a:lnTo>
                        <a:pt x="30" y="26"/>
                      </a:lnTo>
                      <a:lnTo>
                        <a:pt x="22" y="35"/>
                      </a:lnTo>
                      <a:lnTo>
                        <a:pt x="14" y="45"/>
                      </a:lnTo>
                      <a:lnTo>
                        <a:pt x="0" y="101"/>
                      </a:lnTo>
                    </a:path>
                  </a:pathLst>
                </a:custGeom>
                <a:grpFill/>
                <a:ln w="476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endParaRPr>
                </a:p>
              </p:txBody>
            </p:sp>
            <p:sp>
              <p:nvSpPr>
                <p:cNvPr id="496" name="Freeform 609">
                  <a:extLst>
                    <a:ext uri="{FF2B5EF4-FFF2-40B4-BE49-F238E27FC236}">
                      <a16:creationId xmlns:a16="http://schemas.microsoft.com/office/drawing/2014/main" id="{D8FEBD33-4B7A-449E-A14B-B97D3582769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982" y="2818"/>
                  <a:ext cx="28" cy="80"/>
                </a:xfrm>
                <a:custGeom>
                  <a:avLst/>
                  <a:gdLst>
                    <a:gd name="T0" fmla="*/ 0 w 82"/>
                    <a:gd name="T1" fmla="*/ 0 h 161"/>
                    <a:gd name="T2" fmla="*/ 14 w 82"/>
                    <a:gd name="T3" fmla="*/ 27 h 161"/>
                    <a:gd name="T4" fmla="*/ 28 w 82"/>
                    <a:gd name="T5" fmla="*/ 80 h 161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82" h="161">
                      <a:moveTo>
                        <a:pt x="0" y="0"/>
                      </a:moveTo>
                      <a:lnTo>
                        <a:pt x="41" y="54"/>
                      </a:lnTo>
                      <a:lnTo>
                        <a:pt x="82" y="161"/>
                      </a:lnTo>
                    </a:path>
                  </a:pathLst>
                </a:custGeom>
                <a:grpFill/>
                <a:ln w="476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endParaRPr>
                </a:p>
              </p:txBody>
            </p:sp>
            <p:sp>
              <p:nvSpPr>
                <p:cNvPr id="497" name="Freeform 610">
                  <a:extLst>
                    <a:ext uri="{FF2B5EF4-FFF2-40B4-BE49-F238E27FC236}">
                      <a16:creationId xmlns:a16="http://schemas.microsoft.com/office/drawing/2014/main" id="{B8E1F8B2-5692-461D-9F91-B9798349761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982" y="2898"/>
                  <a:ext cx="28" cy="81"/>
                </a:xfrm>
                <a:custGeom>
                  <a:avLst/>
                  <a:gdLst>
                    <a:gd name="T0" fmla="*/ 0 w 82"/>
                    <a:gd name="T1" fmla="*/ 0 h 162"/>
                    <a:gd name="T2" fmla="*/ 28 w 82"/>
                    <a:gd name="T3" fmla="*/ 41 h 162"/>
                    <a:gd name="T4" fmla="*/ 28 w 82"/>
                    <a:gd name="T5" fmla="*/ 81 h 162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82" h="162">
                      <a:moveTo>
                        <a:pt x="0" y="0"/>
                      </a:moveTo>
                      <a:lnTo>
                        <a:pt x="82" y="81"/>
                      </a:lnTo>
                      <a:lnTo>
                        <a:pt x="82" y="162"/>
                      </a:lnTo>
                    </a:path>
                  </a:pathLst>
                </a:custGeom>
                <a:grpFill/>
                <a:ln w="476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endParaRPr>
                </a:p>
              </p:txBody>
            </p:sp>
            <p:sp>
              <p:nvSpPr>
                <p:cNvPr id="498" name="Freeform 611">
                  <a:extLst>
                    <a:ext uri="{FF2B5EF4-FFF2-40B4-BE49-F238E27FC236}">
                      <a16:creationId xmlns:a16="http://schemas.microsoft.com/office/drawing/2014/main" id="{1491F506-8B5F-469A-A72A-D8E213B13DD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969" y="2898"/>
                  <a:ext cx="13" cy="81"/>
                </a:xfrm>
                <a:custGeom>
                  <a:avLst/>
                  <a:gdLst>
                    <a:gd name="T0" fmla="*/ 13 w 40"/>
                    <a:gd name="T1" fmla="*/ 0 h 162"/>
                    <a:gd name="T2" fmla="*/ 13 w 40"/>
                    <a:gd name="T3" fmla="*/ 54 h 162"/>
                    <a:gd name="T4" fmla="*/ 0 w 40"/>
                    <a:gd name="T5" fmla="*/ 81 h 162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40" h="162">
                      <a:moveTo>
                        <a:pt x="40" y="0"/>
                      </a:moveTo>
                      <a:lnTo>
                        <a:pt x="40" y="108"/>
                      </a:lnTo>
                      <a:lnTo>
                        <a:pt x="0" y="162"/>
                      </a:lnTo>
                    </a:path>
                  </a:pathLst>
                </a:custGeom>
                <a:grpFill/>
                <a:ln w="476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endParaRPr>
                </a:p>
              </p:txBody>
            </p:sp>
          </p:grpSp>
        </p:grpSp>
        <p:grpSp>
          <p:nvGrpSpPr>
            <p:cNvPr id="212" name="Group 612">
              <a:extLst>
                <a:ext uri="{FF2B5EF4-FFF2-40B4-BE49-F238E27FC236}">
                  <a16:creationId xmlns:a16="http://schemas.microsoft.com/office/drawing/2014/main" id="{DA2534C3-7755-47D5-9704-3721DBA078F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030" y="3016"/>
              <a:ext cx="54" cy="270"/>
              <a:chOff x="3037" y="2709"/>
              <a:chExt cx="54" cy="270"/>
            </a:xfrm>
            <a:grpFill/>
          </p:grpSpPr>
          <p:sp>
            <p:nvSpPr>
              <p:cNvPr id="485" name="Line 613">
                <a:extLst>
                  <a:ext uri="{FF2B5EF4-FFF2-40B4-BE49-F238E27FC236}">
                    <a16:creationId xmlns:a16="http://schemas.microsoft.com/office/drawing/2014/main" id="{2FE1FDE8-63D6-4DE6-8DF1-72FE68DDA7B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064" y="2790"/>
                <a:ext cx="1" cy="108"/>
              </a:xfrm>
              <a:prstGeom prst="line">
                <a:avLst/>
              </a:prstGeom>
              <a:grpFill/>
              <a:ln w="4763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grpSp>
            <p:nvGrpSpPr>
              <p:cNvPr id="486" name="Group 614">
                <a:extLst>
                  <a:ext uri="{FF2B5EF4-FFF2-40B4-BE49-F238E27FC236}">
                    <a16:creationId xmlns:a16="http://schemas.microsoft.com/office/drawing/2014/main" id="{C22EC2B5-8658-447A-BA2A-CF969FD6656A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037" y="2709"/>
                <a:ext cx="54" cy="270"/>
                <a:chOff x="3037" y="2709"/>
                <a:chExt cx="54" cy="270"/>
              </a:xfrm>
              <a:grpFill/>
            </p:grpSpPr>
            <p:sp>
              <p:nvSpPr>
                <p:cNvPr id="487" name="Oval 615">
                  <a:extLst>
                    <a:ext uri="{FF2B5EF4-FFF2-40B4-BE49-F238E27FC236}">
                      <a16:creationId xmlns:a16="http://schemas.microsoft.com/office/drawing/2014/main" id="{5B6C2ADA-D3A8-4655-9497-471C6444240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050" y="2709"/>
                  <a:ext cx="28" cy="82"/>
                </a:xfrm>
                <a:prstGeom prst="ellipse">
                  <a:avLst/>
                </a:prstGeom>
                <a:grpFill/>
                <a:ln w="4763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>
                  <a:lvl1pPr>
                    <a:defRPr sz="2400">
                      <a:solidFill>
                        <a:schemeClr val="tx1"/>
                      </a:solidFill>
                      <a:latin typeface="Arial" charset="0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Arial" charset="0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Arial" charset="0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Arial" charset="0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Arial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altLang="en-US" sz="24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488" name="Freeform 616">
                  <a:extLst>
                    <a:ext uri="{FF2B5EF4-FFF2-40B4-BE49-F238E27FC236}">
                      <a16:creationId xmlns:a16="http://schemas.microsoft.com/office/drawing/2014/main" id="{D2053694-914B-481E-B2D3-3AA3DE5B9A7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037" y="2821"/>
                  <a:ext cx="27" cy="50"/>
                </a:xfrm>
                <a:custGeom>
                  <a:avLst/>
                  <a:gdLst>
                    <a:gd name="T0" fmla="*/ 27 w 81"/>
                    <a:gd name="T1" fmla="*/ 0 h 101"/>
                    <a:gd name="T2" fmla="*/ 23 w 81"/>
                    <a:gd name="T3" fmla="*/ 1 h 101"/>
                    <a:gd name="T4" fmla="*/ 20 w 81"/>
                    <a:gd name="T5" fmla="*/ 3 h 101"/>
                    <a:gd name="T6" fmla="*/ 14 w 81"/>
                    <a:gd name="T7" fmla="*/ 7 h 101"/>
                    <a:gd name="T8" fmla="*/ 12 w 81"/>
                    <a:gd name="T9" fmla="*/ 10 h 101"/>
                    <a:gd name="T10" fmla="*/ 10 w 81"/>
                    <a:gd name="T11" fmla="*/ 13 h 101"/>
                    <a:gd name="T12" fmla="*/ 7 w 81"/>
                    <a:gd name="T13" fmla="*/ 17 h 101"/>
                    <a:gd name="T14" fmla="*/ 4 w 81"/>
                    <a:gd name="T15" fmla="*/ 22 h 101"/>
                    <a:gd name="T16" fmla="*/ 0 w 81"/>
                    <a:gd name="T17" fmla="*/ 50 h 101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0" t="0" r="r" b="b"/>
                  <a:pathLst>
                    <a:path w="81" h="101">
                      <a:moveTo>
                        <a:pt x="81" y="0"/>
                      </a:moveTo>
                      <a:lnTo>
                        <a:pt x="70" y="3"/>
                      </a:lnTo>
                      <a:lnTo>
                        <a:pt x="59" y="6"/>
                      </a:lnTo>
                      <a:lnTo>
                        <a:pt x="43" y="14"/>
                      </a:lnTo>
                      <a:lnTo>
                        <a:pt x="36" y="20"/>
                      </a:lnTo>
                      <a:lnTo>
                        <a:pt x="30" y="26"/>
                      </a:lnTo>
                      <a:lnTo>
                        <a:pt x="21" y="35"/>
                      </a:lnTo>
                      <a:lnTo>
                        <a:pt x="13" y="45"/>
                      </a:lnTo>
                      <a:lnTo>
                        <a:pt x="0" y="101"/>
                      </a:lnTo>
                    </a:path>
                  </a:pathLst>
                </a:custGeom>
                <a:grpFill/>
                <a:ln w="476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endParaRPr>
                </a:p>
              </p:txBody>
            </p:sp>
            <p:sp>
              <p:nvSpPr>
                <p:cNvPr id="489" name="Freeform 617">
                  <a:extLst>
                    <a:ext uri="{FF2B5EF4-FFF2-40B4-BE49-F238E27FC236}">
                      <a16:creationId xmlns:a16="http://schemas.microsoft.com/office/drawing/2014/main" id="{CF675F73-DAEE-40A9-BF2C-E7F75D11CDD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064" y="2818"/>
                  <a:ext cx="27" cy="80"/>
                </a:xfrm>
                <a:custGeom>
                  <a:avLst/>
                  <a:gdLst>
                    <a:gd name="T0" fmla="*/ 0 w 81"/>
                    <a:gd name="T1" fmla="*/ 0 h 161"/>
                    <a:gd name="T2" fmla="*/ 14 w 81"/>
                    <a:gd name="T3" fmla="*/ 27 h 161"/>
                    <a:gd name="T4" fmla="*/ 27 w 81"/>
                    <a:gd name="T5" fmla="*/ 80 h 161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81" h="161">
                      <a:moveTo>
                        <a:pt x="0" y="0"/>
                      </a:moveTo>
                      <a:lnTo>
                        <a:pt x="41" y="54"/>
                      </a:lnTo>
                      <a:lnTo>
                        <a:pt x="81" y="161"/>
                      </a:lnTo>
                    </a:path>
                  </a:pathLst>
                </a:custGeom>
                <a:grpFill/>
                <a:ln w="476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endParaRPr>
                </a:p>
              </p:txBody>
            </p:sp>
            <p:sp>
              <p:nvSpPr>
                <p:cNvPr id="490" name="Freeform 618">
                  <a:extLst>
                    <a:ext uri="{FF2B5EF4-FFF2-40B4-BE49-F238E27FC236}">
                      <a16:creationId xmlns:a16="http://schemas.microsoft.com/office/drawing/2014/main" id="{3DBE2D89-F1B3-43F1-9328-350305A9A75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064" y="2898"/>
                  <a:ext cx="27" cy="81"/>
                </a:xfrm>
                <a:custGeom>
                  <a:avLst/>
                  <a:gdLst>
                    <a:gd name="T0" fmla="*/ 0 w 81"/>
                    <a:gd name="T1" fmla="*/ 0 h 162"/>
                    <a:gd name="T2" fmla="*/ 27 w 81"/>
                    <a:gd name="T3" fmla="*/ 41 h 162"/>
                    <a:gd name="T4" fmla="*/ 27 w 81"/>
                    <a:gd name="T5" fmla="*/ 81 h 162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81" h="162">
                      <a:moveTo>
                        <a:pt x="0" y="0"/>
                      </a:moveTo>
                      <a:lnTo>
                        <a:pt x="81" y="81"/>
                      </a:lnTo>
                      <a:lnTo>
                        <a:pt x="81" y="162"/>
                      </a:lnTo>
                    </a:path>
                  </a:pathLst>
                </a:custGeom>
                <a:grpFill/>
                <a:ln w="476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endParaRPr>
                </a:p>
              </p:txBody>
            </p:sp>
            <p:sp>
              <p:nvSpPr>
                <p:cNvPr id="491" name="Freeform 619">
                  <a:extLst>
                    <a:ext uri="{FF2B5EF4-FFF2-40B4-BE49-F238E27FC236}">
                      <a16:creationId xmlns:a16="http://schemas.microsoft.com/office/drawing/2014/main" id="{51C38721-0F78-40A1-981D-F57FB7DD9E5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050" y="2898"/>
                  <a:ext cx="14" cy="81"/>
                </a:xfrm>
                <a:custGeom>
                  <a:avLst/>
                  <a:gdLst>
                    <a:gd name="T0" fmla="*/ 14 w 41"/>
                    <a:gd name="T1" fmla="*/ 0 h 162"/>
                    <a:gd name="T2" fmla="*/ 14 w 41"/>
                    <a:gd name="T3" fmla="*/ 54 h 162"/>
                    <a:gd name="T4" fmla="*/ 0 w 41"/>
                    <a:gd name="T5" fmla="*/ 81 h 162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41" h="162">
                      <a:moveTo>
                        <a:pt x="41" y="0"/>
                      </a:moveTo>
                      <a:lnTo>
                        <a:pt x="41" y="108"/>
                      </a:lnTo>
                      <a:lnTo>
                        <a:pt x="0" y="162"/>
                      </a:lnTo>
                    </a:path>
                  </a:pathLst>
                </a:custGeom>
                <a:grpFill/>
                <a:ln w="476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endParaRPr>
                </a:p>
              </p:txBody>
            </p:sp>
          </p:grpSp>
        </p:grpSp>
        <p:grpSp>
          <p:nvGrpSpPr>
            <p:cNvPr id="213" name="Group 620">
              <a:extLst>
                <a:ext uri="{FF2B5EF4-FFF2-40B4-BE49-F238E27FC236}">
                  <a16:creationId xmlns:a16="http://schemas.microsoft.com/office/drawing/2014/main" id="{17D464E1-A13F-418B-AFF1-74E08AD2AF5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084" y="3016"/>
              <a:ext cx="54" cy="270"/>
              <a:chOff x="3091" y="2709"/>
              <a:chExt cx="54" cy="270"/>
            </a:xfrm>
            <a:grpFill/>
          </p:grpSpPr>
          <p:sp>
            <p:nvSpPr>
              <p:cNvPr id="478" name="Line 621">
                <a:extLst>
                  <a:ext uri="{FF2B5EF4-FFF2-40B4-BE49-F238E27FC236}">
                    <a16:creationId xmlns:a16="http://schemas.microsoft.com/office/drawing/2014/main" id="{8AB088CA-70C2-4931-9235-31E5B7F8EF2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118" y="2790"/>
                <a:ext cx="1" cy="108"/>
              </a:xfrm>
              <a:prstGeom prst="line">
                <a:avLst/>
              </a:prstGeom>
              <a:grpFill/>
              <a:ln w="4763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grpSp>
            <p:nvGrpSpPr>
              <p:cNvPr id="479" name="Group 622">
                <a:extLst>
                  <a:ext uri="{FF2B5EF4-FFF2-40B4-BE49-F238E27FC236}">
                    <a16:creationId xmlns:a16="http://schemas.microsoft.com/office/drawing/2014/main" id="{EACA9A9B-EB96-419D-A2C3-2553433B1133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091" y="2709"/>
                <a:ext cx="54" cy="270"/>
                <a:chOff x="3091" y="2709"/>
                <a:chExt cx="54" cy="270"/>
              </a:xfrm>
              <a:grpFill/>
            </p:grpSpPr>
            <p:sp>
              <p:nvSpPr>
                <p:cNvPr id="480" name="Oval 623">
                  <a:extLst>
                    <a:ext uri="{FF2B5EF4-FFF2-40B4-BE49-F238E27FC236}">
                      <a16:creationId xmlns:a16="http://schemas.microsoft.com/office/drawing/2014/main" id="{FBBB1D23-23E5-480E-8B44-9E30790B67E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104" y="2709"/>
                  <a:ext cx="28" cy="82"/>
                </a:xfrm>
                <a:prstGeom prst="ellipse">
                  <a:avLst/>
                </a:prstGeom>
                <a:grpFill/>
                <a:ln w="4763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>
                  <a:lvl1pPr>
                    <a:defRPr sz="2400">
                      <a:solidFill>
                        <a:schemeClr val="tx1"/>
                      </a:solidFill>
                      <a:latin typeface="Arial" charset="0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Arial" charset="0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Arial" charset="0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Arial" charset="0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Arial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altLang="en-US" sz="24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481" name="Freeform 624">
                  <a:extLst>
                    <a:ext uri="{FF2B5EF4-FFF2-40B4-BE49-F238E27FC236}">
                      <a16:creationId xmlns:a16="http://schemas.microsoft.com/office/drawing/2014/main" id="{1DF5C77D-8A91-4780-A167-DA2E3E95FEE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091" y="2821"/>
                  <a:ext cx="27" cy="50"/>
                </a:xfrm>
                <a:custGeom>
                  <a:avLst/>
                  <a:gdLst>
                    <a:gd name="T0" fmla="*/ 27 w 82"/>
                    <a:gd name="T1" fmla="*/ 0 h 101"/>
                    <a:gd name="T2" fmla="*/ 23 w 82"/>
                    <a:gd name="T3" fmla="*/ 1 h 101"/>
                    <a:gd name="T4" fmla="*/ 20 w 82"/>
                    <a:gd name="T5" fmla="*/ 3 h 101"/>
                    <a:gd name="T6" fmla="*/ 14 w 82"/>
                    <a:gd name="T7" fmla="*/ 7 h 101"/>
                    <a:gd name="T8" fmla="*/ 12 w 82"/>
                    <a:gd name="T9" fmla="*/ 10 h 101"/>
                    <a:gd name="T10" fmla="*/ 10 w 82"/>
                    <a:gd name="T11" fmla="*/ 13 h 101"/>
                    <a:gd name="T12" fmla="*/ 7 w 82"/>
                    <a:gd name="T13" fmla="*/ 17 h 101"/>
                    <a:gd name="T14" fmla="*/ 5 w 82"/>
                    <a:gd name="T15" fmla="*/ 22 h 101"/>
                    <a:gd name="T16" fmla="*/ 0 w 82"/>
                    <a:gd name="T17" fmla="*/ 50 h 101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0" t="0" r="r" b="b"/>
                  <a:pathLst>
                    <a:path w="82" h="101">
                      <a:moveTo>
                        <a:pt x="82" y="0"/>
                      </a:moveTo>
                      <a:lnTo>
                        <a:pt x="71" y="3"/>
                      </a:lnTo>
                      <a:lnTo>
                        <a:pt x="60" y="6"/>
                      </a:lnTo>
                      <a:lnTo>
                        <a:pt x="44" y="14"/>
                      </a:lnTo>
                      <a:lnTo>
                        <a:pt x="37" y="20"/>
                      </a:lnTo>
                      <a:lnTo>
                        <a:pt x="30" y="26"/>
                      </a:lnTo>
                      <a:lnTo>
                        <a:pt x="22" y="35"/>
                      </a:lnTo>
                      <a:lnTo>
                        <a:pt x="14" y="45"/>
                      </a:lnTo>
                      <a:lnTo>
                        <a:pt x="0" y="101"/>
                      </a:lnTo>
                    </a:path>
                  </a:pathLst>
                </a:custGeom>
                <a:grpFill/>
                <a:ln w="476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endParaRPr>
                </a:p>
              </p:txBody>
            </p:sp>
            <p:sp>
              <p:nvSpPr>
                <p:cNvPr id="482" name="Freeform 625">
                  <a:extLst>
                    <a:ext uri="{FF2B5EF4-FFF2-40B4-BE49-F238E27FC236}">
                      <a16:creationId xmlns:a16="http://schemas.microsoft.com/office/drawing/2014/main" id="{538E452D-3637-4562-B54F-F511EDE37F0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118" y="2818"/>
                  <a:ext cx="27" cy="80"/>
                </a:xfrm>
                <a:custGeom>
                  <a:avLst/>
                  <a:gdLst>
                    <a:gd name="T0" fmla="*/ 0 w 81"/>
                    <a:gd name="T1" fmla="*/ 0 h 161"/>
                    <a:gd name="T2" fmla="*/ 13 w 81"/>
                    <a:gd name="T3" fmla="*/ 27 h 161"/>
                    <a:gd name="T4" fmla="*/ 27 w 81"/>
                    <a:gd name="T5" fmla="*/ 80 h 161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81" h="161">
                      <a:moveTo>
                        <a:pt x="0" y="0"/>
                      </a:moveTo>
                      <a:lnTo>
                        <a:pt x="40" y="54"/>
                      </a:lnTo>
                      <a:lnTo>
                        <a:pt x="81" y="161"/>
                      </a:lnTo>
                    </a:path>
                  </a:pathLst>
                </a:custGeom>
                <a:grpFill/>
                <a:ln w="476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endParaRPr>
                </a:p>
              </p:txBody>
            </p:sp>
            <p:sp>
              <p:nvSpPr>
                <p:cNvPr id="483" name="Freeform 626">
                  <a:extLst>
                    <a:ext uri="{FF2B5EF4-FFF2-40B4-BE49-F238E27FC236}">
                      <a16:creationId xmlns:a16="http://schemas.microsoft.com/office/drawing/2014/main" id="{C2D21FCC-C56E-43B8-A0AB-A4D1D78761D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118" y="2898"/>
                  <a:ext cx="27" cy="81"/>
                </a:xfrm>
                <a:custGeom>
                  <a:avLst/>
                  <a:gdLst>
                    <a:gd name="T0" fmla="*/ 0 w 81"/>
                    <a:gd name="T1" fmla="*/ 0 h 162"/>
                    <a:gd name="T2" fmla="*/ 27 w 81"/>
                    <a:gd name="T3" fmla="*/ 41 h 162"/>
                    <a:gd name="T4" fmla="*/ 27 w 81"/>
                    <a:gd name="T5" fmla="*/ 81 h 162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81" h="162">
                      <a:moveTo>
                        <a:pt x="0" y="0"/>
                      </a:moveTo>
                      <a:lnTo>
                        <a:pt x="81" y="81"/>
                      </a:lnTo>
                      <a:lnTo>
                        <a:pt x="81" y="162"/>
                      </a:lnTo>
                    </a:path>
                  </a:pathLst>
                </a:custGeom>
                <a:grpFill/>
                <a:ln w="476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endParaRPr>
                </a:p>
              </p:txBody>
            </p:sp>
            <p:sp>
              <p:nvSpPr>
                <p:cNvPr id="484" name="Freeform 627">
                  <a:extLst>
                    <a:ext uri="{FF2B5EF4-FFF2-40B4-BE49-F238E27FC236}">
                      <a16:creationId xmlns:a16="http://schemas.microsoft.com/office/drawing/2014/main" id="{8DBDF395-A108-4688-87D7-D96D2F780A0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104" y="2898"/>
                  <a:ext cx="14" cy="81"/>
                </a:xfrm>
                <a:custGeom>
                  <a:avLst/>
                  <a:gdLst>
                    <a:gd name="T0" fmla="*/ 14 w 41"/>
                    <a:gd name="T1" fmla="*/ 0 h 162"/>
                    <a:gd name="T2" fmla="*/ 14 w 41"/>
                    <a:gd name="T3" fmla="*/ 54 h 162"/>
                    <a:gd name="T4" fmla="*/ 0 w 41"/>
                    <a:gd name="T5" fmla="*/ 81 h 162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41" h="162">
                      <a:moveTo>
                        <a:pt x="41" y="0"/>
                      </a:moveTo>
                      <a:lnTo>
                        <a:pt x="41" y="108"/>
                      </a:lnTo>
                      <a:lnTo>
                        <a:pt x="0" y="162"/>
                      </a:lnTo>
                    </a:path>
                  </a:pathLst>
                </a:custGeom>
                <a:grpFill/>
                <a:ln w="476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endParaRPr>
                </a:p>
              </p:txBody>
            </p:sp>
          </p:grpSp>
        </p:grpSp>
        <p:grpSp>
          <p:nvGrpSpPr>
            <p:cNvPr id="214" name="Group 628">
              <a:extLst>
                <a:ext uri="{FF2B5EF4-FFF2-40B4-BE49-F238E27FC236}">
                  <a16:creationId xmlns:a16="http://schemas.microsoft.com/office/drawing/2014/main" id="{C840477C-38E5-4B57-B00D-D9F09BD388B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165" y="3016"/>
              <a:ext cx="54" cy="270"/>
              <a:chOff x="3172" y="2709"/>
              <a:chExt cx="54" cy="270"/>
            </a:xfrm>
            <a:grpFill/>
          </p:grpSpPr>
          <p:sp>
            <p:nvSpPr>
              <p:cNvPr id="471" name="Line 629">
                <a:extLst>
                  <a:ext uri="{FF2B5EF4-FFF2-40B4-BE49-F238E27FC236}">
                    <a16:creationId xmlns:a16="http://schemas.microsoft.com/office/drawing/2014/main" id="{F74B614E-2616-4C2B-8BEF-797853B0165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199" y="2790"/>
                <a:ext cx="1" cy="108"/>
              </a:xfrm>
              <a:prstGeom prst="line">
                <a:avLst/>
              </a:prstGeom>
              <a:grpFill/>
              <a:ln w="4763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grpSp>
            <p:nvGrpSpPr>
              <p:cNvPr id="472" name="Group 630">
                <a:extLst>
                  <a:ext uri="{FF2B5EF4-FFF2-40B4-BE49-F238E27FC236}">
                    <a16:creationId xmlns:a16="http://schemas.microsoft.com/office/drawing/2014/main" id="{01FE44C3-C9BB-4266-AB63-7F962AAF6F4D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172" y="2709"/>
                <a:ext cx="54" cy="270"/>
                <a:chOff x="3172" y="2709"/>
                <a:chExt cx="54" cy="270"/>
              </a:xfrm>
              <a:grpFill/>
            </p:grpSpPr>
            <p:sp>
              <p:nvSpPr>
                <p:cNvPr id="473" name="Oval 631">
                  <a:extLst>
                    <a:ext uri="{FF2B5EF4-FFF2-40B4-BE49-F238E27FC236}">
                      <a16:creationId xmlns:a16="http://schemas.microsoft.com/office/drawing/2014/main" id="{1BE849D4-61CC-4A0F-8BA3-0F066434060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186" y="2709"/>
                  <a:ext cx="27" cy="82"/>
                </a:xfrm>
                <a:prstGeom prst="ellipse">
                  <a:avLst/>
                </a:prstGeom>
                <a:grpFill/>
                <a:ln w="4763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>
                  <a:lvl1pPr>
                    <a:defRPr sz="2400">
                      <a:solidFill>
                        <a:schemeClr val="tx1"/>
                      </a:solidFill>
                      <a:latin typeface="Arial" charset="0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Arial" charset="0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Arial" charset="0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Arial" charset="0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Arial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altLang="en-US" sz="24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474" name="Freeform 632">
                  <a:extLst>
                    <a:ext uri="{FF2B5EF4-FFF2-40B4-BE49-F238E27FC236}">
                      <a16:creationId xmlns:a16="http://schemas.microsoft.com/office/drawing/2014/main" id="{A9D2884B-7D42-4B6E-B4F4-73082B825DF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172" y="2821"/>
                  <a:ext cx="27" cy="50"/>
                </a:xfrm>
                <a:custGeom>
                  <a:avLst/>
                  <a:gdLst>
                    <a:gd name="T0" fmla="*/ 27 w 81"/>
                    <a:gd name="T1" fmla="*/ 0 h 101"/>
                    <a:gd name="T2" fmla="*/ 23 w 81"/>
                    <a:gd name="T3" fmla="*/ 1 h 101"/>
                    <a:gd name="T4" fmla="*/ 20 w 81"/>
                    <a:gd name="T5" fmla="*/ 3 h 101"/>
                    <a:gd name="T6" fmla="*/ 14 w 81"/>
                    <a:gd name="T7" fmla="*/ 7 h 101"/>
                    <a:gd name="T8" fmla="*/ 12 w 81"/>
                    <a:gd name="T9" fmla="*/ 10 h 101"/>
                    <a:gd name="T10" fmla="*/ 10 w 81"/>
                    <a:gd name="T11" fmla="*/ 13 h 101"/>
                    <a:gd name="T12" fmla="*/ 7 w 81"/>
                    <a:gd name="T13" fmla="*/ 17 h 101"/>
                    <a:gd name="T14" fmla="*/ 5 w 81"/>
                    <a:gd name="T15" fmla="*/ 22 h 101"/>
                    <a:gd name="T16" fmla="*/ 0 w 81"/>
                    <a:gd name="T17" fmla="*/ 50 h 101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0" t="0" r="r" b="b"/>
                  <a:pathLst>
                    <a:path w="81" h="101">
                      <a:moveTo>
                        <a:pt x="81" y="0"/>
                      </a:moveTo>
                      <a:lnTo>
                        <a:pt x="70" y="3"/>
                      </a:lnTo>
                      <a:lnTo>
                        <a:pt x="60" y="6"/>
                      </a:lnTo>
                      <a:lnTo>
                        <a:pt x="43" y="14"/>
                      </a:lnTo>
                      <a:lnTo>
                        <a:pt x="37" y="20"/>
                      </a:lnTo>
                      <a:lnTo>
                        <a:pt x="30" y="26"/>
                      </a:lnTo>
                      <a:lnTo>
                        <a:pt x="22" y="35"/>
                      </a:lnTo>
                      <a:lnTo>
                        <a:pt x="14" y="45"/>
                      </a:lnTo>
                      <a:lnTo>
                        <a:pt x="0" y="101"/>
                      </a:lnTo>
                    </a:path>
                  </a:pathLst>
                </a:custGeom>
                <a:grpFill/>
                <a:ln w="476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endParaRPr>
                </a:p>
              </p:txBody>
            </p:sp>
            <p:sp>
              <p:nvSpPr>
                <p:cNvPr id="475" name="Freeform 633">
                  <a:extLst>
                    <a:ext uri="{FF2B5EF4-FFF2-40B4-BE49-F238E27FC236}">
                      <a16:creationId xmlns:a16="http://schemas.microsoft.com/office/drawing/2014/main" id="{F28C22BB-D770-4BF2-A79E-5F570CDB6FA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199" y="2818"/>
                  <a:ext cx="27" cy="80"/>
                </a:xfrm>
                <a:custGeom>
                  <a:avLst/>
                  <a:gdLst>
                    <a:gd name="T0" fmla="*/ 0 w 82"/>
                    <a:gd name="T1" fmla="*/ 0 h 161"/>
                    <a:gd name="T2" fmla="*/ 14 w 82"/>
                    <a:gd name="T3" fmla="*/ 27 h 161"/>
                    <a:gd name="T4" fmla="*/ 27 w 82"/>
                    <a:gd name="T5" fmla="*/ 80 h 161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82" h="161">
                      <a:moveTo>
                        <a:pt x="0" y="0"/>
                      </a:moveTo>
                      <a:lnTo>
                        <a:pt x="41" y="54"/>
                      </a:lnTo>
                      <a:lnTo>
                        <a:pt x="82" y="161"/>
                      </a:lnTo>
                    </a:path>
                  </a:pathLst>
                </a:custGeom>
                <a:grpFill/>
                <a:ln w="476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endParaRPr>
                </a:p>
              </p:txBody>
            </p:sp>
            <p:sp>
              <p:nvSpPr>
                <p:cNvPr id="476" name="Freeform 634">
                  <a:extLst>
                    <a:ext uri="{FF2B5EF4-FFF2-40B4-BE49-F238E27FC236}">
                      <a16:creationId xmlns:a16="http://schemas.microsoft.com/office/drawing/2014/main" id="{BE7AB51A-113E-4C09-A249-5F1374D371C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199" y="2898"/>
                  <a:ext cx="27" cy="81"/>
                </a:xfrm>
                <a:custGeom>
                  <a:avLst/>
                  <a:gdLst>
                    <a:gd name="T0" fmla="*/ 0 w 82"/>
                    <a:gd name="T1" fmla="*/ 0 h 162"/>
                    <a:gd name="T2" fmla="*/ 27 w 82"/>
                    <a:gd name="T3" fmla="*/ 41 h 162"/>
                    <a:gd name="T4" fmla="*/ 27 w 82"/>
                    <a:gd name="T5" fmla="*/ 81 h 162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82" h="162">
                      <a:moveTo>
                        <a:pt x="0" y="0"/>
                      </a:moveTo>
                      <a:lnTo>
                        <a:pt x="82" y="81"/>
                      </a:lnTo>
                      <a:lnTo>
                        <a:pt x="82" y="162"/>
                      </a:lnTo>
                    </a:path>
                  </a:pathLst>
                </a:custGeom>
                <a:grpFill/>
                <a:ln w="476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endParaRPr>
                </a:p>
              </p:txBody>
            </p:sp>
            <p:sp>
              <p:nvSpPr>
                <p:cNvPr id="477" name="Freeform 635">
                  <a:extLst>
                    <a:ext uri="{FF2B5EF4-FFF2-40B4-BE49-F238E27FC236}">
                      <a16:creationId xmlns:a16="http://schemas.microsoft.com/office/drawing/2014/main" id="{E64DDFCF-4514-49B1-AAF5-18B8AE6AED5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186" y="2898"/>
                  <a:ext cx="13" cy="81"/>
                </a:xfrm>
                <a:custGeom>
                  <a:avLst/>
                  <a:gdLst>
                    <a:gd name="T0" fmla="*/ 13 w 40"/>
                    <a:gd name="T1" fmla="*/ 0 h 162"/>
                    <a:gd name="T2" fmla="*/ 13 w 40"/>
                    <a:gd name="T3" fmla="*/ 54 h 162"/>
                    <a:gd name="T4" fmla="*/ 0 w 40"/>
                    <a:gd name="T5" fmla="*/ 81 h 162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40" h="162">
                      <a:moveTo>
                        <a:pt x="40" y="0"/>
                      </a:moveTo>
                      <a:lnTo>
                        <a:pt x="40" y="108"/>
                      </a:lnTo>
                      <a:lnTo>
                        <a:pt x="0" y="162"/>
                      </a:lnTo>
                    </a:path>
                  </a:pathLst>
                </a:custGeom>
                <a:grpFill/>
                <a:ln w="476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endParaRPr>
                </a:p>
              </p:txBody>
            </p:sp>
          </p:grpSp>
        </p:grpSp>
        <p:grpSp>
          <p:nvGrpSpPr>
            <p:cNvPr id="215" name="Group 636">
              <a:extLst>
                <a:ext uri="{FF2B5EF4-FFF2-40B4-BE49-F238E27FC236}">
                  <a16:creationId xmlns:a16="http://schemas.microsoft.com/office/drawing/2014/main" id="{22BF4926-BF74-4F44-A793-53532264E08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219" y="3016"/>
              <a:ext cx="54" cy="270"/>
              <a:chOff x="3226" y="2709"/>
              <a:chExt cx="54" cy="270"/>
            </a:xfrm>
            <a:grpFill/>
          </p:grpSpPr>
          <p:sp>
            <p:nvSpPr>
              <p:cNvPr id="464" name="Line 637">
                <a:extLst>
                  <a:ext uri="{FF2B5EF4-FFF2-40B4-BE49-F238E27FC236}">
                    <a16:creationId xmlns:a16="http://schemas.microsoft.com/office/drawing/2014/main" id="{E92421A2-F73A-40DE-BD19-E587420C76D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253" y="2790"/>
                <a:ext cx="1" cy="108"/>
              </a:xfrm>
              <a:prstGeom prst="line">
                <a:avLst/>
              </a:prstGeom>
              <a:grpFill/>
              <a:ln w="4763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grpSp>
            <p:nvGrpSpPr>
              <p:cNvPr id="465" name="Group 638">
                <a:extLst>
                  <a:ext uri="{FF2B5EF4-FFF2-40B4-BE49-F238E27FC236}">
                    <a16:creationId xmlns:a16="http://schemas.microsoft.com/office/drawing/2014/main" id="{2C5C5BBF-B27E-41CC-AF6C-C00A8F389D3F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226" y="2709"/>
                <a:ext cx="54" cy="270"/>
                <a:chOff x="3226" y="2709"/>
                <a:chExt cx="54" cy="270"/>
              </a:xfrm>
              <a:grpFill/>
            </p:grpSpPr>
            <p:sp>
              <p:nvSpPr>
                <p:cNvPr id="466" name="Oval 639">
                  <a:extLst>
                    <a:ext uri="{FF2B5EF4-FFF2-40B4-BE49-F238E27FC236}">
                      <a16:creationId xmlns:a16="http://schemas.microsoft.com/office/drawing/2014/main" id="{EBA264DF-DEB9-4CBD-9A39-CB075ADF3CF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240" y="2709"/>
                  <a:ext cx="27" cy="82"/>
                </a:xfrm>
                <a:prstGeom prst="ellipse">
                  <a:avLst/>
                </a:prstGeom>
                <a:grpFill/>
                <a:ln w="4763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>
                  <a:lvl1pPr>
                    <a:defRPr sz="2400">
                      <a:solidFill>
                        <a:schemeClr val="tx1"/>
                      </a:solidFill>
                      <a:latin typeface="Arial" charset="0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Arial" charset="0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Arial" charset="0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Arial" charset="0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Arial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altLang="en-US" sz="24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467" name="Freeform 640">
                  <a:extLst>
                    <a:ext uri="{FF2B5EF4-FFF2-40B4-BE49-F238E27FC236}">
                      <a16:creationId xmlns:a16="http://schemas.microsoft.com/office/drawing/2014/main" id="{928BD530-A82E-4D87-9DC1-B5D20961CC3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226" y="2821"/>
                  <a:ext cx="27" cy="50"/>
                </a:xfrm>
                <a:custGeom>
                  <a:avLst/>
                  <a:gdLst>
                    <a:gd name="T0" fmla="*/ 27 w 81"/>
                    <a:gd name="T1" fmla="*/ 0 h 101"/>
                    <a:gd name="T2" fmla="*/ 23 w 81"/>
                    <a:gd name="T3" fmla="*/ 1 h 101"/>
                    <a:gd name="T4" fmla="*/ 20 w 81"/>
                    <a:gd name="T5" fmla="*/ 3 h 101"/>
                    <a:gd name="T6" fmla="*/ 14 w 81"/>
                    <a:gd name="T7" fmla="*/ 7 h 101"/>
                    <a:gd name="T8" fmla="*/ 12 w 81"/>
                    <a:gd name="T9" fmla="*/ 10 h 101"/>
                    <a:gd name="T10" fmla="*/ 10 w 81"/>
                    <a:gd name="T11" fmla="*/ 13 h 101"/>
                    <a:gd name="T12" fmla="*/ 7 w 81"/>
                    <a:gd name="T13" fmla="*/ 17 h 101"/>
                    <a:gd name="T14" fmla="*/ 4 w 81"/>
                    <a:gd name="T15" fmla="*/ 22 h 101"/>
                    <a:gd name="T16" fmla="*/ 0 w 81"/>
                    <a:gd name="T17" fmla="*/ 50 h 101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0" t="0" r="r" b="b"/>
                  <a:pathLst>
                    <a:path w="81" h="101">
                      <a:moveTo>
                        <a:pt x="81" y="0"/>
                      </a:moveTo>
                      <a:lnTo>
                        <a:pt x="70" y="3"/>
                      </a:lnTo>
                      <a:lnTo>
                        <a:pt x="59" y="6"/>
                      </a:lnTo>
                      <a:lnTo>
                        <a:pt x="43" y="14"/>
                      </a:lnTo>
                      <a:lnTo>
                        <a:pt x="36" y="20"/>
                      </a:lnTo>
                      <a:lnTo>
                        <a:pt x="29" y="26"/>
                      </a:lnTo>
                      <a:lnTo>
                        <a:pt x="21" y="35"/>
                      </a:lnTo>
                      <a:lnTo>
                        <a:pt x="13" y="45"/>
                      </a:lnTo>
                      <a:lnTo>
                        <a:pt x="0" y="101"/>
                      </a:lnTo>
                    </a:path>
                  </a:pathLst>
                </a:custGeom>
                <a:grpFill/>
                <a:ln w="476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endParaRPr>
                </a:p>
              </p:txBody>
            </p:sp>
            <p:sp>
              <p:nvSpPr>
                <p:cNvPr id="468" name="Freeform 641">
                  <a:extLst>
                    <a:ext uri="{FF2B5EF4-FFF2-40B4-BE49-F238E27FC236}">
                      <a16:creationId xmlns:a16="http://schemas.microsoft.com/office/drawing/2014/main" id="{94B77E60-C77D-4C8E-AE6D-CE75AD3F5A1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253" y="2818"/>
                  <a:ext cx="27" cy="80"/>
                </a:xfrm>
                <a:custGeom>
                  <a:avLst/>
                  <a:gdLst>
                    <a:gd name="T0" fmla="*/ 0 w 81"/>
                    <a:gd name="T1" fmla="*/ 0 h 161"/>
                    <a:gd name="T2" fmla="*/ 13 w 81"/>
                    <a:gd name="T3" fmla="*/ 27 h 161"/>
                    <a:gd name="T4" fmla="*/ 27 w 81"/>
                    <a:gd name="T5" fmla="*/ 80 h 161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81" h="161">
                      <a:moveTo>
                        <a:pt x="0" y="0"/>
                      </a:moveTo>
                      <a:lnTo>
                        <a:pt x="40" y="54"/>
                      </a:lnTo>
                      <a:lnTo>
                        <a:pt x="81" y="161"/>
                      </a:lnTo>
                    </a:path>
                  </a:pathLst>
                </a:custGeom>
                <a:grpFill/>
                <a:ln w="476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endParaRPr>
                </a:p>
              </p:txBody>
            </p:sp>
            <p:sp>
              <p:nvSpPr>
                <p:cNvPr id="469" name="Freeform 642">
                  <a:extLst>
                    <a:ext uri="{FF2B5EF4-FFF2-40B4-BE49-F238E27FC236}">
                      <a16:creationId xmlns:a16="http://schemas.microsoft.com/office/drawing/2014/main" id="{EADFE5A3-1E79-4644-A0F9-3EE7CFD35A5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253" y="2898"/>
                  <a:ext cx="27" cy="81"/>
                </a:xfrm>
                <a:custGeom>
                  <a:avLst/>
                  <a:gdLst>
                    <a:gd name="T0" fmla="*/ 0 w 81"/>
                    <a:gd name="T1" fmla="*/ 0 h 162"/>
                    <a:gd name="T2" fmla="*/ 27 w 81"/>
                    <a:gd name="T3" fmla="*/ 41 h 162"/>
                    <a:gd name="T4" fmla="*/ 27 w 81"/>
                    <a:gd name="T5" fmla="*/ 81 h 162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81" h="162">
                      <a:moveTo>
                        <a:pt x="0" y="0"/>
                      </a:moveTo>
                      <a:lnTo>
                        <a:pt x="81" y="81"/>
                      </a:lnTo>
                      <a:lnTo>
                        <a:pt x="81" y="162"/>
                      </a:lnTo>
                    </a:path>
                  </a:pathLst>
                </a:custGeom>
                <a:grpFill/>
                <a:ln w="476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endParaRPr>
                </a:p>
              </p:txBody>
            </p:sp>
            <p:sp>
              <p:nvSpPr>
                <p:cNvPr id="470" name="Freeform 643">
                  <a:extLst>
                    <a:ext uri="{FF2B5EF4-FFF2-40B4-BE49-F238E27FC236}">
                      <a16:creationId xmlns:a16="http://schemas.microsoft.com/office/drawing/2014/main" id="{CEE240DE-2499-41A1-900A-624E1415366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240" y="2898"/>
                  <a:ext cx="13" cy="81"/>
                </a:xfrm>
                <a:custGeom>
                  <a:avLst/>
                  <a:gdLst>
                    <a:gd name="T0" fmla="*/ 13 w 41"/>
                    <a:gd name="T1" fmla="*/ 0 h 162"/>
                    <a:gd name="T2" fmla="*/ 13 w 41"/>
                    <a:gd name="T3" fmla="*/ 54 h 162"/>
                    <a:gd name="T4" fmla="*/ 0 w 41"/>
                    <a:gd name="T5" fmla="*/ 81 h 162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41" h="162">
                      <a:moveTo>
                        <a:pt x="41" y="0"/>
                      </a:moveTo>
                      <a:lnTo>
                        <a:pt x="41" y="108"/>
                      </a:lnTo>
                      <a:lnTo>
                        <a:pt x="0" y="162"/>
                      </a:lnTo>
                    </a:path>
                  </a:pathLst>
                </a:custGeom>
                <a:grpFill/>
                <a:ln w="476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endParaRPr>
                </a:p>
              </p:txBody>
            </p:sp>
          </p:grpSp>
        </p:grpSp>
        <p:grpSp>
          <p:nvGrpSpPr>
            <p:cNvPr id="216" name="Group 644">
              <a:extLst>
                <a:ext uri="{FF2B5EF4-FFF2-40B4-BE49-F238E27FC236}">
                  <a16:creationId xmlns:a16="http://schemas.microsoft.com/office/drawing/2014/main" id="{71E91C97-4058-4B21-A137-2B363EEA1FF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389" y="3390"/>
              <a:ext cx="93" cy="157"/>
              <a:chOff x="3396" y="3083"/>
              <a:chExt cx="93" cy="157"/>
            </a:xfrm>
            <a:grpFill/>
          </p:grpSpPr>
          <p:sp>
            <p:nvSpPr>
              <p:cNvPr id="462" name="Freeform 645">
                <a:extLst>
                  <a:ext uri="{FF2B5EF4-FFF2-40B4-BE49-F238E27FC236}">
                    <a16:creationId xmlns:a16="http://schemas.microsoft.com/office/drawing/2014/main" id="{7499D4F3-5A35-4185-97FA-9BC45EF0F65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398" y="3083"/>
                <a:ext cx="89" cy="157"/>
              </a:xfrm>
              <a:custGeom>
                <a:avLst/>
                <a:gdLst>
                  <a:gd name="T0" fmla="*/ 0 w 266"/>
                  <a:gd name="T1" fmla="*/ 133 h 315"/>
                  <a:gd name="T2" fmla="*/ 16 w 266"/>
                  <a:gd name="T3" fmla="*/ 157 h 315"/>
                  <a:gd name="T4" fmla="*/ 89 w 266"/>
                  <a:gd name="T5" fmla="*/ 24 h 315"/>
                  <a:gd name="T6" fmla="*/ 73 w 266"/>
                  <a:gd name="T7" fmla="*/ 0 h 315"/>
                  <a:gd name="T8" fmla="*/ 0 w 266"/>
                  <a:gd name="T9" fmla="*/ 133 h 31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266" h="315">
                    <a:moveTo>
                      <a:pt x="0" y="267"/>
                    </a:moveTo>
                    <a:lnTo>
                      <a:pt x="48" y="315"/>
                    </a:lnTo>
                    <a:lnTo>
                      <a:pt x="266" y="48"/>
                    </a:lnTo>
                    <a:lnTo>
                      <a:pt x="218" y="0"/>
                    </a:lnTo>
                    <a:lnTo>
                      <a:pt x="0" y="267"/>
                    </a:lnTo>
                    <a:close/>
                  </a:path>
                </a:pathLst>
              </a:custGeom>
              <a:grpFill/>
              <a:ln w="4763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463" name="Freeform 646">
                <a:extLst>
                  <a:ext uri="{FF2B5EF4-FFF2-40B4-BE49-F238E27FC236}">
                    <a16:creationId xmlns:a16="http://schemas.microsoft.com/office/drawing/2014/main" id="{A7FDE8A5-1419-4256-868D-DBD20289D6C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396" y="3085"/>
                <a:ext cx="93" cy="152"/>
              </a:xfrm>
              <a:custGeom>
                <a:avLst/>
                <a:gdLst>
                  <a:gd name="T0" fmla="*/ 15 w 278"/>
                  <a:gd name="T1" fmla="*/ 0 h 305"/>
                  <a:gd name="T2" fmla="*/ 0 w 278"/>
                  <a:gd name="T3" fmla="*/ 26 h 305"/>
                  <a:gd name="T4" fmla="*/ 78 w 278"/>
                  <a:gd name="T5" fmla="*/ 152 h 305"/>
                  <a:gd name="T6" fmla="*/ 93 w 278"/>
                  <a:gd name="T7" fmla="*/ 127 h 305"/>
                  <a:gd name="T8" fmla="*/ 15 w 278"/>
                  <a:gd name="T9" fmla="*/ 0 h 30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278" h="305">
                    <a:moveTo>
                      <a:pt x="46" y="0"/>
                    </a:moveTo>
                    <a:lnTo>
                      <a:pt x="0" y="53"/>
                    </a:lnTo>
                    <a:lnTo>
                      <a:pt x="232" y="305"/>
                    </a:lnTo>
                    <a:lnTo>
                      <a:pt x="278" y="254"/>
                    </a:lnTo>
                    <a:lnTo>
                      <a:pt x="46" y="0"/>
                    </a:lnTo>
                    <a:close/>
                  </a:path>
                </a:pathLst>
              </a:custGeom>
              <a:grpFill/>
              <a:ln w="4763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  <p:sp>
          <p:nvSpPr>
            <p:cNvPr id="217" name="Freeform 647">
              <a:extLst>
                <a:ext uri="{FF2B5EF4-FFF2-40B4-BE49-F238E27FC236}">
                  <a16:creationId xmlns:a16="http://schemas.microsoft.com/office/drawing/2014/main" id="{65C9CA69-AEE9-4099-A840-303C38368D81}"/>
                </a:ext>
              </a:extLst>
            </p:cNvPr>
            <p:cNvSpPr>
              <a:spLocks/>
            </p:cNvSpPr>
            <p:nvPr/>
          </p:nvSpPr>
          <p:spPr bwMode="auto">
            <a:xfrm>
              <a:off x="3391" y="1588"/>
              <a:ext cx="89" cy="158"/>
            </a:xfrm>
            <a:custGeom>
              <a:avLst/>
              <a:gdLst>
                <a:gd name="T0" fmla="*/ 0 w 266"/>
                <a:gd name="T1" fmla="*/ 134 h 316"/>
                <a:gd name="T2" fmla="*/ 16 w 266"/>
                <a:gd name="T3" fmla="*/ 158 h 316"/>
                <a:gd name="T4" fmla="*/ 89 w 266"/>
                <a:gd name="T5" fmla="*/ 25 h 316"/>
                <a:gd name="T6" fmla="*/ 73 w 266"/>
                <a:gd name="T7" fmla="*/ 0 h 316"/>
                <a:gd name="T8" fmla="*/ 0 w 266"/>
                <a:gd name="T9" fmla="*/ 134 h 31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66" h="316">
                  <a:moveTo>
                    <a:pt x="0" y="267"/>
                  </a:moveTo>
                  <a:lnTo>
                    <a:pt x="48" y="316"/>
                  </a:lnTo>
                  <a:lnTo>
                    <a:pt x="266" y="50"/>
                  </a:lnTo>
                  <a:lnTo>
                    <a:pt x="218" y="0"/>
                  </a:lnTo>
                  <a:lnTo>
                    <a:pt x="0" y="267"/>
                  </a:lnTo>
                  <a:close/>
                </a:path>
              </a:pathLst>
            </a:custGeom>
            <a:grpFill/>
            <a:ln w="4763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218" name="Freeform 648">
              <a:extLst>
                <a:ext uri="{FF2B5EF4-FFF2-40B4-BE49-F238E27FC236}">
                  <a16:creationId xmlns:a16="http://schemas.microsoft.com/office/drawing/2014/main" id="{2333AA19-7E14-4DB4-806D-9BDE99E3E47B}"/>
                </a:ext>
              </a:extLst>
            </p:cNvPr>
            <p:cNvSpPr>
              <a:spLocks/>
            </p:cNvSpPr>
            <p:nvPr/>
          </p:nvSpPr>
          <p:spPr bwMode="auto">
            <a:xfrm>
              <a:off x="3389" y="1591"/>
              <a:ext cx="93" cy="152"/>
            </a:xfrm>
            <a:custGeom>
              <a:avLst/>
              <a:gdLst>
                <a:gd name="T0" fmla="*/ 15 w 278"/>
                <a:gd name="T1" fmla="*/ 0 h 304"/>
                <a:gd name="T2" fmla="*/ 0 w 278"/>
                <a:gd name="T3" fmla="*/ 26 h 304"/>
                <a:gd name="T4" fmla="*/ 78 w 278"/>
                <a:gd name="T5" fmla="*/ 152 h 304"/>
                <a:gd name="T6" fmla="*/ 93 w 278"/>
                <a:gd name="T7" fmla="*/ 127 h 304"/>
                <a:gd name="T8" fmla="*/ 15 w 278"/>
                <a:gd name="T9" fmla="*/ 0 h 30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78" h="304">
                  <a:moveTo>
                    <a:pt x="46" y="0"/>
                  </a:moveTo>
                  <a:lnTo>
                    <a:pt x="0" y="51"/>
                  </a:lnTo>
                  <a:lnTo>
                    <a:pt x="232" y="304"/>
                  </a:lnTo>
                  <a:lnTo>
                    <a:pt x="278" y="254"/>
                  </a:lnTo>
                  <a:lnTo>
                    <a:pt x="46" y="0"/>
                  </a:lnTo>
                  <a:close/>
                </a:path>
              </a:pathLst>
            </a:custGeom>
            <a:grpFill/>
            <a:ln w="4763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219" name="Line 649">
              <a:extLst>
                <a:ext uri="{FF2B5EF4-FFF2-40B4-BE49-F238E27FC236}">
                  <a16:creationId xmlns:a16="http://schemas.microsoft.com/office/drawing/2014/main" id="{C133748B-D445-4FC5-A14A-34295F48EC54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163" y="1490"/>
              <a:ext cx="1" cy="135"/>
            </a:xfrm>
            <a:prstGeom prst="line">
              <a:avLst/>
            </a:prstGeom>
            <a:grp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220" name="Rectangle 650">
              <a:extLst>
                <a:ext uri="{FF2B5EF4-FFF2-40B4-BE49-F238E27FC236}">
                  <a16:creationId xmlns:a16="http://schemas.microsoft.com/office/drawing/2014/main" id="{DC9E7353-0DBA-4B80-963E-CF254BDFE41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90" y="3379"/>
              <a:ext cx="197" cy="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221" name="Freeform 651">
              <a:extLst>
                <a:ext uri="{FF2B5EF4-FFF2-40B4-BE49-F238E27FC236}">
                  <a16:creationId xmlns:a16="http://schemas.microsoft.com/office/drawing/2014/main" id="{2AE9F66C-C093-488E-A8DF-EC339DC6DA3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348" y="3375"/>
              <a:ext cx="108" cy="180"/>
            </a:xfrm>
            <a:custGeom>
              <a:avLst/>
              <a:gdLst>
                <a:gd name="T0" fmla="*/ 10 w 325"/>
                <a:gd name="T1" fmla="*/ 149 h 360"/>
                <a:gd name="T2" fmla="*/ 4 w 325"/>
                <a:gd name="T3" fmla="*/ 134 h 360"/>
                <a:gd name="T4" fmla="*/ 1 w 325"/>
                <a:gd name="T5" fmla="*/ 118 h 360"/>
                <a:gd name="T6" fmla="*/ 0 w 325"/>
                <a:gd name="T7" fmla="*/ 101 h 360"/>
                <a:gd name="T8" fmla="*/ 0 w 325"/>
                <a:gd name="T9" fmla="*/ 83 h 360"/>
                <a:gd name="T10" fmla="*/ 3 w 325"/>
                <a:gd name="T11" fmla="*/ 66 h 360"/>
                <a:gd name="T12" fmla="*/ 8 w 325"/>
                <a:gd name="T13" fmla="*/ 50 h 360"/>
                <a:gd name="T14" fmla="*/ 14 w 325"/>
                <a:gd name="T15" fmla="*/ 35 h 360"/>
                <a:gd name="T16" fmla="*/ 22 w 325"/>
                <a:gd name="T17" fmla="*/ 22 h 360"/>
                <a:gd name="T18" fmla="*/ 32 w 325"/>
                <a:gd name="T19" fmla="*/ 12 h 360"/>
                <a:gd name="T20" fmla="*/ 42 w 325"/>
                <a:gd name="T21" fmla="*/ 5 h 360"/>
                <a:gd name="T22" fmla="*/ 52 w 325"/>
                <a:gd name="T23" fmla="*/ 1 h 360"/>
                <a:gd name="T24" fmla="*/ 62 w 325"/>
                <a:gd name="T25" fmla="*/ 0 h 360"/>
                <a:gd name="T26" fmla="*/ 72 w 325"/>
                <a:gd name="T27" fmla="*/ 3 h 360"/>
                <a:gd name="T28" fmla="*/ 82 w 325"/>
                <a:gd name="T29" fmla="*/ 9 h 360"/>
                <a:gd name="T30" fmla="*/ 90 w 325"/>
                <a:gd name="T31" fmla="*/ 19 h 360"/>
                <a:gd name="T32" fmla="*/ 98 w 325"/>
                <a:gd name="T33" fmla="*/ 32 h 360"/>
                <a:gd name="T34" fmla="*/ 103 w 325"/>
                <a:gd name="T35" fmla="*/ 47 h 360"/>
                <a:gd name="T36" fmla="*/ 106 w 325"/>
                <a:gd name="T37" fmla="*/ 62 h 360"/>
                <a:gd name="T38" fmla="*/ 108 w 325"/>
                <a:gd name="T39" fmla="*/ 80 h 360"/>
                <a:gd name="T40" fmla="*/ 107 w 325"/>
                <a:gd name="T41" fmla="*/ 97 h 360"/>
                <a:gd name="T42" fmla="*/ 105 w 325"/>
                <a:gd name="T43" fmla="*/ 114 h 360"/>
                <a:gd name="T44" fmla="*/ 100 w 325"/>
                <a:gd name="T45" fmla="*/ 130 h 360"/>
                <a:gd name="T46" fmla="*/ 94 w 325"/>
                <a:gd name="T47" fmla="*/ 146 h 360"/>
                <a:gd name="T48" fmla="*/ 85 w 325"/>
                <a:gd name="T49" fmla="*/ 158 h 360"/>
                <a:gd name="T50" fmla="*/ 76 w 325"/>
                <a:gd name="T51" fmla="*/ 169 h 360"/>
                <a:gd name="T52" fmla="*/ 66 w 325"/>
                <a:gd name="T53" fmla="*/ 176 h 360"/>
                <a:gd name="T54" fmla="*/ 55 w 325"/>
                <a:gd name="T55" fmla="*/ 179 h 360"/>
                <a:gd name="T56" fmla="*/ 45 w 325"/>
                <a:gd name="T57" fmla="*/ 180 h 360"/>
                <a:gd name="T58" fmla="*/ 36 w 325"/>
                <a:gd name="T59" fmla="*/ 177 h 360"/>
                <a:gd name="T60" fmla="*/ 26 w 325"/>
                <a:gd name="T61" fmla="*/ 170 h 360"/>
                <a:gd name="T62" fmla="*/ 17 w 325"/>
                <a:gd name="T63" fmla="*/ 161 h 360"/>
                <a:gd name="T64" fmla="*/ 13 w 325"/>
                <a:gd name="T65" fmla="*/ 155 h 360"/>
                <a:gd name="T66" fmla="*/ 91 w 325"/>
                <a:gd name="T67" fmla="*/ 67 h 360"/>
                <a:gd name="T68" fmla="*/ 87 w 325"/>
                <a:gd name="T69" fmla="*/ 51 h 360"/>
                <a:gd name="T70" fmla="*/ 77 w 325"/>
                <a:gd name="T71" fmla="*/ 35 h 360"/>
                <a:gd name="T72" fmla="*/ 64 w 325"/>
                <a:gd name="T73" fmla="*/ 26 h 360"/>
                <a:gd name="T74" fmla="*/ 49 w 325"/>
                <a:gd name="T75" fmla="*/ 27 h 360"/>
                <a:gd name="T76" fmla="*/ 35 w 325"/>
                <a:gd name="T77" fmla="*/ 37 h 360"/>
                <a:gd name="T78" fmla="*/ 24 w 325"/>
                <a:gd name="T79" fmla="*/ 53 h 360"/>
                <a:gd name="T80" fmla="*/ 18 w 325"/>
                <a:gd name="T81" fmla="*/ 70 h 360"/>
                <a:gd name="T82" fmla="*/ 93 w 325"/>
                <a:gd name="T83" fmla="*/ 76 h 360"/>
                <a:gd name="T84" fmla="*/ 17 w 325"/>
                <a:gd name="T85" fmla="*/ 113 h 360"/>
                <a:gd name="T86" fmla="*/ 22 w 325"/>
                <a:gd name="T87" fmla="*/ 130 h 360"/>
                <a:gd name="T88" fmla="*/ 31 w 325"/>
                <a:gd name="T89" fmla="*/ 145 h 360"/>
                <a:gd name="T90" fmla="*/ 45 w 325"/>
                <a:gd name="T91" fmla="*/ 154 h 360"/>
                <a:gd name="T92" fmla="*/ 59 w 325"/>
                <a:gd name="T93" fmla="*/ 153 h 360"/>
                <a:gd name="T94" fmla="*/ 74 w 325"/>
                <a:gd name="T95" fmla="*/ 143 h 360"/>
                <a:gd name="T96" fmla="*/ 83 w 325"/>
                <a:gd name="T97" fmla="*/ 128 h 360"/>
                <a:gd name="T98" fmla="*/ 90 w 325"/>
                <a:gd name="T99" fmla="*/ 110 h 360"/>
                <a:gd name="T100" fmla="*/ 15 w 325"/>
                <a:gd name="T101" fmla="*/ 104 h 360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0" t="0" r="r" b="b"/>
              <a:pathLst>
                <a:path w="325" h="360">
                  <a:moveTo>
                    <a:pt x="40" y="310"/>
                  </a:moveTo>
                  <a:lnTo>
                    <a:pt x="29" y="297"/>
                  </a:lnTo>
                  <a:lnTo>
                    <a:pt x="21" y="282"/>
                  </a:lnTo>
                  <a:lnTo>
                    <a:pt x="13" y="267"/>
                  </a:lnTo>
                  <a:lnTo>
                    <a:pt x="8" y="252"/>
                  </a:lnTo>
                  <a:lnTo>
                    <a:pt x="4" y="235"/>
                  </a:lnTo>
                  <a:lnTo>
                    <a:pt x="1" y="219"/>
                  </a:lnTo>
                  <a:lnTo>
                    <a:pt x="0" y="201"/>
                  </a:lnTo>
                  <a:lnTo>
                    <a:pt x="0" y="184"/>
                  </a:lnTo>
                  <a:lnTo>
                    <a:pt x="1" y="166"/>
                  </a:lnTo>
                  <a:lnTo>
                    <a:pt x="5" y="150"/>
                  </a:lnTo>
                  <a:lnTo>
                    <a:pt x="9" y="132"/>
                  </a:lnTo>
                  <a:lnTo>
                    <a:pt x="16" y="115"/>
                  </a:lnTo>
                  <a:lnTo>
                    <a:pt x="23" y="100"/>
                  </a:lnTo>
                  <a:lnTo>
                    <a:pt x="32" y="84"/>
                  </a:lnTo>
                  <a:lnTo>
                    <a:pt x="42" y="69"/>
                  </a:lnTo>
                  <a:lnTo>
                    <a:pt x="54" y="55"/>
                  </a:lnTo>
                  <a:lnTo>
                    <a:pt x="67" y="43"/>
                  </a:lnTo>
                  <a:lnTo>
                    <a:pt x="81" y="31"/>
                  </a:lnTo>
                  <a:lnTo>
                    <a:pt x="96" y="23"/>
                  </a:lnTo>
                  <a:lnTo>
                    <a:pt x="111" y="15"/>
                  </a:lnTo>
                  <a:lnTo>
                    <a:pt x="125" y="9"/>
                  </a:lnTo>
                  <a:lnTo>
                    <a:pt x="140" y="5"/>
                  </a:lnTo>
                  <a:lnTo>
                    <a:pt x="157" y="2"/>
                  </a:lnTo>
                  <a:lnTo>
                    <a:pt x="172" y="0"/>
                  </a:lnTo>
                  <a:lnTo>
                    <a:pt x="188" y="0"/>
                  </a:lnTo>
                  <a:lnTo>
                    <a:pt x="203" y="2"/>
                  </a:lnTo>
                  <a:lnTo>
                    <a:pt x="218" y="6"/>
                  </a:lnTo>
                  <a:lnTo>
                    <a:pt x="232" y="12"/>
                  </a:lnTo>
                  <a:lnTo>
                    <a:pt x="246" y="18"/>
                  </a:lnTo>
                  <a:lnTo>
                    <a:pt x="260" y="27"/>
                  </a:lnTo>
                  <a:lnTo>
                    <a:pt x="272" y="37"/>
                  </a:lnTo>
                  <a:lnTo>
                    <a:pt x="284" y="49"/>
                  </a:lnTo>
                  <a:lnTo>
                    <a:pt x="295" y="63"/>
                  </a:lnTo>
                  <a:lnTo>
                    <a:pt x="303" y="78"/>
                  </a:lnTo>
                  <a:lnTo>
                    <a:pt x="311" y="93"/>
                  </a:lnTo>
                  <a:lnTo>
                    <a:pt x="316" y="108"/>
                  </a:lnTo>
                  <a:lnTo>
                    <a:pt x="320" y="124"/>
                  </a:lnTo>
                  <a:lnTo>
                    <a:pt x="323" y="141"/>
                  </a:lnTo>
                  <a:lnTo>
                    <a:pt x="325" y="159"/>
                  </a:lnTo>
                  <a:lnTo>
                    <a:pt x="325" y="175"/>
                  </a:lnTo>
                  <a:lnTo>
                    <a:pt x="323" y="193"/>
                  </a:lnTo>
                  <a:lnTo>
                    <a:pt x="320" y="210"/>
                  </a:lnTo>
                  <a:lnTo>
                    <a:pt x="315" y="228"/>
                  </a:lnTo>
                  <a:lnTo>
                    <a:pt x="310" y="244"/>
                  </a:lnTo>
                  <a:lnTo>
                    <a:pt x="302" y="259"/>
                  </a:lnTo>
                  <a:lnTo>
                    <a:pt x="293" y="276"/>
                  </a:lnTo>
                  <a:lnTo>
                    <a:pt x="283" y="291"/>
                  </a:lnTo>
                  <a:lnTo>
                    <a:pt x="270" y="304"/>
                  </a:lnTo>
                  <a:lnTo>
                    <a:pt x="257" y="316"/>
                  </a:lnTo>
                  <a:lnTo>
                    <a:pt x="243" y="328"/>
                  </a:lnTo>
                  <a:lnTo>
                    <a:pt x="230" y="337"/>
                  </a:lnTo>
                  <a:lnTo>
                    <a:pt x="215" y="345"/>
                  </a:lnTo>
                  <a:lnTo>
                    <a:pt x="199" y="351"/>
                  </a:lnTo>
                  <a:lnTo>
                    <a:pt x="184" y="355"/>
                  </a:lnTo>
                  <a:lnTo>
                    <a:pt x="167" y="358"/>
                  </a:lnTo>
                  <a:lnTo>
                    <a:pt x="153" y="360"/>
                  </a:lnTo>
                  <a:lnTo>
                    <a:pt x="136" y="360"/>
                  </a:lnTo>
                  <a:lnTo>
                    <a:pt x="121" y="357"/>
                  </a:lnTo>
                  <a:lnTo>
                    <a:pt x="107" y="354"/>
                  </a:lnTo>
                  <a:lnTo>
                    <a:pt x="92" y="348"/>
                  </a:lnTo>
                  <a:lnTo>
                    <a:pt x="78" y="340"/>
                  </a:lnTo>
                  <a:lnTo>
                    <a:pt x="65" y="333"/>
                  </a:lnTo>
                  <a:lnTo>
                    <a:pt x="52" y="322"/>
                  </a:lnTo>
                  <a:lnTo>
                    <a:pt x="40" y="310"/>
                  </a:lnTo>
                  <a:close/>
                  <a:moveTo>
                    <a:pt x="279" y="151"/>
                  </a:moveTo>
                  <a:lnTo>
                    <a:pt x="274" y="133"/>
                  </a:lnTo>
                  <a:lnTo>
                    <a:pt x="269" y="117"/>
                  </a:lnTo>
                  <a:lnTo>
                    <a:pt x="261" y="102"/>
                  </a:lnTo>
                  <a:lnTo>
                    <a:pt x="250" y="87"/>
                  </a:lnTo>
                  <a:lnTo>
                    <a:pt x="232" y="70"/>
                  </a:lnTo>
                  <a:lnTo>
                    <a:pt x="213" y="60"/>
                  </a:lnTo>
                  <a:lnTo>
                    <a:pt x="192" y="52"/>
                  </a:lnTo>
                  <a:lnTo>
                    <a:pt x="170" y="51"/>
                  </a:lnTo>
                  <a:lnTo>
                    <a:pt x="147" y="54"/>
                  </a:lnTo>
                  <a:lnTo>
                    <a:pt x="125" y="61"/>
                  </a:lnTo>
                  <a:lnTo>
                    <a:pt x="104" y="73"/>
                  </a:lnTo>
                  <a:lnTo>
                    <a:pt x="85" y="90"/>
                  </a:lnTo>
                  <a:lnTo>
                    <a:pt x="73" y="105"/>
                  </a:lnTo>
                  <a:lnTo>
                    <a:pt x="63" y="121"/>
                  </a:lnTo>
                  <a:lnTo>
                    <a:pt x="55" y="139"/>
                  </a:lnTo>
                  <a:lnTo>
                    <a:pt x="50" y="157"/>
                  </a:lnTo>
                  <a:lnTo>
                    <a:pt x="279" y="151"/>
                  </a:lnTo>
                  <a:close/>
                  <a:moveTo>
                    <a:pt x="46" y="208"/>
                  </a:moveTo>
                  <a:lnTo>
                    <a:pt x="50" y="226"/>
                  </a:lnTo>
                  <a:lnTo>
                    <a:pt x="56" y="243"/>
                  </a:lnTo>
                  <a:lnTo>
                    <a:pt x="65" y="259"/>
                  </a:lnTo>
                  <a:lnTo>
                    <a:pt x="74" y="273"/>
                  </a:lnTo>
                  <a:lnTo>
                    <a:pt x="92" y="289"/>
                  </a:lnTo>
                  <a:lnTo>
                    <a:pt x="112" y="300"/>
                  </a:lnTo>
                  <a:lnTo>
                    <a:pt x="134" y="307"/>
                  </a:lnTo>
                  <a:lnTo>
                    <a:pt x="155" y="309"/>
                  </a:lnTo>
                  <a:lnTo>
                    <a:pt x="178" y="306"/>
                  </a:lnTo>
                  <a:lnTo>
                    <a:pt x="200" y="298"/>
                  </a:lnTo>
                  <a:lnTo>
                    <a:pt x="222" y="286"/>
                  </a:lnTo>
                  <a:lnTo>
                    <a:pt x="241" y="270"/>
                  </a:lnTo>
                  <a:lnTo>
                    <a:pt x="251" y="255"/>
                  </a:lnTo>
                  <a:lnTo>
                    <a:pt x="262" y="238"/>
                  </a:lnTo>
                  <a:lnTo>
                    <a:pt x="270" y="220"/>
                  </a:lnTo>
                  <a:lnTo>
                    <a:pt x="276" y="202"/>
                  </a:lnTo>
                  <a:lnTo>
                    <a:pt x="46" y="208"/>
                  </a:lnTo>
                  <a:close/>
                </a:path>
              </a:pathLst>
            </a:custGeom>
            <a:grpFill/>
            <a:ln w="4763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222" name="Rectangle 652">
              <a:extLst>
                <a:ext uri="{FF2B5EF4-FFF2-40B4-BE49-F238E27FC236}">
                  <a16:creationId xmlns:a16="http://schemas.microsoft.com/office/drawing/2014/main" id="{75A27948-63ED-43EA-9A91-01CD4C558F6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18" y="1580"/>
              <a:ext cx="197" cy="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223" name="Freeform 653">
              <a:extLst>
                <a:ext uri="{FF2B5EF4-FFF2-40B4-BE49-F238E27FC236}">
                  <a16:creationId xmlns:a16="http://schemas.microsoft.com/office/drawing/2014/main" id="{2FF90211-85BC-43A0-BC2E-DFB2CC1C6D3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376" y="1576"/>
              <a:ext cx="108" cy="180"/>
            </a:xfrm>
            <a:custGeom>
              <a:avLst/>
              <a:gdLst>
                <a:gd name="T0" fmla="*/ 10 w 326"/>
                <a:gd name="T1" fmla="*/ 149 h 360"/>
                <a:gd name="T2" fmla="*/ 5 w 326"/>
                <a:gd name="T3" fmla="*/ 134 h 360"/>
                <a:gd name="T4" fmla="*/ 2 w 326"/>
                <a:gd name="T5" fmla="*/ 118 h 360"/>
                <a:gd name="T6" fmla="*/ 0 w 326"/>
                <a:gd name="T7" fmla="*/ 101 h 360"/>
                <a:gd name="T8" fmla="*/ 1 w 326"/>
                <a:gd name="T9" fmla="*/ 84 h 360"/>
                <a:gd name="T10" fmla="*/ 3 w 326"/>
                <a:gd name="T11" fmla="*/ 66 h 360"/>
                <a:gd name="T12" fmla="*/ 8 w 326"/>
                <a:gd name="T13" fmla="*/ 51 h 360"/>
                <a:gd name="T14" fmla="*/ 14 w 326"/>
                <a:gd name="T15" fmla="*/ 35 h 360"/>
                <a:gd name="T16" fmla="*/ 23 w 326"/>
                <a:gd name="T17" fmla="*/ 22 h 360"/>
                <a:gd name="T18" fmla="*/ 32 w 326"/>
                <a:gd name="T19" fmla="*/ 12 h 360"/>
                <a:gd name="T20" fmla="*/ 42 w 326"/>
                <a:gd name="T21" fmla="*/ 5 h 360"/>
                <a:gd name="T22" fmla="*/ 52 w 326"/>
                <a:gd name="T23" fmla="*/ 1 h 360"/>
                <a:gd name="T24" fmla="*/ 63 w 326"/>
                <a:gd name="T25" fmla="*/ 0 h 360"/>
                <a:gd name="T26" fmla="*/ 73 w 326"/>
                <a:gd name="T27" fmla="*/ 3 h 360"/>
                <a:gd name="T28" fmla="*/ 82 w 326"/>
                <a:gd name="T29" fmla="*/ 9 h 360"/>
                <a:gd name="T30" fmla="*/ 90 w 326"/>
                <a:gd name="T31" fmla="*/ 19 h 360"/>
                <a:gd name="T32" fmla="*/ 98 w 326"/>
                <a:gd name="T33" fmla="*/ 32 h 360"/>
                <a:gd name="T34" fmla="*/ 103 w 326"/>
                <a:gd name="T35" fmla="*/ 47 h 360"/>
                <a:gd name="T36" fmla="*/ 106 w 326"/>
                <a:gd name="T37" fmla="*/ 63 h 360"/>
                <a:gd name="T38" fmla="*/ 108 w 326"/>
                <a:gd name="T39" fmla="*/ 80 h 360"/>
                <a:gd name="T40" fmla="*/ 107 w 326"/>
                <a:gd name="T41" fmla="*/ 97 h 360"/>
                <a:gd name="T42" fmla="*/ 105 w 326"/>
                <a:gd name="T43" fmla="*/ 114 h 360"/>
                <a:gd name="T44" fmla="*/ 100 w 326"/>
                <a:gd name="T45" fmla="*/ 130 h 360"/>
                <a:gd name="T46" fmla="*/ 94 w 326"/>
                <a:gd name="T47" fmla="*/ 146 h 360"/>
                <a:gd name="T48" fmla="*/ 85 w 326"/>
                <a:gd name="T49" fmla="*/ 158 h 360"/>
                <a:gd name="T50" fmla="*/ 77 w 326"/>
                <a:gd name="T51" fmla="*/ 169 h 360"/>
                <a:gd name="T52" fmla="*/ 66 w 326"/>
                <a:gd name="T53" fmla="*/ 176 h 360"/>
                <a:gd name="T54" fmla="*/ 56 w 326"/>
                <a:gd name="T55" fmla="*/ 179 h 360"/>
                <a:gd name="T56" fmla="*/ 45 w 326"/>
                <a:gd name="T57" fmla="*/ 180 h 360"/>
                <a:gd name="T58" fmla="*/ 35 w 326"/>
                <a:gd name="T59" fmla="*/ 177 h 360"/>
                <a:gd name="T60" fmla="*/ 26 w 326"/>
                <a:gd name="T61" fmla="*/ 170 h 360"/>
                <a:gd name="T62" fmla="*/ 18 w 326"/>
                <a:gd name="T63" fmla="*/ 161 h 360"/>
                <a:gd name="T64" fmla="*/ 14 w 326"/>
                <a:gd name="T65" fmla="*/ 155 h 360"/>
                <a:gd name="T66" fmla="*/ 91 w 326"/>
                <a:gd name="T67" fmla="*/ 67 h 360"/>
                <a:gd name="T68" fmla="*/ 87 w 326"/>
                <a:gd name="T69" fmla="*/ 51 h 360"/>
                <a:gd name="T70" fmla="*/ 77 w 326"/>
                <a:gd name="T71" fmla="*/ 36 h 360"/>
                <a:gd name="T72" fmla="*/ 64 w 326"/>
                <a:gd name="T73" fmla="*/ 27 h 360"/>
                <a:gd name="T74" fmla="*/ 49 w 326"/>
                <a:gd name="T75" fmla="*/ 27 h 360"/>
                <a:gd name="T76" fmla="*/ 35 w 326"/>
                <a:gd name="T77" fmla="*/ 37 h 360"/>
                <a:gd name="T78" fmla="*/ 25 w 326"/>
                <a:gd name="T79" fmla="*/ 53 h 360"/>
                <a:gd name="T80" fmla="*/ 19 w 326"/>
                <a:gd name="T81" fmla="*/ 70 h 360"/>
                <a:gd name="T82" fmla="*/ 92 w 326"/>
                <a:gd name="T83" fmla="*/ 76 h 360"/>
                <a:gd name="T84" fmla="*/ 17 w 326"/>
                <a:gd name="T85" fmla="*/ 114 h 360"/>
                <a:gd name="T86" fmla="*/ 22 w 326"/>
                <a:gd name="T87" fmla="*/ 130 h 360"/>
                <a:gd name="T88" fmla="*/ 31 w 326"/>
                <a:gd name="T89" fmla="*/ 145 h 360"/>
                <a:gd name="T90" fmla="*/ 45 w 326"/>
                <a:gd name="T91" fmla="*/ 154 h 360"/>
                <a:gd name="T92" fmla="*/ 59 w 326"/>
                <a:gd name="T93" fmla="*/ 153 h 360"/>
                <a:gd name="T94" fmla="*/ 74 w 326"/>
                <a:gd name="T95" fmla="*/ 144 h 360"/>
                <a:gd name="T96" fmla="*/ 84 w 326"/>
                <a:gd name="T97" fmla="*/ 128 h 360"/>
                <a:gd name="T98" fmla="*/ 90 w 326"/>
                <a:gd name="T99" fmla="*/ 111 h 360"/>
                <a:gd name="T100" fmla="*/ 16 w 326"/>
                <a:gd name="T101" fmla="*/ 105 h 360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0" t="0" r="r" b="b"/>
              <a:pathLst>
                <a:path w="326" h="360">
                  <a:moveTo>
                    <a:pt x="41" y="310"/>
                  </a:moveTo>
                  <a:lnTo>
                    <a:pt x="30" y="297"/>
                  </a:lnTo>
                  <a:lnTo>
                    <a:pt x="22" y="282"/>
                  </a:lnTo>
                  <a:lnTo>
                    <a:pt x="14" y="267"/>
                  </a:lnTo>
                  <a:lnTo>
                    <a:pt x="9" y="252"/>
                  </a:lnTo>
                  <a:lnTo>
                    <a:pt x="5" y="236"/>
                  </a:lnTo>
                  <a:lnTo>
                    <a:pt x="2" y="219"/>
                  </a:lnTo>
                  <a:lnTo>
                    <a:pt x="0" y="201"/>
                  </a:lnTo>
                  <a:lnTo>
                    <a:pt x="0" y="185"/>
                  </a:lnTo>
                  <a:lnTo>
                    <a:pt x="2" y="167"/>
                  </a:lnTo>
                  <a:lnTo>
                    <a:pt x="6" y="150"/>
                  </a:lnTo>
                  <a:lnTo>
                    <a:pt x="10" y="132"/>
                  </a:lnTo>
                  <a:lnTo>
                    <a:pt x="17" y="116"/>
                  </a:lnTo>
                  <a:lnTo>
                    <a:pt x="24" y="101"/>
                  </a:lnTo>
                  <a:lnTo>
                    <a:pt x="33" y="84"/>
                  </a:lnTo>
                  <a:lnTo>
                    <a:pt x="42" y="69"/>
                  </a:lnTo>
                  <a:lnTo>
                    <a:pt x="55" y="56"/>
                  </a:lnTo>
                  <a:lnTo>
                    <a:pt x="68" y="44"/>
                  </a:lnTo>
                  <a:lnTo>
                    <a:pt x="82" y="32"/>
                  </a:lnTo>
                  <a:lnTo>
                    <a:pt x="97" y="23"/>
                  </a:lnTo>
                  <a:lnTo>
                    <a:pt x="112" y="15"/>
                  </a:lnTo>
                  <a:lnTo>
                    <a:pt x="126" y="9"/>
                  </a:lnTo>
                  <a:lnTo>
                    <a:pt x="141" y="5"/>
                  </a:lnTo>
                  <a:lnTo>
                    <a:pt x="158" y="2"/>
                  </a:lnTo>
                  <a:lnTo>
                    <a:pt x="172" y="0"/>
                  </a:lnTo>
                  <a:lnTo>
                    <a:pt x="189" y="0"/>
                  </a:lnTo>
                  <a:lnTo>
                    <a:pt x="204" y="2"/>
                  </a:lnTo>
                  <a:lnTo>
                    <a:pt x="219" y="6"/>
                  </a:lnTo>
                  <a:lnTo>
                    <a:pt x="233" y="12"/>
                  </a:lnTo>
                  <a:lnTo>
                    <a:pt x="247" y="18"/>
                  </a:lnTo>
                  <a:lnTo>
                    <a:pt x="261" y="27"/>
                  </a:lnTo>
                  <a:lnTo>
                    <a:pt x="273" y="38"/>
                  </a:lnTo>
                  <a:lnTo>
                    <a:pt x="285" y="50"/>
                  </a:lnTo>
                  <a:lnTo>
                    <a:pt x="296" y="63"/>
                  </a:lnTo>
                  <a:lnTo>
                    <a:pt x="304" y="78"/>
                  </a:lnTo>
                  <a:lnTo>
                    <a:pt x="312" y="93"/>
                  </a:lnTo>
                  <a:lnTo>
                    <a:pt x="317" y="108"/>
                  </a:lnTo>
                  <a:lnTo>
                    <a:pt x="321" y="125"/>
                  </a:lnTo>
                  <a:lnTo>
                    <a:pt x="324" y="141"/>
                  </a:lnTo>
                  <a:lnTo>
                    <a:pt x="326" y="159"/>
                  </a:lnTo>
                  <a:lnTo>
                    <a:pt x="326" y="176"/>
                  </a:lnTo>
                  <a:lnTo>
                    <a:pt x="324" y="194"/>
                  </a:lnTo>
                  <a:lnTo>
                    <a:pt x="321" y="210"/>
                  </a:lnTo>
                  <a:lnTo>
                    <a:pt x="316" y="228"/>
                  </a:lnTo>
                  <a:lnTo>
                    <a:pt x="311" y="245"/>
                  </a:lnTo>
                  <a:lnTo>
                    <a:pt x="302" y="260"/>
                  </a:lnTo>
                  <a:lnTo>
                    <a:pt x="294" y="276"/>
                  </a:lnTo>
                  <a:lnTo>
                    <a:pt x="284" y="291"/>
                  </a:lnTo>
                  <a:lnTo>
                    <a:pt x="271" y="304"/>
                  </a:lnTo>
                  <a:lnTo>
                    <a:pt x="258" y="316"/>
                  </a:lnTo>
                  <a:lnTo>
                    <a:pt x="244" y="328"/>
                  </a:lnTo>
                  <a:lnTo>
                    <a:pt x="231" y="337"/>
                  </a:lnTo>
                  <a:lnTo>
                    <a:pt x="216" y="345"/>
                  </a:lnTo>
                  <a:lnTo>
                    <a:pt x="200" y="351"/>
                  </a:lnTo>
                  <a:lnTo>
                    <a:pt x="185" y="355"/>
                  </a:lnTo>
                  <a:lnTo>
                    <a:pt x="168" y="358"/>
                  </a:lnTo>
                  <a:lnTo>
                    <a:pt x="154" y="360"/>
                  </a:lnTo>
                  <a:lnTo>
                    <a:pt x="137" y="360"/>
                  </a:lnTo>
                  <a:lnTo>
                    <a:pt x="122" y="357"/>
                  </a:lnTo>
                  <a:lnTo>
                    <a:pt x="107" y="354"/>
                  </a:lnTo>
                  <a:lnTo>
                    <a:pt x="93" y="348"/>
                  </a:lnTo>
                  <a:lnTo>
                    <a:pt x="79" y="340"/>
                  </a:lnTo>
                  <a:lnTo>
                    <a:pt x="65" y="333"/>
                  </a:lnTo>
                  <a:lnTo>
                    <a:pt x="53" y="322"/>
                  </a:lnTo>
                  <a:lnTo>
                    <a:pt x="41" y="310"/>
                  </a:lnTo>
                  <a:close/>
                  <a:moveTo>
                    <a:pt x="279" y="152"/>
                  </a:moveTo>
                  <a:lnTo>
                    <a:pt x="275" y="134"/>
                  </a:lnTo>
                  <a:lnTo>
                    <a:pt x="270" y="117"/>
                  </a:lnTo>
                  <a:lnTo>
                    <a:pt x="262" y="102"/>
                  </a:lnTo>
                  <a:lnTo>
                    <a:pt x="251" y="87"/>
                  </a:lnTo>
                  <a:lnTo>
                    <a:pt x="233" y="71"/>
                  </a:lnTo>
                  <a:lnTo>
                    <a:pt x="214" y="60"/>
                  </a:lnTo>
                  <a:lnTo>
                    <a:pt x="193" y="53"/>
                  </a:lnTo>
                  <a:lnTo>
                    <a:pt x="171" y="51"/>
                  </a:lnTo>
                  <a:lnTo>
                    <a:pt x="148" y="54"/>
                  </a:lnTo>
                  <a:lnTo>
                    <a:pt x="126" y="62"/>
                  </a:lnTo>
                  <a:lnTo>
                    <a:pt x="105" y="74"/>
                  </a:lnTo>
                  <a:lnTo>
                    <a:pt x="86" y="90"/>
                  </a:lnTo>
                  <a:lnTo>
                    <a:pt x="74" y="105"/>
                  </a:lnTo>
                  <a:lnTo>
                    <a:pt x="64" y="122"/>
                  </a:lnTo>
                  <a:lnTo>
                    <a:pt x="56" y="140"/>
                  </a:lnTo>
                  <a:lnTo>
                    <a:pt x="51" y="158"/>
                  </a:lnTo>
                  <a:lnTo>
                    <a:pt x="279" y="152"/>
                  </a:lnTo>
                  <a:close/>
                  <a:moveTo>
                    <a:pt x="48" y="209"/>
                  </a:moveTo>
                  <a:lnTo>
                    <a:pt x="51" y="227"/>
                  </a:lnTo>
                  <a:lnTo>
                    <a:pt x="57" y="243"/>
                  </a:lnTo>
                  <a:lnTo>
                    <a:pt x="65" y="260"/>
                  </a:lnTo>
                  <a:lnTo>
                    <a:pt x="75" y="273"/>
                  </a:lnTo>
                  <a:lnTo>
                    <a:pt x="93" y="290"/>
                  </a:lnTo>
                  <a:lnTo>
                    <a:pt x="113" y="300"/>
                  </a:lnTo>
                  <a:lnTo>
                    <a:pt x="135" y="307"/>
                  </a:lnTo>
                  <a:lnTo>
                    <a:pt x="156" y="309"/>
                  </a:lnTo>
                  <a:lnTo>
                    <a:pt x="179" y="306"/>
                  </a:lnTo>
                  <a:lnTo>
                    <a:pt x="201" y="298"/>
                  </a:lnTo>
                  <a:lnTo>
                    <a:pt x="223" y="287"/>
                  </a:lnTo>
                  <a:lnTo>
                    <a:pt x="242" y="270"/>
                  </a:lnTo>
                  <a:lnTo>
                    <a:pt x="254" y="255"/>
                  </a:lnTo>
                  <a:lnTo>
                    <a:pt x="263" y="239"/>
                  </a:lnTo>
                  <a:lnTo>
                    <a:pt x="271" y="221"/>
                  </a:lnTo>
                  <a:lnTo>
                    <a:pt x="277" y="203"/>
                  </a:lnTo>
                  <a:lnTo>
                    <a:pt x="48" y="209"/>
                  </a:lnTo>
                  <a:close/>
                </a:path>
              </a:pathLst>
            </a:custGeom>
            <a:grpFill/>
            <a:ln w="4763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grpSp>
          <p:nvGrpSpPr>
            <p:cNvPr id="224" name="Group 654">
              <a:extLst>
                <a:ext uri="{FF2B5EF4-FFF2-40B4-BE49-F238E27FC236}">
                  <a16:creationId xmlns:a16="http://schemas.microsoft.com/office/drawing/2014/main" id="{022F924B-485F-4DC0-8A89-BC33D0860F1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136" y="1310"/>
              <a:ext cx="54" cy="45"/>
              <a:chOff x="2143" y="1003"/>
              <a:chExt cx="54" cy="45"/>
            </a:xfrm>
            <a:grpFill/>
          </p:grpSpPr>
          <p:sp>
            <p:nvSpPr>
              <p:cNvPr id="460" name="Freeform 655">
                <a:extLst>
                  <a:ext uri="{FF2B5EF4-FFF2-40B4-BE49-F238E27FC236}">
                    <a16:creationId xmlns:a16="http://schemas.microsoft.com/office/drawing/2014/main" id="{8C971DCF-DB3D-49D4-9A23-C9EC99FDCBB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143" y="1003"/>
                <a:ext cx="54" cy="22"/>
              </a:xfrm>
              <a:custGeom>
                <a:avLst/>
                <a:gdLst>
                  <a:gd name="T0" fmla="*/ 0 w 163"/>
                  <a:gd name="T1" fmla="*/ 22 h 45"/>
                  <a:gd name="T2" fmla="*/ 5 w 163"/>
                  <a:gd name="T3" fmla="*/ 14 h 45"/>
                  <a:gd name="T4" fmla="*/ 9 w 163"/>
                  <a:gd name="T5" fmla="*/ 6 h 45"/>
                  <a:gd name="T6" fmla="*/ 11 w 163"/>
                  <a:gd name="T7" fmla="*/ 4 h 45"/>
                  <a:gd name="T8" fmla="*/ 14 w 163"/>
                  <a:gd name="T9" fmla="*/ 2 h 45"/>
                  <a:gd name="T10" fmla="*/ 16 w 163"/>
                  <a:gd name="T11" fmla="*/ 0 h 45"/>
                  <a:gd name="T12" fmla="*/ 18 w 163"/>
                  <a:gd name="T13" fmla="*/ 0 h 45"/>
                  <a:gd name="T14" fmla="*/ 20 w 163"/>
                  <a:gd name="T15" fmla="*/ 0 h 45"/>
                  <a:gd name="T16" fmla="*/ 23 w 163"/>
                  <a:gd name="T17" fmla="*/ 3 h 45"/>
                  <a:gd name="T18" fmla="*/ 25 w 163"/>
                  <a:gd name="T19" fmla="*/ 7 h 45"/>
                  <a:gd name="T20" fmla="*/ 27 w 163"/>
                  <a:gd name="T21" fmla="*/ 11 h 45"/>
                  <a:gd name="T22" fmla="*/ 29 w 163"/>
                  <a:gd name="T23" fmla="*/ 15 h 45"/>
                  <a:gd name="T24" fmla="*/ 31 w 163"/>
                  <a:gd name="T25" fmla="*/ 18 h 45"/>
                  <a:gd name="T26" fmla="*/ 34 w 163"/>
                  <a:gd name="T27" fmla="*/ 21 h 45"/>
                  <a:gd name="T28" fmla="*/ 36 w 163"/>
                  <a:gd name="T29" fmla="*/ 22 h 45"/>
                  <a:gd name="T30" fmla="*/ 38 w 163"/>
                  <a:gd name="T31" fmla="*/ 21 h 45"/>
                  <a:gd name="T32" fmla="*/ 40 w 163"/>
                  <a:gd name="T33" fmla="*/ 20 h 45"/>
                  <a:gd name="T34" fmla="*/ 43 w 163"/>
                  <a:gd name="T35" fmla="*/ 18 h 45"/>
                  <a:gd name="T36" fmla="*/ 45 w 163"/>
                  <a:gd name="T37" fmla="*/ 15 h 45"/>
                  <a:gd name="T38" fmla="*/ 49 w 163"/>
                  <a:gd name="T39" fmla="*/ 8 h 45"/>
                  <a:gd name="T40" fmla="*/ 54 w 163"/>
                  <a:gd name="T41" fmla="*/ 0 h 45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0" t="0" r="r" b="b"/>
                <a:pathLst>
                  <a:path w="163" h="45">
                    <a:moveTo>
                      <a:pt x="0" y="45"/>
                    </a:moveTo>
                    <a:lnTo>
                      <a:pt x="14" y="28"/>
                    </a:lnTo>
                    <a:lnTo>
                      <a:pt x="28" y="13"/>
                    </a:lnTo>
                    <a:lnTo>
                      <a:pt x="34" y="9"/>
                    </a:lnTo>
                    <a:lnTo>
                      <a:pt x="41" y="4"/>
                    </a:lnTo>
                    <a:lnTo>
                      <a:pt x="48" y="1"/>
                    </a:lnTo>
                    <a:lnTo>
                      <a:pt x="55" y="0"/>
                    </a:lnTo>
                    <a:lnTo>
                      <a:pt x="61" y="1"/>
                    </a:lnTo>
                    <a:lnTo>
                      <a:pt x="68" y="7"/>
                    </a:lnTo>
                    <a:lnTo>
                      <a:pt x="75" y="15"/>
                    </a:lnTo>
                    <a:lnTo>
                      <a:pt x="82" y="22"/>
                    </a:lnTo>
                    <a:lnTo>
                      <a:pt x="88" y="31"/>
                    </a:lnTo>
                    <a:lnTo>
                      <a:pt x="95" y="37"/>
                    </a:lnTo>
                    <a:lnTo>
                      <a:pt x="102" y="43"/>
                    </a:lnTo>
                    <a:lnTo>
                      <a:pt x="109" y="45"/>
                    </a:lnTo>
                    <a:lnTo>
                      <a:pt x="116" y="43"/>
                    </a:lnTo>
                    <a:lnTo>
                      <a:pt x="122" y="40"/>
                    </a:lnTo>
                    <a:lnTo>
                      <a:pt x="129" y="36"/>
                    </a:lnTo>
                    <a:lnTo>
                      <a:pt x="136" y="31"/>
                    </a:lnTo>
                    <a:lnTo>
                      <a:pt x="149" y="16"/>
                    </a:lnTo>
                    <a:lnTo>
                      <a:pt x="163" y="0"/>
                    </a:lnTo>
                  </a:path>
                </a:pathLst>
              </a:custGeom>
              <a:grpFill/>
              <a:ln w="4763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461" name="Freeform 656">
                <a:extLst>
                  <a:ext uri="{FF2B5EF4-FFF2-40B4-BE49-F238E27FC236}">
                    <a16:creationId xmlns:a16="http://schemas.microsoft.com/office/drawing/2014/main" id="{47BECA25-66A1-4587-B9E4-C73B047A56C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143" y="1025"/>
                <a:ext cx="54" cy="23"/>
              </a:xfrm>
              <a:custGeom>
                <a:avLst/>
                <a:gdLst>
                  <a:gd name="T0" fmla="*/ 0 w 163"/>
                  <a:gd name="T1" fmla="*/ 23 h 45"/>
                  <a:gd name="T2" fmla="*/ 5 w 163"/>
                  <a:gd name="T3" fmla="*/ 14 h 45"/>
                  <a:gd name="T4" fmla="*/ 9 w 163"/>
                  <a:gd name="T5" fmla="*/ 7 h 45"/>
                  <a:gd name="T6" fmla="*/ 11 w 163"/>
                  <a:gd name="T7" fmla="*/ 5 h 45"/>
                  <a:gd name="T8" fmla="*/ 14 w 163"/>
                  <a:gd name="T9" fmla="*/ 2 h 45"/>
                  <a:gd name="T10" fmla="*/ 16 w 163"/>
                  <a:gd name="T11" fmla="*/ 1 h 45"/>
                  <a:gd name="T12" fmla="*/ 18 w 163"/>
                  <a:gd name="T13" fmla="*/ 0 h 45"/>
                  <a:gd name="T14" fmla="*/ 20 w 163"/>
                  <a:gd name="T15" fmla="*/ 1 h 45"/>
                  <a:gd name="T16" fmla="*/ 23 w 163"/>
                  <a:gd name="T17" fmla="*/ 4 h 45"/>
                  <a:gd name="T18" fmla="*/ 25 w 163"/>
                  <a:gd name="T19" fmla="*/ 8 h 45"/>
                  <a:gd name="T20" fmla="*/ 27 w 163"/>
                  <a:gd name="T21" fmla="*/ 11 h 45"/>
                  <a:gd name="T22" fmla="*/ 29 w 163"/>
                  <a:gd name="T23" fmla="*/ 16 h 45"/>
                  <a:gd name="T24" fmla="*/ 31 w 163"/>
                  <a:gd name="T25" fmla="*/ 19 h 45"/>
                  <a:gd name="T26" fmla="*/ 34 w 163"/>
                  <a:gd name="T27" fmla="*/ 22 h 45"/>
                  <a:gd name="T28" fmla="*/ 36 w 163"/>
                  <a:gd name="T29" fmla="*/ 23 h 45"/>
                  <a:gd name="T30" fmla="*/ 38 w 163"/>
                  <a:gd name="T31" fmla="*/ 22 h 45"/>
                  <a:gd name="T32" fmla="*/ 40 w 163"/>
                  <a:gd name="T33" fmla="*/ 20 h 45"/>
                  <a:gd name="T34" fmla="*/ 43 w 163"/>
                  <a:gd name="T35" fmla="*/ 18 h 45"/>
                  <a:gd name="T36" fmla="*/ 45 w 163"/>
                  <a:gd name="T37" fmla="*/ 16 h 45"/>
                  <a:gd name="T38" fmla="*/ 49 w 163"/>
                  <a:gd name="T39" fmla="*/ 8 h 45"/>
                  <a:gd name="T40" fmla="*/ 54 w 163"/>
                  <a:gd name="T41" fmla="*/ 0 h 45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0" t="0" r="r" b="b"/>
                <a:pathLst>
                  <a:path w="163" h="45">
                    <a:moveTo>
                      <a:pt x="0" y="45"/>
                    </a:moveTo>
                    <a:lnTo>
                      <a:pt x="14" y="28"/>
                    </a:lnTo>
                    <a:lnTo>
                      <a:pt x="28" y="13"/>
                    </a:lnTo>
                    <a:lnTo>
                      <a:pt x="34" y="9"/>
                    </a:lnTo>
                    <a:lnTo>
                      <a:pt x="41" y="4"/>
                    </a:lnTo>
                    <a:lnTo>
                      <a:pt x="48" y="1"/>
                    </a:lnTo>
                    <a:lnTo>
                      <a:pt x="55" y="0"/>
                    </a:lnTo>
                    <a:lnTo>
                      <a:pt x="61" y="1"/>
                    </a:lnTo>
                    <a:lnTo>
                      <a:pt x="68" y="7"/>
                    </a:lnTo>
                    <a:lnTo>
                      <a:pt x="75" y="15"/>
                    </a:lnTo>
                    <a:lnTo>
                      <a:pt x="82" y="22"/>
                    </a:lnTo>
                    <a:lnTo>
                      <a:pt x="88" y="31"/>
                    </a:lnTo>
                    <a:lnTo>
                      <a:pt x="95" y="37"/>
                    </a:lnTo>
                    <a:lnTo>
                      <a:pt x="102" y="43"/>
                    </a:lnTo>
                    <a:lnTo>
                      <a:pt x="109" y="45"/>
                    </a:lnTo>
                    <a:lnTo>
                      <a:pt x="116" y="43"/>
                    </a:lnTo>
                    <a:lnTo>
                      <a:pt x="122" y="40"/>
                    </a:lnTo>
                    <a:lnTo>
                      <a:pt x="129" y="36"/>
                    </a:lnTo>
                    <a:lnTo>
                      <a:pt x="136" y="31"/>
                    </a:lnTo>
                    <a:lnTo>
                      <a:pt x="149" y="16"/>
                    </a:lnTo>
                    <a:lnTo>
                      <a:pt x="163" y="0"/>
                    </a:lnTo>
                  </a:path>
                </a:pathLst>
              </a:custGeom>
              <a:grpFill/>
              <a:ln w="4763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  <p:grpSp>
          <p:nvGrpSpPr>
            <p:cNvPr id="225" name="Group 657">
              <a:extLst>
                <a:ext uri="{FF2B5EF4-FFF2-40B4-BE49-F238E27FC236}">
                  <a16:creationId xmlns:a16="http://schemas.microsoft.com/office/drawing/2014/main" id="{BB8D84FB-2DB8-4AA8-AF6B-B6EC56D09F1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517" y="1310"/>
              <a:ext cx="54" cy="45"/>
              <a:chOff x="3524" y="1003"/>
              <a:chExt cx="54" cy="45"/>
            </a:xfrm>
            <a:grpFill/>
          </p:grpSpPr>
          <p:sp>
            <p:nvSpPr>
              <p:cNvPr id="458" name="Freeform 658">
                <a:extLst>
                  <a:ext uri="{FF2B5EF4-FFF2-40B4-BE49-F238E27FC236}">
                    <a16:creationId xmlns:a16="http://schemas.microsoft.com/office/drawing/2014/main" id="{DC0F33E5-1F10-46A1-B404-08D6A208B5D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524" y="1003"/>
                <a:ext cx="54" cy="22"/>
              </a:xfrm>
              <a:custGeom>
                <a:avLst/>
                <a:gdLst>
                  <a:gd name="T0" fmla="*/ 0 w 163"/>
                  <a:gd name="T1" fmla="*/ 22 h 45"/>
                  <a:gd name="T2" fmla="*/ 5 w 163"/>
                  <a:gd name="T3" fmla="*/ 14 h 45"/>
                  <a:gd name="T4" fmla="*/ 9 w 163"/>
                  <a:gd name="T5" fmla="*/ 6 h 45"/>
                  <a:gd name="T6" fmla="*/ 11 w 163"/>
                  <a:gd name="T7" fmla="*/ 4 h 45"/>
                  <a:gd name="T8" fmla="*/ 14 w 163"/>
                  <a:gd name="T9" fmla="*/ 2 h 45"/>
                  <a:gd name="T10" fmla="*/ 16 w 163"/>
                  <a:gd name="T11" fmla="*/ 0 h 45"/>
                  <a:gd name="T12" fmla="*/ 18 w 163"/>
                  <a:gd name="T13" fmla="*/ 0 h 45"/>
                  <a:gd name="T14" fmla="*/ 20 w 163"/>
                  <a:gd name="T15" fmla="*/ 0 h 45"/>
                  <a:gd name="T16" fmla="*/ 23 w 163"/>
                  <a:gd name="T17" fmla="*/ 3 h 45"/>
                  <a:gd name="T18" fmla="*/ 25 w 163"/>
                  <a:gd name="T19" fmla="*/ 7 h 45"/>
                  <a:gd name="T20" fmla="*/ 27 w 163"/>
                  <a:gd name="T21" fmla="*/ 11 h 45"/>
                  <a:gd name="T22" fmla="*/ 29 w 163"/>
                  <a:gd name="T23" fmla="*/ 15 h 45"/>
                  <a:gd name="T24" fmla="*/ 31 w 163"/>
                  <a:gd name="T25" fmla="*/ 18 h 45"/>
                  <a:gd name="T26" fmla="*/ 34 w 163"/>
                  <a:gd name="T27" fmla="*/ 21 h 45"/>
                  <a:gd name="T28" fmla="*/ 36 w 163"/>
                  <a:gd name="T29" fmla="*/ 22 h 45"/>
                  <a:gd name="T30" fmla="*/ 38 w 163"/>
                  <a:gd name="T31" fmla="*/ 21 h 45"/>
                  <a:gd name="T32" fmla="*/ 40 w 163"/>
                  <a:gd name="T33" fmla="*/ 20 h 45"/>
                  <a:gd name="T34" fmla="*/ 43 w 163"/>
                  <a:gd name="T35" fmla="*/ 18 h 45"/>
                  <a:gd name="T36" fmla="*/ 45 w 163"/>
                  <a:gd name="T37" fmla="*/ 15 h 45"/>
                  <a:gd name="T38" fmla="*/ 49 w 163"/>
                  <a:gd name="T39" fmla="*/ 8 h 45"/>
                  <a:gd name="T40" fmla="*/ 54 w 163"/>
                  <a:gd name="T41" fmla="*/ 0 h 45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0" t="0" r="r" b="b"/>
                <a:pathLst>
                  <a:path w="163" h="45">
                    <a:moveTo>
                      <a:pt x="0" y="45"/>
                    </a:moveTo>
                    <a:lnTo>
                      <a:pt x="14" y="28"/>
                    </a:lnTo>
                    <a:lnTo>
                      <a:pt x="27" y="13"/>
                    </a:lnTo>
                    <a:lnTo>
                      <a:pt x="34" y="9"/>
                    </a:lnTo>
                    <a:lnTo>
                      <a:pt x="41" y="4"/>
                    </a:lnTo>
                    <a:lnTo>
                      <a:pt x="48" y="1"/>
                    </a:lnTo>
                    <a:lnTo>
                      <a:pt x="55" y="0"/>
                    </a:lnTo>
                    <a:lnTo>
                      <a:pt x="61" y="1"/>
                    </a:lnTo>
                    <a:lnTo>
                      <a:pt x="68" y="7"/>
                    </a:lnTo>
                    <a:lnTo>
                      <a:pt x="75" y="15"/>
                    </a:lnTo>
                    <a:lnTo>
                      <a:pt x="82" y="22"/>
                    </a:lnTo>
                    <a:lnTo>
                      <a:pt x="88" y="31"/>
                    </a:lnTo>
                    <a:lnTo>
                      <a:pt x="95" y="37"/>
                    </a:lnTo>
                    <a:lnTo>
                      <a:pt x="102" y="43"/>
                    </a:lnTo>
                    <a:lnTo>
                      <a:pt x="109" y="45"/>
                    </a:lnTo>
                    <a:lnTo>
                      <a:pt x="115" y="43"/>
                    </a:lnTo>
                    <a:lnTo>
                      <a:pt x="122" y="40"/>
                    </a:lnTo>
                    <a:lnTo>
                      <a:pt x="129" y="36"/>
                    </a:lnTo>
                    <a:lnTo>
                      <a:pt x="136" y="31"/>
                    </a:lnTo>
                    <a:lnTo>
                      <a:pt x="149" y="16"/>
                    </a:lnTo>
                    <a:lnTo>
                      <a:pt x="163" y="0"/>
                    </a:lnTo>
                  </a:path>
                </a:pathLst>
              </a:custGeom>
              <a:grpFill/>
              <a:ln w="4763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459" name="Freeform 659">
                <a:extLst>
                  <a:ext uri="{FF2B5EF4-FFF2-40B4-BE49-F238E27FC236}">
                    <a16:creationId xmlns:a16="http://schemas.microsoft.com/office/drawing/2014/main" id="{EC027B94-3C10-4F69-89F2-185C50CF399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524" y="1025"/>
                <a:ext cx="54" cy="23"/>
              </a:xfrm>
              <a:custGeom>
                <a:avLst/>
                <a:gdLst>
                  <a:gd name="T0" fmla="*/ 0 w 163"/>
                  <a:gd name="T1" fmla="*/ 23 h 45"/>
                  <a:gd name="T2" fmla="*/ 5 w 163"/>
                  <a:gd name="T3" fmla="*/ 14 h 45"/>
                  <a:gd name="T4" fmla="*/ 9 w 163"/>
                  <a:gd name="T5" fmla="*/ 7 h 45"/>
                  <a:gd name="T6" fmla="*/ 11 w 163"/>
                  <a:gd name="T7" fmla="*/ 5 h 45"/>
                  <a:gd name="T8" fmla="*/ 14 w 163"/>
                  <a:gd name="T9" fmla="*/ 2 h 45"/>
                  <a:gd name="T10" fmla="*/ 16 w 163"/>
                  <a:gd name="T11" fmla="*/ 1 h 45"/>
                  <a:gd name="T12" fmla="*/ 18 w 163"/>
                  <a:gd name="T13" fmla="*/ 0 h 45"/>
                  <a:gd name="T14" fmla="*/ 20 w 163"/>
                  <a:gd name="T15" fmla="*/ 1 h 45"/>
                  <a:gd name="T16" fmla="*/ 23 w 163"/>
                  <a:gd name="T17" fmla="*/ 4 h 45"/>
                  <a:gd name="T18" fmla="*/ 25 w 163"/>
                  <a:gd name="T19" fmla="*/ 8 h 45"/>
                  <a:gd name="T20" fmla="*/ 27 w 163"/>
                  <a:gd name="T21" fmla="*/ 11 h 45"/>
                  <a:gd name="T22" fmla="*/ 29 w 163"/>
                  <a:gd name="T23" fmla="*/ 16 h 45"/>
                  <a:gd name="T24" fmla="*/ 31 w 163"/>
                  <a:gd name="T25" fmla="*/ 19 h 45"/>
                  <a:gd name="T26" fmla="*/ 34 w 163"/>
                  <a:gd name="T27" fmla="*/ 22 h 45"/>
                  <a:gd name="T28" fmla="*/ 36 w 163"/>
                  <a:gd name="T29" fmla="*/ 23 h 45"/>
                  <a:gd name="T30" fmla="*/ 38 w 163"/>
                  <a:gd name="T31" fmla="*/ 22 h 45"/>
                  <a:gd name="T32" fmla="*/ 40 w 163"/>
                  <a:gd name="T33" fmla="*/ 20 h 45"/>
                  <a:gd name="T34" fmla="*/ 43 w 163"/>
                  <a:gd name="T35" fmla="*/ 18 h 45"/>
                  <a:gd name="T36" fmla="*/ 45 w 163"/>
                  <a:gd name="T37" fmla="*/ 16 h 45"/>
                  <a:gd name="T38" fmla="*/ 49 w 163"/>
                  <a:gd name="T39" fmla="*/ 8 h 45"/>
                  <a:gd name="T40" fmla="*/ 54 w 163"/>
                  <a:gd name="T41" fmla="*/ 0 h 45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0" t="0" r="r" b="b"/>
                <a:pathLst>
                  <a:path w="163" h="45">
                    <a:moveTo>
                      <a:pt x="0" y="45"/>
                    </a:moveTo>
                    <a:lnTo>
                      <a:pt x="14" y="28"/>
                    </a:lnTo>
                    <a:lnTo>
                      <a:pt x="27" y="13"/>
                    </a:lnTo>
                    <a:lnTo>
                      <a:pt x="34" y="9"/>
                    </a:lnTo>
                    <a:lnTo>
                      <a:pt x="41" y="4"/>
                    </a:lnTo>
                    <a:lnTo>
                      <a:pt x="48" y="1"/>
                    </a:lnTo>
                    <a:lnTo>
                      <a:pt x="55" y="0"/>
                    </a:lnTo>
                    <a:lnTo>
                      <a:pt x="61" y="1"/>
                    </a:lnTo>
                    <a:lnTo>
                      <a:pt x="68" y="7"/>
                    </a:lnTo>
                    <a:lnTo>
                      <a:pt x="75" y="15"/>
                    </a:lnTo>
                    <a:lnTo>
                      <a:pt x="82" y="22"/>
                    </a:lnTo>
                    <a:lnTo>
                      <a:pt x="88" y="31"/>
                    </a:lnTo>
                    <a:lnTo>
                      <a:pt x="95" y="37"/>
                    </a:lnTo>
                    <a:lnTo>
                      <a:pt x="102" y="43"/>
                    </a:lnTo>
                    <a:lnTo>
                      <a:pt x="109" y="45"/>
                    </a:lnTo>
                    <a:lnTo>
                      <a:pt x="115" y="43"/>
                    </a:lnTo>
                    <a:lnTo>
                      <a:pt x="122" y="40"/>
                    </a:lnTo>
                    <a:lnTo>
                      <a:pt x="129" y="36"/>
                    </a:lnTo>
                    <a:lnTo>
                      <a:pt x="136" y="31"/>
                    </a:lnTo>
                    <a:lnTo>
                      <a:pt x="149" y="16"/>
                    </a:lnTo>
                    <a:lnTo>
                      <a:pt x="163" y="0"/>
                    </a:lnTo>
                  </a:path>
                </a:pathLst>
              </a:custGeom>
              <a:grpFill/>
              <a:ln w="4763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  <p:grpSp>
          <p:nvGrpSpPr>
            <p:cNvPr id="226" name="Group 660">
              <a:extLst>
                <a:ext uri="{FF2B5EF4-FFF2-40B4-BE49-F238E27FC236}">
                  <a16:creationId xmlns:a16="http://schemas.microsoft.com/office/drawing/2014/main" id="{640C572B-6223-4CA8-B055-DD254FF6842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145" y="3754"/>
              <a:ext cx="54" cy="45"/>
              <a:chOff x="2152" y="3447"/>
              <a:chExt cx="54" cy="45"/>
            </a:xfrm>
            <a:grpFill/>
          </p:grpSpPr>
          <p:sp>
            <p:nvSpPr>
              <p:cNvPr id="456" name="Freeform 661">
                <a:extLst>
                  <a:ext uri="{FF2B5EF4-FFF2-40B4-BE49-F238E27FC236}">
                    <a16:creationId xmlns:a16="http://schemas.microsoft.com/office/drawing/2014/main" id="{A5197F2D-C177-49A1-854B-A8339425F0E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152" y="3447"/>
                <a:ext cx="54" cy="22"/>
              </a:xfrm>
              <a:custGeom>
                <a:avLst/>
                <a:gdLst>
                  <a:gd name="T0" fmla="*/ 0 w 162"/>
                  <a:gd name="T1" fmla="*/ 22 h 45"/>
                  <a:gd name="T2" fmla="*/ 4 w 162"/>
                  <a:gd name="T3" fmla="*/ 14 h 45"/>
                  <a:gd name="T4" fmla="*/ 9 w 162"/>
                  <a:gd name="T5" fmla="*/ 7 h 45"/>
                  <a:gd name="T6" fmla="*/ 11 w 162"/>
                  <a:gd name="T7" fmla="*/ 4 h 45"/>
                  <a:gd name="T8" fmla="*/ 13 w 162"/>
                  <a:gd name="T9" fmla="*/ 2 h 45"/>
                  <a:gd name="T10" fmla="*/ 16 w 162"/>
                  <a:gd name="T11" fmla="*/ 1 h 45"/>
                  <a:gd name="T12" fmla="*/ 18 w 162"/>
                  <a:gd name="T13" fmla="*/ 0 h 45"/>
                  <a:gd name="T14" fmla="*/ 20 w 162"/>
                  <a:gd name="T15" fmla="*/ 1 h 45"/>
                  <a:gd name="T16" fmla="*/ 22 w 162"/>
                  <a:gd name="T17" fmla="*/ 4 h 45"/>
                  <a:gd name="T18" fmla="*/ 25 w 162"/>
                  <a:gd name="T19" fmla="*/ 7 h 45"/>
                  <a:gd name="T20" fmla="*/ 27 w 162"/>
                  <a:gd name="T21" fmla="*/ 11 h 45"/>
                  <a:gd name="T22" fmla="*/ 29 w 162"/>
                  <a:gd name="T23" fmla="*/ 16 h 45"/>
                  <a:gd name="T24" fmla="*/ 31 w 162"/>
                  <a:gd name="T25" fmla="*/ 19 h 45"/>
                  <a:gd name="T26" fmla="*/ 34 w 162"/>
                  <a:gd name="T27" fmla="*/ 22 h 45"/>
                  <a:gd name="T28" fmla="*/ 36 w 162"/>
                  <a:gd name="T29" fmla="*/ 22 h 45"/>
                  <a:gd name="T30" fmla="*/ 38 w 162"/>
                  <a:gd name="T31" fmla="*/ 22 h 45"/>
                  <a:gd name="T32" fmla="*/ 40 w 162"/>
                  <a:gd name="T33" fmla="*/ 20 h 45"/>
                  <a:gd name="T34" fmla="*/ 43 w 162"/>
                  <a:gd name="T35" fmla="*/ 18 h 45"/>
                  <a:gd name="T36" fmla="*/ 45 w 162"/>
                  <a:gd name="T37" fmla="*/ 16 h 45"/>
                  <a:gd name="T38" fmla="*/ 49 w 162"/>
                  <a:gd name="T39" fmla="*/ 8 h 45"/>
                  <a:gd name="T40" fmla="*/ 54 w 162"/>
                  <a:gd name="T41" fmla="*/ 0 h 45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0" t="0" r="r" b="b"/>
                <a:pathLst>
                  <a:path w="162" h="45">
                    <a:moveTo>
                      <a:pt x="0" y="45"/>
                    </a:moveTo>
                    <a:lnTo>
                      <a:pt x="13" y="29"/>
                    </a:lnTo>
                    <a:lnTo>
                      <a:pt x="27" y="14"/>
                    </a:lnTo>
                    <a:lnTo>
                      <a:pt x="33" y="9"/>
                    </a:lnTo>
                    <a:lnTo>
                      <a:pt x="40" y="5"/>
                    </a:lnTo>
                    <a:lnTo>
                      <a:pt x="47" y="2"/>
                    </a:lnTo>
                    <a:lnTo>
                      <a:pt x="54" y="0"/>
                    </a:lnTo>
                    <a:lnTo>
                      <a:pt x="60" y="2"/>
                    </a:lnTo>
                    <a:lnTo>
                      <a:pt x="67" y="8"/>
                    </a:lnTo>
                    <a:lnTo>
                      <a:pt x="74" y="15"/>
                    </a:lnTo>
                    <a:lnTo>
                      <a:pt x="81" y="23"/>
                    </a:lnTo>
                    <a:lnTo>
                      <a:pt x="88" y="32"/>
                    </a:lnTo>
                    <a:lnTo>
                      <a:pt x="94" y="38"/>
                    </a:lnTo>
                    <a:lnTo>
                      <a:pt x="101" y="44"/>
                    </a:lnTo>
                    <a:lnTo>
                      <a:pt x="108" y="45"/>
                    </a:lnTo>
                    <a:lnTo>
                      <a:pt x="115" y="44"/>
                    </a:lnTo>
                    <a:lnTo>
                      <a:pt x="121" y="41"/>
                    </a:lnTo>
                    <a:lnTo>
                      <a:pt x="128" y="36"/>
                    </a:lnTo>
                    <a:lnTo>
                      <a:pt x="135" y="32"/>
                    </a:lnTo>
                    <a:lnTo>
                      <a:pt x="148" y="17"/>
                    </a:lnTo>
                    <a:lnTo>
                      <a:pt x="162" y="0"/>
                    </a:lnTo>
                  </a:path>
                </a:pathLst>
              </a:custGeom>
              <a:grpFill/>
              <a:ln w="4763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457" name="Freeform 662">
                <a:extLst>
                  <a:ext uri="{FF2B5EF4-FFF2-40B4-BE49-F238E27FC236}">
                    <a16:creationId xmlns:a16="http://schemas.microsoft.com/office/drawing/2014/main" id="{5C0D65C5-85D1-444E-BD0C-203E7494639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152" y="3469"/>
                <a:ext cx="54" cy="23"/>
              </a:xfrm>
              <a:custGeom>
                <a:avLst/>
                <a:gdLst>
                  <a:gd name="T0" fmla="*/ 0 w 162"/>
                  <a:gd name="T1" fmla="*/ 23 h 45"/>
                  <a:gd name="T2" fmla="*/ 4 w 162"/>
                  <a:gd name="T3" fmla="*/ 15 h 45"/>
                  <a:gd name="T4" fmla="*/ 9 w 162"/>
                  <a:gd name="T5" fmla="*/ 7 h 45"/>
                  <a:gd name="T6" fmla="*/ 11 w 162"/>
                  <a:gd name="T7" fmla="*/ 5 h 45"/>
                  <a:gd name="T8" fmla="*/ 13 w 162"/>
                  <a:gd name="T9" fmla="*/ 3 h 45"/>
                  <a:gd name="T10" fmla="*/ 16 w 162"/>
                  <a:gd name="T11" fmla="*/ 1 h 45"/>
                  <a:gd name="T12" fmla="*/ 18 w 162"/>
                  <a:gd name="T13" fmla="*/ 0 h 45"/>
                  <a:gd name="T14" fmla="*/ 20 w 162"/>
                  <a:gd name="T15" fmla="*/ 1 h 45"/>
                  <a:gd name="T16" fmla="*/ 22 w 162"/>
                  <a:gd name="T17" fmla="*/ 4 h 45"/>
                  <a:gd name="T18" fmla="*/ 25 w 162"/>
                  <a:gd name="T19" fmla="*/ 8 h 45"/>
                  <a:gd name="T20" fmla="*/ 27 w 162"/>
                  <a:gd name="T21" fmla="*/ 12 h 45"/>
                  <a:gd name="T22" fmla="*/ 29 w 162"/>
                  <a:gd name="T23" fmla="*/ 16 h 45"/>
                  <a:gd name="T24" fmla="*/ 31 w 162"/>
                  <a:gd name="T25" fmla="*/ 19 h 45"/>
                  <a:gd name="T26" fmla="*/ 34 w 162"/>
                  <a:gd name="T27" fmla="*/ 22 h 45"/>
                  <a:gd name="T28" fmla="*/ 36 w 162"/>
                  <a:gd name="T29" fmla="*/ 23 h 45"/>
                  <a:gd name="T30" fmla="*/ 38 w 162"/>
                  <a:gd name="T31" fmla="*/ 22 h 45"/>
                  <a:gd name="T32" fmla="*/ 40 w 162"/>
                  <a:gd name="T33" fmla="*/ 21 h 45"/>
                  <a:gd name="T34" fmla="*/ 43 w 162"/>
                  <a:gd name="T35" fmla="*/ 18 h 45"/>
                  <a:gd name="T36" fmla="*/ 45 w 162"/>
                  <a:gd name="T37" fmla="*/ 16 h 45"/>
                  <a:gd name="T38" fmla="*/ 49 w 162"/>
                  <a:gd name="T39" fmla="*/ 9 h 45"/>
                  <a:gd name="T40" fmla="*/ 54 w 162"/>
                  <a:gd name="T41" fmla="*/ 0 h 45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0" t="0" r="r" b="b"/>
                <a:pathLst>
                  <a:path w="162" h="45">
                    <a:moveTo>
                      <a:pt x="0" y="45"/>
                    </a:moveTo>
                    <a:lnTo>
                      <a:pt x="13" y="29"/>
                    </a:lnTo>
                    <a:lnTo>
                      <a:pt x="27" y="14"/>
                    </a:lnTo>
                    <a:lnTo>
                      <a:pt x="33" y="9"/>
                    </a:lnTo>
                    <a:lnTo>
                      <a:pt x="40" y="5"/>
                    </a:lnTo>
                    <a:lnTo>
                      <a:pt x="47" y="2"/>
                    </a:lnTo>
                    <a:lnTo>
                      <a:pt x="54" y="0"/>
                    </a:lnTo>
                    <a:lnTo>
                      <a:pt x="60" y="2"/>
                    </a:lnTo>
                    <a:lnTo>
                      <a:pt x="67" y="8"/>
                    </a:lnTo>
                    <a:lnTo>
                      <a:pt x="74" y="15"/>
                    </a:lnTo>
                    <a:lnTo>
                      <a:pt x="81" y="23"/>
                    </a:lnTo>
                    <a:lnTo>
                      <a:pt x="88" y="32"/>
                    </a:lnTo>
                    <a:lnTo>
                      <a:pt x="94" y="38"/>
                    </a:lnTo>
                    <a:lnTo>
                      <a:pt x="101" y="44"/>
                    </a:lnTo>
                    <a:lnTo>
                      <a:pt x="108" y="45"/>
                    </a:lnTo>
                    <a:lnTo>
                      <a:pt x="115" y="44"/>
                    </a:lnTo>
                    <a:lnTo>
                      <a:pt x="121" y="41"/>
                    </a:lnTo>
                    <a:lnTo>
                      <a:pt x="128" y="36"/>
                    </a:lnTo>
                    <a:lnTo>
                      <a:pt x="135" y="32"/>
                    </a:lnTo>
                    <a:lnTo>
                      <a:pt x="148" y="17"/>
                    </a:lnTo>
                    <a:lnTo>
                      <a:pt x="162" y="0"/>
                    </a:lnTo>
                  </a:path>
                </a:pathLst>
              </a:custGeom>
              <a:grpFill/>
              <a:ln w="4763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  <p:grpSp>
          <p:nvGrpSpPr>
            <p:cNvPr id="227" name="Group 663">
              <a:extLst>
                <a:ext uri="{FF2B5EF4-FFF2-40B4-BE49-F238E27FC236}">
                  <a16:creationId xmlns:a16="http://schemas.microsoft.com/office/drawing/2014/main" id="{F82B1C68-DB94-4C19-A3F2-62499A70D37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517" y="3739"/>
              <a:ext cx="54" cy="45"/>
              <a:chOff x="3524" y="3432"/>
              <a:chExt cx="54" cy="45"/>
            </a:xfrm>
            <a:grpFill/>
          </p:grpSpPr>
          <p:sp>
            <p:nvSpPr>
              <p:cNvPr id="454" name="Freeform 664">
                <a:extLst>
                  <a:ext uri="{FF2B5EF4-FFF2-40B4-BE49-F238E27FC236}">
                    <a16:creationId xmlns:a16="http://schemas.microsoft.com/office/drawing/2014/main" id="{B7E63D59-30FB-40CF-B9DB-467179390C2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524" y="3432"/>
                <a:ext cx="54" cy="22"/>
              </a:xfrm>
              <a:custGeom>
                <a:avLst/>
                <a:gdLst>
                  <a:gd name="T0" fmla="*/ 0 w 163"/>
                  <a:gd name="T1" fmla="*/ 22 h 45"/>
                  <a:gd name="T2" fmla="*/ 5 w 163"/>
                  <a:gd name="T3" fmla="*/ 14 h 45"/>
                  <a:gd name="T4" fmla="*/ 9 w 163"/>
                  <a:gd name="T5" fmla="*/ 7 h 45"/>
                  <a:gd name="T6" fmla="*/ 11 w 163"/>
                  <a:gd name="T7" fmla="*/ 4 h 45"/>
                  <a:gd name="T8" fmla="*/ 14 w 163"/>
                  <a:gd name="T9" fmla="*/ 2 h 45"/>
                  <a:gd name="T10" fmla="*/ 16 w 163"/>
                  <a:gd name="T11" fmla="*/ 1 h 45"/>
                  <a:gd name="T12" fmla="*/ 18 w 163"/>
                  <a:gd name="T13" fmla="*/ 0 h 45"/>
                  <a:gd name="T14" fmla="*/ 20 w 163"/>
                  <a:gd name="T15" fmla="*/ 1 h 45"/>
                  <a:gd name="T16" fmla="*/ 23 w 163"/>
                  <a:gd name="T17" fmla="*/ 4 h 45"/>
                  <a:gd name="T18" fmla="*/ 25 w 163"/>
                  <a:gd name="T19" fmla="*/ 7 h 45"/>
                  <a:gd name="T20" fmla="*/ 27 w 163"/>
                  <a:gd name="T21" fmla="*/ 11 h 45"/>
                  <a:gd name="T22" fmla="*/ 29 w 163"/>
                  <a:gd name="T23" fmla="*/ 16 h 45"/>
                  <a:gd name="T24" fmla="*/ 31 w 163"/>
                  <a:gd name="T25" fmla="*/ 19 h 45"/>
                  <a:gd name="T26" fmla="*/ 34 w 163"/>
                  <a:gd name="T27" fmla="*/ 22 h 45"/>
                  <a:gd name="T28" fmla="*/ 36 w 163"/>
                  <a:gd name="T29" fmla="*/ 22 h 45"/>
                  <a:gd name="T30" fmla="*/ 38 w 163"/>
                  <a:gd name="T31" fmla="*/ 22 h 45"/>
                  <a:gd name="T32" fmla="*/ 40 w 163"/>
                  <a:gd name="T33" fmla="*/ 20 h 45"/>
                  <a:gd name="T34" fmla="*/ 43 w 163"/>
                  <a:gd name="T35" fmla="*/ 18 h 45"/>
                  <a:gd name="T36" fmla="*/ 45 w 163"/>
                  <a:gd name="T37" fmla="*/ 16 h 45"/>
                  <a:gd name="T38" fmla="*/ 49 w 163"/>
                  <a:gd name="T39" fmla="*/ 8 h 45"/>
                  <a:gd name="T40" fmla="*/ 54 w 163"/>
                  <a:gd name="T41" fmla="*/ 0 h 45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0" t="0" r="r" b="b"/>
                <a:pathLst>
                  <a:path w="163" h="45">
                    <a:moveTo>
                      <a:pt x="0" y="45"/>
                    </a:moveTo>
                    <a:lnTo>
                      <a:pt x="14" y="29"/>
                    </a:lnTo>
                    <a:lnTo>
                      <a:pt x="27" y="14"/>
                    </a:lnTo>
                    <a:lnTo>
                      <a:pt x="34" y="9"/>
                    </a:lnTo>
                    <a:lnTo>
                      <a:pt x="41" y="5"/>
                    </a:lnTo>
                    <a:lnTo>
                      <a:pt x="48" y="2"/>
                    </a:lnTo>
                    <a:lnTo>
                      <a:pt x="55" y="0"/>
                    </a:lnTo>
                    <a:lnTo>
                      <a:pt x="61" y="2"/>
                    </a:lnTo>
                    <a:lnTo>
                      <a:pt x="68" y="8"/>
                    </a:lnTo>
                    <a:lnTo>
                      <a:pt x="75" y="15"/>
                    </a:lnTo>
                    <a:lnTo>
                      <a:pt x="82" y="23"/>
                    </a:lnTo>
                    <a:lnTo>
                      <a:pt x="88" y="32"/>
                    </a:lnTo>
                    <a:lnTo>
                      <a:pt x="95" y="38"/>
                    </a:lnTo>
                    <a:lnTo>
                      <a:pt x="102" y="44"/>
                    </a:lnTo>
                    <a:lnTo>
                      <a:pt x="109" y="45"/>
                    </a:lnTo>
                    <a:lnTo>
                      <a:pt x="115" y="44"/>
                    </a:lnTo>
                    <a:lnTo>
                      <a:pt x="122" y="41"/>
                    </a:lnTo>
                    <a:lnTo>
                      <a:pt x="129" y="36"/>
                    </a:lnTo>
                    <a:lnTo>
                      <a:pt x="136" y="32"/>
                    </a:lnTo>
                    <a:lnTo>
                      <a:pt x="149" y="17"/>
                    </a:lnTo>
                    <a:lnTo>
                      <a:pt x="163" y="0"/>
                    </a:lnTo>
                  </a:path>
                </a:pathLst>
              </a:custGeom>
              <a:grpFill/>
              <a:ln w="4763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455" name="Freeform 665">
                <a:extLst>
                  <a:ext uri="{FF2B5EF4-FFF2-40B4-BE49-F238E27FC236}">
                    <a16:creationId xmlns:a16="http://schemas.microsoft.com/office/drawing/2014/main" id="{8D01C351-4057-489D-A316-60085408D8B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524" y="3454"/>
                <a:ext cx="54" cy="23"/>
              </a:xfrm>
              <a:custGeom>
                <a:avLst/>
                <a:gdLst>
                  <a:gd name="T0" fmla="*/ 0 w 163"/>
                  <a:gd name="T1" fmla="*/ 23 h 45"/>
                  <a:gd name="T2" fmla="*/ 5 w 163"/>
                  <a:gd name="T3" fmla="*/ 15 h 45"/>
                  <a:gd name="T4" fmla="*/ 9 w 163"/>
                  <a:gd name="T5" fmla="*/ 7 h 45"/>
                  <a:gd name="T6" fmla="*/ 11 w 163"/>
                  <a:gd name="T7" fmla="*/ 5 h 45"/>
                  <a:gd name="T8" fmla="*/ 14 w 163"/>
                  <a:gd name="T9" fmla="*/ 3 h 45"/>
                  <a:gd name="T10" fmla="*/ 16 w 163"/>
                  <a:gd name="T11" fmla="*/ 1 h 45"/>
                  <a:gd name="T12" fmla="*/ 18 w 163"/>
                  <a:gd name="T13" fmla="*/ 0 h 45"/>
                  <a:gd name="T14" fmla="*/ 20 w 163"/>
                  <a:gd name="T15" fmla="*/ 1 h 45"/>
                  <a:gd name="T16" fmla="*/ 23 w 163"/>
                  <a:gd name="T17" fmla="*/ 4 h 45"/>
                  <a:gd name="T18" fmla="*/ 25 w 163"/>
                  <a:gd name="T19" fmla="*/ 8 h 45"/>
                  <a:gd name="T20" fmla="*/ 27 w 163"/>
                  <a:gd name="T21" fmla="*/ 12 h 45"/>
                  <a:gd name="T22" fmla="*/ 29 w 163"/>
                  <a:gd name="T23" fmla="*/ 16 h 45"/>
                  <a:gd name="T24" fmla="*/ 31 w 163"/>
                  <a:gd name="T25" fmla="*/ 19 h 45"/>
                  <a:gd name="T26" fmla="*/ 34 w 163"/>
                  <a:gd name="T27" fmla="*/ 22 h 45"/>
                  <a:gd name="T28" fmla="*/ 36 w 163"/>
                  <a:gd name="T29" fmla="*/ 23 h 45"/>
                  <a:gd name="T30" fmla="*/ 38 w 163"/>
                  <a:gd name="T31" fmla="*/ 22 h 45"/>
                  <a:gd name="T32" fmla="*/ 40 w 163"/>
                  <a:gd name="T33" fmla="*/ 21 h 45"/>
                  <a:gd name="T34" fmla="*/ 43 w 163"/>
                  <a:gd name="T35" fmla="*/ 18 h 45"/>
                  <a:gd name="T36" fmla="*/ 45 w 163"/>
                  <a:gd name="T37" fmla="*/ 16 h 45"/>
                  <a:gd name="T38" fmla="*/ 49 w 163"/>
                  <a:gd name="T39" fmla="*/ 9 h 45"/>
                  <a:gd name="T40" fmla="*/ 54 w 163"/>
                  <a:gd name="T41" fmla="*/ 0 h 45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0" t="0" r="r" b="b"/>
                <a:pathLst>
                  <a:path w="163" h="45">
                    <a:moveTo>
                      <a:pt x="0" y="45"/>
                    </a:moveTo>
                    <a:lnTo>
                      <a:pt x="14" y="29"/>
                    </a:lnTo>
                    <a:lnTo>
                      <a:pt x="27" y="14"/>
                    </a:lnTo>
                    <a:lnTo>
                      <a:pt x="34" y="9"/>
                    </a:lnTo>
                    <a:lnTo>
                      <a:pt x="41" y="5"/>
                    </a:lnTo>
                    <a:lnTo>
                      <a:pt x="48" y="2"/>
                    </a:lnTo>
                    <a:lnTo>
                      <a:pt x="55" y="0"/>
                    </a:lnTo>
                    <a:lnTo>
                      <a:pt x="61" y="2"/>
                    </a:lnTo>
                    <a:lnTo>
                      <a:pt x="68" y="8"/>
                    </a:lnTo>
                    <a:lnTo>
                      <a:pt x="75" y="15"/>
                    </a:lnTo>
                    <a:lnTo>
                      <a:pt x="82" y="23"/>
                    </a:lnTo>
                    <a:lnTo>
                      <a:pt x="88" y="32"/>
                    </a:lnTo>
                    <a:lnTo>
                      <a:pt x="95" y="38"/>
                    </a:lnTo>
                    <a:lnTo>
                      <a:pt x="102" y="44"/>
                    </a:lnTo>
                    <a:lnTo>
                      <a:pt x="109" y="45"/>
                    </a:lnTo>
                    <a:lnTo>
                      <a:pt x="115" y="44"/>
                    </a:lnTo>
                    <a:lnTo>
                      <a:pt x="122" y="41"/>
                    </a:lnTo>
                    <a:lnTo>
                      <a:pt x="129" y="36"/>
                    </a:lnTo>
                    <a:lnTo>
                      <a:pt x="136" y="32"/>
                    </a:lnTo>
                    <a:lnTo>
                      <a:pt x="149" y="17"/>
                    </a:lnTo>
                    <a:lnTo>
                      <a:pt x="163" y="0"/>
                    </a:lnTo>
                  </a:path>
                </a:pathLst>
              </a:custGeom>
              <a:grpFill/>
              <a:ln w="4763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  <p:sp>
          <p:nvSpPr>
            <p:cNvPr id="228" name="Rectangle 666">
              <a:extLst>
                <a:ext uri="{FF2B5EF4-FFF2-40B4-BE49-F238E27FC236}">
                  <a16:creationId xmlns:a16="http://schemas.microsoft.com/office/drawing/2014/main" id="{BBE01B63-2F2D-4504-AA1B-67E26B183F3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73" y="1307"/>
              <a:ext cx="1488" cy="2496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229" name="Line 667">
              <a:extLst>
                <a:ext uri="{FF2B5EF4-FFF2-40B4-BE49-F238E27FC236}">
                  <a16:creationId xmlns:a16="http://schemas.microsoft.com/office/drawing/2014/main" id="{7B6BC102-D062-4C30-AC80-400621B017C7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003" y="1464"/>
              <a:ext cx="1" cy="310"/>
            </a:xfrm>
            <a:prstGeom prst="line">
              <a:avLst/>
            </a:prstGeom>
            <a:grp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230" name="Line 668">
              <a:extLst>
                <a:ext uri="{FF2B5EF4-FFF2-40B4-BE49-F238E27FC236}">
                  <a16:creationId xmlns:a16="http://schemas.microsoft.com/office/drawing/2014/main" id="{83C622E2-D933-4564-AF56-FA237FC474D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003" y="2084"/>
              <a:ext cx="1399" cy="1"/>
            </a:xfrm>
            <a:prstGeom prst="line">
              <a:avLst/>
            </a:prstGeom>
            <a:grp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231" name="Line 669">
              <a:extLst>
                <a:ext uri="{FF2B5EF4-FFF2-40B4-BE49-F238E27FC236}">
                  <a16:creationId xmlns:a16="http://schemas.microsoft.com/office/drawing/2014/main" id="{D5AF082E-085D-4954-A132-3A5132342A5D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003" y="1774"/>
              <a:ext cx="1399" cy="1"/>
            </a:xfrm>
            <a:prstGeom prst="line">
              <a:avLst/>
            </a:prstGeom>
            <a:grp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232" name="Line 670">
              <a:extLst>
                <a:ext uri="{FF2B5EF4-FFF2-40B4-BE49-F238E27FC236}">
                  <a16:creationId xmlns:a16="http://schemas.microsoft.com/office/drawing/2014/main" id="{92DAE919-A1D9-493C-8ACB-945BAEB6DF51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003" y="1851"/>
              <a:ext cx="1" cy="1780"/>
            </a:xfrm>
            <a:prstGeom prst="line">
              <a:avLst/>
            </a:prstGeom>
            <a:grp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grpSp>
          <p:nvGrpSpPr>
            <p:cNvPr id="233" name="Group 671">
              <a:extLst>
                <a:ext uri="{FF2B5EF4-FFF2-40B4-BE49-F238E27FC236}">
                  <a16:creationId xmlns:a16="http://schemas.microsoft.com/office/drawing/2014/main" id="{FF4D47B5-83A0-43F2-880A-EDF0F50BBE7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206" y="2548"/>
              <a:ext cx="168" cy="116"/>
              <a:chOff x="5102" y="2241"/>
              <a:chExt cx="168" cy="116"/>
            </a:xfrm>
            <a:grpFill/>
          </p:grpSpPr>
          <p:sp>
            <p:nvSpPr>
              <p:cNvPr id="451" name="Freeform 672">
                <a:extLst>
                  <a:ext uri="{FF2B5EF4-FFF2-40B4-BE49-F238E27FC236}">
                    <a16:creationId xmlns:a16="http://schemas.microsoft.com/office/drawing/2014/main" id="{7CB33AE1-AB2F-4740-AA55-D92EE6BCB93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28" y="2241"/>
                <a:ext cx="142" cy="116"/>
              </a:xfrm>
              <a:custGeom>
                <a:avLst/>
                <a:gdLst>
                  <a:gd name="T0" fmla="*/ 100 w 426"/>
                  <a:gd name="T1" fmla="*/ 0 h 232"/>
                  <a:gd name="T2" fmla="*/ 100 w 426"/>
                  <a:gd name="T3" fmla="*/ 29 h 232"/>
                  <a:gd name="T4" fmla="*/ 0 w 426"/>
                  <a:gd name="T5" fmla="*/ 29 h 232"/>
                  <a:gd name="T6" fmla="*/ 0 w 426"/>
                  <a:gd name="T7" fmla="*/ 87 h 232"/>
                  <a:gd name="T8" fmla="*/ 100 w 426"/>
                  <a:gd name="T9" fmla="*/ 87 h 232"/>
                  <a:gd name="T10" fmla="*/ 100 w 426"/>
                  <a:gd name="T11" fmla="*/ 116 h 232"/>
                  <a:gd name="T12" fmla="*/ 142 w 426"/>
                  <a:gd name="T13" fmla="*/ 58 h 232"/>
                  <a:gd name="T14" fmla="*/ 100 w 426"/>
                  <a:gd name="T15" fmla="*/ 0 h 232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426" h="232">
                    <a:moveTo>
                      <a:pt x="300" y="0"/>
                    </a:moveTo>
                    <a:lnTo>
                      <a:pt x="300" y="58"/>
                    </a:lnTo>
                    <a:lnTo>
                      <a:pt x="0" y="58"/>
                    </a:lnTo>
                    <a:lnTo>
                      <a:pt x="0" y="174"/>
                    </a:lnTo>
                    <a:lnTo>
                      <a:pt x="300" y="174"/>
                    </a:lnTo>
                    <a:lnTo>
                      <a:pt x="300" y="232"/>
                    </a:lnTo>
                    <a:lnTo>
                      <a:pt x="426" y="116"/>
                    </a:lnTo>
                    <a:lnTo>
                      <a:pt x="300" y="0"/>
                    </a:lnTo>
                    <a:close/>
                  </a:path>
                </a:pathLst>
              </a:custGeom>
              <a:grpFill/>
              <a:ln w="4763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452" name="Rectangle 673">
                <a:extLst>
                  <a:ext uri="{FF2B5EF4-FFF2-40B4-BE49-F238E27FC236}">
                    <a16:creationId xmlns:a16="http://schemas.microsoft.com/office/drawing/2014/main" id="{D4337D3A-4B24-4C79-B867-01F73D22BBF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113" y="2270"/>
                <a:ext cx="10" cy="58"/>
              </a:xfrm>
              <a:prstGeom prst="rect">
                <a:avLst/>
              </a:prstGeom>
              <a:grpFill/>
              <a:ln w="4763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charset="0"/>
                  <a:ea typeface="+mn-ea"/>
                  <a:cs typeface="+mn-cs"/>
                </a:endParaRPr>
              </a:p>
            </p:txBody>
          </p:sp>
          <p:sp>
            <p:nvSpPr>
              <p:cNvPr id="453" name="Rectangle 674">
                <a:extLst>
                  <a:ext uri="{FF2B5EF4-FFF2-40B4-BE49-F238E27FC236}">
                    <a16:creationId xmlns:a16="http://schemas.microsoft.com/office/drawing/2014/main" id="{10E649D7-F2CB-40A4-B5A3-7FD564F7F2C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102" y="2270"/>
                <a:ext cx="5" cy="58"/>
              </a:xfrm>
              <a:prstGeom prst="rect">
                <a:avLst/>
              </a:prstGeom>
              <a:grpFill/>
              <a:ln w="4763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234" name="Group 675">
              <a:extLst>
                <a:ext uri="{FF2B5EF4-FFF2-40B4-BE49-F238E27FC236}">
                  <a16:creationId xmlns:a16="http://schemas.microsoft.com/office/drawing/2014/main" id="{8B9B8DAB-DDF2-4CB6-8D4A-D43C322B5A7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227" y="2711"/>
              <a:ext cx="167" cy="176"/>
              <a:chOff x="4123" y="2404"/>
              <a:chExt cx="167" cy="176"/>
            </a:xfrm>
            <a:grpFill/>
          </p:grpSpPr>
          <p:sp>
            <p:nvSpPr>
              <p:cNvPr id="446" name="Freeform 676">
                <a:extLst>
                  <a:ext uri="{FF2B5EF4-FFF2-40B4-BE49-F238E27FC236}">
                    <a16:creationId xmlns:a16="http://schemas.microsoft.com/office/drawing/2014/main" id="{CA805069-5F6F-4369-AC12-7FC54E2C2C6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123" y="2429"/>
                <a:ext cx="72" cy="81"/>
              </a:xfrm>
              <a:custGeom>
                <a:avLst/>
                <a:gdLst>
                  <a:gd name="T0" fmla="*/ 36 w 217"/>
                  <a:gd name="T1" fmla="*/ 80 h 163"/>
                  <a:gd name="T2" fmla="*/ 29 w 217"/>
                  <a:gd name="T3" fmla="*/ 80 h 163"/>
                  <a:gd name="T4" fmla="*/ 22 w 217"/>
                  <a:gd name="T5" fmla="*/ 77 h 163"/>
                  <a:gd name="T6" fmla="*/ 16 w 217"/>
                  <a:gd name="T7" fmla="*/ 73 h 163"/>
                  <a:gd name="T8" fmla="*/ 10 w 217"/>
                  <a:gd name="T9" fmla="*/ 69 h 163"/>
                  <a:gd name="T10" fmla="*/ 6 w 217"/>
                  <a:gd name="T11" fmla="*/ 62 h 163"/>
                  <a:gd name="T12" fmla="*/ 3 w 217"/>
                  <a:gd name="T13" fmla="*/ 56 h 163"/>
                  <a:gd name="T14" fmla="*/ 1 w 217"/>
                  <a:gd name="T15" fmla="*/ 48 h 163"/>
                  <a:gd name="T16" fmla="*/ 0 w 217"/>
                  <a:gd name="T17" fmla="*/ 40 h 163"/>
                  <a:gd name="T18" fmla="*/ 1 w 217"/>
                  <a:gd name="T19" fmla="*/ 32 h 163"/>
                  <a:gd name="T20" fmla="*/ 3 w 217"/>
                  <a:gd name="T21" fmla="*/ 24 h 163"/>
                  <a:gd name="T22" fmla="*/ 6 w 217"/>
                  <a:gd name="T23" fmla="*/ 17 h 163"/>
                  <a:gd name="T24" fmla="*/ 11 w 217"/>
                  <a:gd name="T25" fmla="*/ 11 h 163"/>
                  <a:gd name="T26" fmla="*/ 16 w 217"/>
                  <a:gd name="T27" fmla="*/ 7 h 163"/>
                  <a:gd name="T28" fmla="*/ 22 w 217"/>
                  <a:gd name="T29" fmla="*/ 3 h 163"/>
                  <a:gd name="T30" fmla="*/ 29 w 217"/>
                  <a:gd name="T31" fmla="*/ 0 h 163"/>
                  <a:gd name="T32" fmla="*/ 36 w 217"/>
                  <a:gd name="T33" fmla="*/ 0 h 163"/>
                  <a:gd name="T34" fmla="*/ 72 w 217"/>
                  <a:gd name="T35" fmla="*/ 0 h 163"/>
                  <a:gd name="T36" fmla="*/ 72 w 217"/>
                  <a:gd name="T37" fmla="*/ 81 h 163"/>
                  <a:gd name="T38" fmla="*/ 36 w 217"/>
                  <a:gd name="T39" fmla="*/ 80 h 163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0" t="0" r="r" b="b"/>
                <a:pathLst>
                  <a:path w="217" h="163">
                    <a:moveTo>
                      <a:pt x="108" y="161"/>
                    </a:moveTo>
                    <a:lnTo>
                      <a:pt x="86" y="160"/>
                    </a:lnTo>
                    <a:lnTo>
                      <a:pt x="66" y="155"/>
                    </a:lnTo>
                    <a:lnTo>
                      <a:pt x="48" y="147"/>
                    </a:lnTo>
                    <a:lnTo>
                      <a:pt x="31" y="138"/>
                    </a:lnTo>
                    <a:lnTo>
                      <a:pt x="18" y="125"/>
                    </a:lnTo>
                    <a:lnTo>
                      <a:pt x="9" y="112"/>
                    </a:lnTo>
                    <a:lnTo>
                      <a:pt x="3" y="97"/>
                    </a:lnTo>
                    <a:lnTo>
                      <a:pt x="0" y="80"/>
                    </a:lnTo>
                    <a:lnTo>
                      <a:pt x="3" y="65"/>
                    </a:lnTo>
                    <a:lnTo>
                      <a:pt x="9" y="49"/>
                    </a:lnTo>
                    <a:lnTo>
                      <a:pt x="18" y="35"/>
                    </a:lnTo>
                    <a:lnTo>
                      <a:pt x="32" y="23"/>
                    </a:lnTo>
                    <a:lnTo>
                      <a:pt x="48" y="14"/>
                    </a:lnTo>
                    <a:lnTo>
                      <a:pt x="66" y="7"/>
                    </a:lnTo>
                    <a:lnTo>
                      <a:pt x="87" y="1"/>
                    </a:lnTo>
                    <a:lnTo>
                      <a:pt x="108" y="0"/>
                    </a:lnTo>
                    <a:lnTo>
                      <a:pt x="217" y="0"/>
                    </a:lnTo>
                    <a:lnTo>
                      <a:pt x="216" y="163"/>
                    </a:lnTo>
                    <a:lnTo>
                      <a:pt x="108" y="161"/>
                    </a:lnTo>
                    <a:close/>
                  </a:path>
                </a:pathLst>
              </a:custGeom>
              <a:grpFill/>
              <a:ln w="4763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447" name="Freeform 677">
                <a:extLst>
                  <a:ext uri="{FF2B5EF4-FFF2-40B4-BE49-F238E27FC236}">
                    <a16:creationId xmlns:a16="http://schemas.microsoft.com/office/drawing/2014/main" id="{3BF73B3A-EDBA-4B37-B99F-E1583BC902A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08" y="2404"/>
                <a:ext cx="61" cy="27"/>
              </a:xfrm>
              <a:custGeom>
                <a:avLst/>
                <a:gdLst>
                  <a:gd name="T0" fmla="*/ 61 w 183"/>
                  <a:gd name="T1" fmla="*/ 22 h 53"/>
                  <a:gd name="T2" fmla="*/ 55 w 183"/>
                  <a:gd name="T3" fmla="*/ 0 h 53"/>
                  <a:gd name="T4" fmla="*/ 40 w 183"/>
                  <a:gd name="T5" fmla="*/ 11 h 53"/>
                  <a:gd name="T6" fmla="*/ 38 w 183"/>
                  <a:gd name="T7" fmla="*/ 4 h 53"/>
                  <a:gd name="T8" fmla="*/ 24 w 183"/>
                  <a:gd name="T9" fmla="*/ 15 h 53"/>
                  <a:gd name="T10" fmla="*/ 22 w 183"/>
                  <a:gd name="T11" fmla="*/ 9 h 53"/>
                  <a:gd name="T12" fmla="*/ 0 w 183"/>
                  <a:gd name="T13" fmla="*/ 27 h 53"/>
                  <a:gd name="T14" fmla="*/ 25 w 183"/>
                  <a:gd name="T15" fmla="*/ 22 h 53"/>
                  <a:gd name="T16" fmla="*/ 27 w 183"/>
                  <a:gd name="T17" fmla="*/ 26 h 53"/>
                  <a:gd name="T18" fmla="*/ 42 w 183"/>
                  <a:gd name="T19" fmla="*/ 20 h 53"/>
                  <a:gd name="T20" fmla="*/ 43 w 183"/>
                  <a:gd name="T21" fmla="*/ 25 h 53"/>
                  <a:gd name="T22" fmla="*/ 61 w 183"/>
                  <a:gd name="T23" fmla="*/ 22 h 53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0" t="0" r="r" b="b"/>
                <a:pathLst>
                  <a:path w="183" h="53">
                    <a:moveTo>
                      <a:pt x="183" y="44"/>
                    </a:moveTo>
                    <a:lnTo>
                      <a:pt x="165" y="0"/>
                    </a:lnTo>
                    <a:lnTo>
                      <a:pt x="120" y="22"/>
                    </a:lnTo>
                    <a:lnTo>
                      <a:pt x="113" y="8"/>
                    </a:lnTo>
                    <a:lnTo>
                      <a:pt x="71" y="30"/>
                    </a:lnTo>
                    <a:lnTo>
                      <a:pt x="67" y="18"/>
                    </a:lnTo>
                    <a:lnTo>
                      <a:pt x="0" y="53"/>
                    </a:lnTo>
                    <a:lnTo>
                      <a:pt x="76" y="43"/>
                    </a:lnTo>
                    <a:lnTo>
                      <a:pt x="80" y="52"/>
                    </a:lnTo>
                    <a:lnTo>
                      <a:pt x="127" y="40"/>
                    </a:lnTo>
                    <a:lnTo>
                      <a:pt x="130" y="49"/>
                    </a:lnTo>
                    <a:lnTo>
                      <a:pt x="183" y="44"/>
                    </a:lnTo>
                    <a:close/>
                  </a:path>
                </a:pathLst>
              </a:custGeom>
              <a:grpFill/>
              <a:ln w="4763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448" name="Freeform 678">
                <a:extLst>
                  <a:ext uri="{FF2B5EF4-FFF2-40B4-BE49-F238E27FC236}">
                    <a16:creationId xmlns:a16="http://schemas.microsoft.com/office/drawing/2014/main" id="{F86A9909-B0AE-4435-9442-AAA29CD292B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29" y="2486"/>
                <a:ext cx="58" cy="34"/>
              </a:xfrm>
              <a:custGeom>
                <a:avLst/>
                <a:gdLst>
                  <a:gd name="T0" fmla="*/ 57 w 175"/>
                  <a:gd name="T1" fmla="*/ 34 h 67"/>
                  <a:gd name="T2" fmla="*/ 58 w 175"/>
                  <a:gd name="T3" fmla="*/ 10 h 67"/>
                  <a:gd name="T4" fmla="*/ 41 w 175"/>
                  <a:gd name="T5" fmla="*/ 12 h 67"/>
                  <a:gd name="T6" fmla="*/ 41 w 175"/>
                  <a:gd name="T7" fmla="*/ 5 h 67"/>
                  <a:gd name="T8" fmla="*/ 25 w 175"/>
                  <a:gd name="T9" fmla="*/ 7 h 67"/>
                  <a:gd name="T10" fmla="*/ 26 w 175"/>
                  <a:gd name="T11" fmla="*/ 0 h 67"/>
                  <a:gd name="T12" fmla="*/ 0 w 175"/>
                  <a:gd name="T13" fmla="*/ 3 h 67"/>
                  <a:gd name="T14" fmla="*/ 25 w 175"/>
                  <a:gd name="T15" fmla="*/ 13 h 67"/>
                  <a:gd name="T16" fmla="*/ 25 w 175"/>
                  <a:gd name="T17" fmla="*/ 18 h 67"/>
                  <a:gd name="T18" fmla="*/ 41 w 175"/>
                  <a:gd name="T19" fmla="*/ 22 h 67"/>
                  <a:gd name="T20" fmla="*/ 40 w 175"/>
                  <a:gd name="T21" fmla="*/ 27 h 67"/>
                  <a:gd name="T22" fmla="*/ 57 w 175"/>
                  <a:gd name="T23" fmla="*/ 34 h 67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0" t="0" r="r" b="b"/>
                <a:pathLst>
                  <a:path w="175" h="67">
                    <a:moveTo>
                      <a:pt x="172" y="67"/>
                    </a:moveTo>
                    <a:lnTo>
                      <a:pt x="175" y="19"/>
                    </a:lnTo>
                    <a:lnTo>
                      <a:pt x="123" y="23"/>
                    </a:lnTo>
                    <a:lnTo>
                      <a:pt x="123" y="9"/>
                    </a:lnTo>
                    <a:lnTo>
                      <a:pt x="75" y="13"/>
                    </a:lnTo>
                    <a:lnTo>
                      <a:pt x="77" y="0"/>
                    </a:lnTo>
                    <a:lnTo>
                      <a:pt x="0" y="6"/>
                    </a:lnTo>
                    <a:lnTo>
                      <a:pt x="74" y="26"/>
                    </a:lnTo>
                    <a:lnTo>
                      <a:pt x="74" y="36"/>
                    </a:lnTo>
                    <a:lnTo>
                      <a:pt x="123" y="43"/>
                    </a:lnTo>
                    <a:lnTo>
                      <a:pt x="122" y="53"/>
                    </a:lnTo>
                    <a:lnTo>
                      <a:pt x="172" y="67"/>
                    </a:lnTo>
                    <a:close/>
                  </a:path>
                </a:pathLst>
              </a:custGeom>
              <a:grpFill/>
              <a:ln w="4763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449" name="Freeform 679">
                <a:extLst>
                  <a:ext uri="{FF2B5EF4-FFF2-40B4-BE49-F238E27FC236}">
                    <a16:creationId xmlns:a16="http://schemas.microsoft.com/office/drawing/2014/main" id="{9BC469EF-22DE-4821-834C-6B6E820592C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198" y="2523"/>
                <a:ext cx="53" cy="57"/>
              </a:xfrm>
              <a:custGeom>
                <a:avLst/>
                <a:gdLst>
                  <a:gd name="T0" fmla="*/ 48 w 160"/>
                  <a:gd name="T1" fmla="*/ 57 h 113"/>
                  <a:gd name="T2" fmla="*/ 53 w 160"/>
                  <a:gd name="T3" fmla="*/ 34 h 113"/>
                  <a:gd name="T4" fmla="*/ 37 w 160"/>
                  <a:gd name="T5" fmla="*/ 29 h 113"/>
                  <a:gd name="T6" fmla="*/ 38 w 160"/>
                  <a:gd name="T7" fmla="*/ 21 h 113"/>
                  <a:gd name="T8" fmla="*/ 23 w 160"/>
                  <a:gd name="T9" fmla="*/ 15 h 113"/>
                  <a:gd name="T10" fmla="*/ 25 w 160"/>
                  <a:gd name="T11" fmla="*/ 9 h 113"/>
                  <a:gd name="T12" fmla="*/ 0 w 160"/>
                  <a:gd name="T13" fmla="*/ 0 h 113"/>
                  <a:gd name="T14" fmla="*/ 21 w 160"/>
                  <a:gd name="T15" fmla="*/ 21 h 113"/>
                  <a:gd name="T16" fmla="*/ 20 w 160"/>
                  <a:gd name="T17" fmla="*/ 27 h 113"/>
                  <a:gd name="T18" fmla="*/ 35 w 160"/>
                  <a:gd name="T19" fmla="*/ 38 h 113"/>
                  <a:gd name="T20" fmla="*/ 34 w 160"/>
                  <a:gd name="T21" fmla="*/ 41 h 113"/>
                  <a:gd name="T22" fmla="*/ 48 w 160"/>
                  <a:gd name="T23" fmla="*/ 57 h 113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0" t="0" r="r" b="b"/>
                <a:pathLst>
                  <a:path w="160" h="113">
                    <a:moveTo>
                      <a:pt x="146" y="113"/>
                    </a:moveTo>
                    <a:lnTo>
                      <a:pt x="160" y="68"/>
                    </a:lnTo>
                    <a:lnTo>
                      <a:pt x="112" y="57"/>
                    </a:lnTo>
                    <a:lnTo>
                      <a:pt x="116" y="41"/>
                    </a:lnTo>
                    <a:lnTo>
                      <a:pt x="70" y="29"/>
                    </a:lnTo>
                    <a:lnTo>
                      <a:pt x="74" y="18"/>
                    </a:lnTo>
                    <a:lnTo>
                      <a:pt x="0" y="0"/>
                    </a:lnTo>
                    <a:lnTo>
                      <a:pt x="64" y="42"/>
                    </a:lnTo>
                    <a:lnTo>
                      <a:pt x="61" y="53"/>
                    </a:lnTo>
                    <a:lnTo>
                      <a:pt x="106" y="75"/>
                    </a:lnTo>
                    <a:lnTo>
                      <a:pt x="102" y="82"/>
                    </a:lnTo>
                    <a:lnTo>
                      <a:pt x="146" y="113"/>
                    </a:lnTo>
                    <a:close/>
                  </a:path>
                </a:pathLst>
              </a:custGeom>
              <a:grpFill/>
              <a:ln w="4763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450" name="Freeform 680">
                <a:extLst>
                  <a:ext uri="{FF2B5EF4-FFF2-40B4-BE49-F238E27FC236}">
                    <a16:creationId xmlns:a16="http://schemas.microsoft.com/office/drawing/2014/main" id="{5A5E58DF-8E95-43D6-8DFC-649EA7C3E4A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29" y="2435"/>
                <a:ext cx="61" cy="26"/>
              </a:xfrm>
              <a:custGeom>
                <a:avLst/>
                <a:gdLst>
                  <a:gd name="T0" fmla="*/ 61 w 184"/>
                  <a:gd name="T1" fmla="*/ 22 h 53"/>
                  <a:gd name="T2" fmla="*/ 55 w 184"/>
                  <a:gd name="T3" fmla="*/ 0 h 53"/>
                  <a:gd name="T4" fmla="*/ 40 w 184"/>
                  <a:gd name="T5" fmla="*/ 11 h 53"/>
                  <a:gd name="T6" fmla="*/ 38 w 184"/>
                  <a:gd name="T7" fmla="*/ 4 h 53"/>
                  <a:gd name="T8" fmla="*/ 24 w 184"/>
                  <a:gd name="T9" fmla="*/ 15 h 53"/>
                  <a:gd name="T10" fmla="*/ 22 w 184"/>
                  <a:gd name="T11" fmla="*/ 9 h 53"/>
                  <a:gd name="T12" fmla="*/ 0 w 184"/>
                  <a:gd name="T13" fmla="*/ 26 h 53"/>
                  <a:gd name="T14" fmla="*/ 26 w 184"/>
                  <a:gd name="T15" fmla="*/ 21 h 53"/>
                  <a:gd name="T16" fmla="*/ 27 w 184"/>
                  <a:gd name="T17" fmla="*/ 26 h 53"/>
                  <a:gd name="T18" fmla="*/ 43 w 184"/>
                  <a:gd name="T19" fmla="*/ 20 h 53"/>
                  <a:gd name="T20" fmla="*/ 44 w 184"/>
                  <a:gd name="T21" fmla="*/ 24 h 53"/>
                  <a:gd name="T22" fmla="*/ 61 w 184"/>
                  <a:gd name="T23" fmla="*/ 22 h 53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0" t="0" r="r" b="b"/>
                <a:pathLst>
                  <a:path w="184" h="53">
                    <a:moveTo>
                      <a:pt x="184" y="44"/>
                    </a:moveTo>
                    <a:lnTo>
                      <a:pt x="165" y="0"/>
                    </a:lnTo>
                    <a:lnTo>
                      <a:pt x="121" y="22"/>
                    </a:lnTo>
                    <a:lnTo>
                      <a:pt x="115" y="9"/>
                    </a:lnTo>
                    <a:lnTo>
                      <a:pt x="72" y="30"/>
                    </a:lnTo>
                    <a:lnTo>
                      <a:pt x="67" y="18"/>
                    </a:lnTo>
                    <a:lnTo>
                      <a:pt x="0" y="53"/>
                    </a:lnTo>
                    <a:lnTo>
                      <a:pt x="77" y="43"/>
                    </a:lnTo>
                    <a:lnTo>
                      <a:pt x="81" y="53"/>
                    </a:lnTo>
                    <a:lnTo>
                      <a:pt x="129" y="40"/>
                    </a:lnTo>
                    <a:lnTo>
                      <a:pt x="132" y="49"/>
                    </a:lnTo>
                    <a:lnTo>
                      <a:pt x="184" y="44"/>
                    </a:lnTo>
                    <a:close/>
                  </a:path>
                </a:pathLst>
              </a:custGeom>
              <a:grpFill/>
              <a:ln w="4763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  <p:grpSp>
          <p:nvGrpSpPr>
            <p:cNvPr id="235" name="Group 681">
              <a:extLst>
                <a:ext uri="{FF2B5EF4-FFF2-40B4-BE49-F238E27FC236}">
                  <a16:creationId xmlns:a16="http://schemas.microsoft.com/office/drawing/2014/main" id="{1EE87B41-3851-42F2-AA18-6434BB87A92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227" y="2401"/>
              <a:ext cx="167" cy="177"/>
              <a:chOff x="4123" y="2094"/>
              <a:chExt cx="167" cy="177"/>
            </a:xfrm>
            <a:grpFill/>
          </p:grpSpPr>
          <p:sp>
            <p:nvSpPr>
              <p:cNvPr id="441" name="Freeform 682">
                <a:extLst>
                  <a:ext uri="{FF2B5EF4-FFF2-40B4-BE49-F238E27FC236}">
                    <a16:creationId xmlns:a16="http://schemas.microsoft.com/office/drawing/2014/main" id="{889AD814-8B8B-4A9D-84DF-028958E27E1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123" y="2119"/>
                <a:ext cx="72" cy="81"/>
              </a:xfrm>
              <a:custGeom>
                <a:avLst/>
                <a:gdLst>
                  <a:gd name="T0" fmla="*/ 36 w 217"/>
                  <a:gd name="T1" fmla="*/ 80 h 163"/>
                  <a:gd name="T2" fmla="*/ 29 w 217"/>
                  <a:gd name="T3" fmla="*/ 80 h 163"/>
                  <a:gd name="T4" fmla="*/ 22 w 217"/>
                  <a:gd name="T5" fmla="*/ 77 h 163"/>
                  <a:gd name="T6" fmla="*/ 16 w 217"/>
                  <a:gd name="T7" fmla="*/ 73 h 163"/>
                  <a:gd name="T8" fmla="*/ 10 w 217"/>
                  <a:gd name="T9" fmla="*/ 69 h 163"/>
                  <a:gd name="T10" fmla="*/ 6 w 217"/>
                  <a:gd name="T11" fmla="*/ 62 h 163"/>
                  <a:gd name="T12" fmla="*/ 3 w 217"/>
                  <a:gd name="T13" fmla="*/ 56 h 163"/>
                  <a:gd name="T14" fmla="*/ 1 w 217"/>
                  <a:gd name="T15" fmla="*/ 48 h 163"/>
                  <a:gd name="T16" fmla="*/ 0 w 217"/>
                  <a:gd name="T17" fmla="*/ 40 h 163"/>
                  <a:gd name="T18" fmla="*/ 1 w 217"/>
                  <a:gd name="T19" fmla="*/ 32 h 163"/>
                  <a:gd name="T20" fmla="*/ 3 w 217"/>
                  <a:gd name="T21" fmla="*/ 24 h 163"/>
                  <a:gd name="T22" fmla="*/ 6 w 217"/>
                  <a:gd name="T23" fmla="*/ 17 h 163"/>
                  <a:gd name="T24" fmla="*/ 11 w 217"/>
                  <a:gd name="T25" fmla="*/ 11 h 163"/>
                  <a:gd name="T26" fmla="*/ 16 w 217"/>
                  <a:gd name="T27" fmla="*/ 7 h 163"/>
                  <a:gd name="T28" fmla="*/ 22 w 217"/>
                  <a:gd name="T29" fmla="*/ 3 h 163"/>
                  <a:gd name="T30" fmla="*/ 29 w 217"/>
                  <a:gd name="T31" fmla="*/ 0 h 163"/>
                  <a:gd name="T32" fmla="*/ 36 w 217"/>
                  <a:gd name="T33" fmla="*/ 0 h 163"/>
                  <a:gd name="T34" fmla="*/ 72 w 217"/>
                  <a:gd name="T35" fmla="*/ 0 h 163"/>
                  <a:gd name="T36" fmla="*/ 72 w 217"/>
                  <a:gd name="T37" fmla="*/ 81 h 163"/>
                  <a:gd name="T38" fmla="*/ 36 w 217"/>
                  <a:gd name="T39" fmla="*/ 80 h 163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0" t="0" r="r" b="b"/>
                <a:pathLst>
                  <a:path w="217" h="163">
                    <a:moveTo>
                      <a:pt x="108" y="161"/>
                    </a:moveTo>
                    <a:lnTo>
                      <a:pt x="86" y="160"/>
                    </a:lnTo>
                    <a:lnTo>
                      <a:pt x="66" y="155"/>
                    </a:lnTo>
                    <a:lnTo>
                      <a:pt x="48" y="147"/>
                    </a:lnTo>
                    <a:lnTo>
                      <a:pt x="31" y="138"/>
                    </a:lnTo>
                    <a:lnTo>
                      <a:pt x="18" y="125"/>
                    </a:lnTo>
                    <a:lnTo>
                      <a:pt x="9" y="112"/>
                    </a:lnTo>
                    <a:lnTo>
                      <a:pt x="3" y="97"/>
                    </a:lnTo>
                    <a:lnTo>
                      <a:pt x="0" y="80"/>
                    </a:lnTo>
                    <a:lnTo>
                      <a:pt x="3" y="65"/>
                    </a:lnTo>
                    <a:lnTo>
                      <a:pt x="9" y="49"/>
                    </a:lnTo>
                    <a:lnTo>
                      <a:pt x="18" y="35"/>
                    </a:lnTo>
                    <a:lnTo>
                      <a:pt x="32" y="23"/>
                    </a:lnTo>
                    <a:lnTo>
                      <a:pt x="48" y="14"/>
                    </a:lnTo>
                    <a:lnTo>
                      <a:pt x="66" y="6"/>
                    </a:lnTo>
                    <a:lnTo>
                      <a:pt x="87" y="1"/>
                    </a:lnTo>
                    <a:lnTo>
                      <a:pt x="108" y="0"/>
                    </a:lnTo>
                    <a:lnTo>
                      <a:pt x="217" y="0"/>
                    </a:lnTo>
                    <a:lnTo>
                      <a:pt x="216" y="163"/>
                    </a:lnTo>
                    <a:lnTo>
                      <a:pt x="108" y="161"/>
                    </a:lnTo>
                    <a:close/>
                  </a:path>
                </a:pathLst>
              </a:custGeom>
              <a:grpFill/>
              <a:ln w="4763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442" name="Freeform 683">
                <a:extLst>
                  <a:ext uri="{FF2B5EF4-FFF2-40B4-BE49-F238E27FC236}">
                    <a16:creationId xmlns:a16="http://schemas.microsoft.com/office/drawing/2014/main" id="{794D9358-3450-4388-8D11-91FB002B944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08" y="2094"/>
                <a:ext cx="61" cy="27"/>
              </a:xfrm>
              <a:custGeom>
                <a:avLst/>
                <a:gdLst>
                  <a:gd name="T0" fmla="*/ 61 w 183"/>
                  <a:gd name="T1" fmla="*/ 22 h 53"/>
                  <a:gd name="T2" fmla="*/ 55 w 183"/>
                  <a:gd name="T3" fmla="*/ 0 h 53"/>
                  <a:gd name="T4" fmla="*/ 40 w 183"/>
                  <a:gd name="T5" fmla="*/ 11 h 53"/>
                  <a:gd name="T6" fmla="*/ 38 w 183"/>
                  <a:gd name="T7" fmla="*/ 4 h 53"/>
                  <a:gd name="T8" fmla="*/ 24 w 183"/>
                  <a:gd name="T9" fmla="*/ 15 h 53"/>
                  <a:gd name="T10" fmla="*/ 22 w 183"/>
                  <a:gd name="T11" fmla="*/ 9 h 53"/>
                  <a:gd name="T12" fmla="*/ 0 w 183"/>
                  <a:gd name="T13" fmla="*/ 27 h 53"/>
                  <a:gd name="T14" fmla="*/ 25 w 183"/>
                  <a:gd name="T15" fmla="*/ 22 h 53"/>
                  <a:gd name="T16" fmla="*/ 27 w 183"/>
                  <a:gd name="T17" fmla="*/ 26 h 53"/>
                  <a:gd name="T18" fmla="*/ 42 w 183"/>
                  <a:gd name="T19" fmla="*/ 20 h 53"/>
                  <a:gd name="T20" fmla="*/ 43 w 183"/>
                  <a:gd name="T21" fmla="*/ 25 h 53"/>
                  <a:gd name="T22" fmla="*/ 61 w 183"/>
                  <a:gd name="T23" fmla="*/ 22 h 53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0" t="0" r="r" b="b"/>
                <a:pathLst>
                  <a:path w="183" h="53">
                    <a:moveTo>
                      <a:pt x="183" y="44"/>
                    </a:moveTo>
                    <a:lnTo>
                      <a:pt x="165" y="0"/>
                    </a:lnTo>
                    <a:lnTo>
                      <a:pt x="120" y="22"/>
                    </a:lnTo>
                    <a:lnTo>
                      <a:pt x="113" y="8"/>
                    </a:lnTo>
                    <a:lnTo>
                      <a:pt x="71" y="30"/>
                    </a:lnTo>
                    <a:lnTo>
                      <a:pt x="67" y="18"/>
                    </a:lnTo>
                    <a:lnTo>
                      <a:pt x="0" y="53"/>
                    </a:lnTo>
                    <a:lnTo>
                      <a:pt x="76" y="43"/>
                    </a:lnTo>
                    <a:lnTo>
                      <a:pt x="80" y="52"/>
                    </a:lnTo>
                    <a:lnTo>
                      <a:pt x="127" y="40"/>
                    </a:lnTo>
                    <a:lnTo>
                      <a:pt x="130" y="49"/>
                    </a:lnTo>
                    <a:lnTo>
                      <a:pt x="183" y="44"/>
                    </a:lnTo>
                    <a:close/>
                  </a:path>
                </a:pathLst>
              </a:custGeom>
              <a:grpFill/>
              <a:ln w="4763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443" name="Freeform 684">
                <a:extLst>
                  <a:ext uri="{FF2B5EF4-FFF2-40B4-BE49-F238E27FC236}">
                    <a16:creationId xmlns:a16="http://schemas.microsoft.com/office/drawing/2014/main" id="{824DC753-C311-4238-A102-28A6D67FF51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29" y="2176"/>
                <a:ext cx="58" cy="34"/>
              </a:xfrm>
              <a:custGeom>
                <a:avLst/>
                <a:gdLst>
                  <a:gd name="T0" fmla="*/ 57 w 175"/>
                  <a:gd name="T1" fmla="*/ 34 h 67"/>
                  <a:gd name="T2" fmla="*/ 58 w 175"/>
                  <a:gd name="T3" fmla="*/ 10 h 67"/>
                  <a:gd name="T4" fmla="*/ 41 w 175"/>
                  <a:gd name="T5" fmla="*/ 12 h 67"/>
                  <a:gd name="T6" fmla="*/ 41 w 175"/>
                  <a:gd name="T7" fmla="*/ 5 h 67"/>
                  <a:gd name="T8" fmla="*/ 25 w 175"/>
                  <a:gd name="T9" fmla="*/ 7 h 67"/>
                  <a:gd name="T10" fmla="*/ 26 w 175"/>
                  <a:gd name="T11" fmla="*/ 0 h 67"/>
                  <a:gd name="T12" fmla="*/ 0 w 175"/>
                  <a:gd name="T13" fmla="*/ 3 h 67"/>
                  <a:gd name="T14" fmla="*/ 25 w 175"/>
                  <a:gd name="T15" fmla="*/ 13 h 67"/>
                  <a:gd name="T16" fmla="*/ 25 w 175"/>
                  <a:gd name="T17" fmla="*/ 18 h 67"/>
                  <a:gd name="T18" fmla="*/ 41 w 175"/>
                  <a:gd name="T19" fmla="*/ 21 h 67"/>
                  <a:gd name="T20" fmla="*/ 40 w 175"/>
                  <a:gd name="T21" fmla="*/ 27 h 67"/>
                  <a:gd name="T22" fmla="*/ 57 w 175"/>
                  <a:gd name="T23" fmla="*/ 34 h 67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0" t="0" r="r" b="b"/>
                <a:pathLst>
                  <a:path w="175" h="67">
                    <a:moveTo>
                      <a:pt x="172" y="67"/>
                    </a:moveTo>
                    <a:lnTo>
                      <a:pt x="175" y="19"/>
                    </a:lnTo>
                    <a:lnTo>
                      <a:pt x="123" y="23"/>
                    </a:lnTo>
                    <a:lnTo>
                      <a:pt x="123" y="9"/>
                    </a:lnTo>
                    <a:lnTo>
                      <a:pt x="75" y="13"/>
                    </a:lnTo>
                    <a:lnTo>
                      <a:pt x="77" y="0"/>
                    </a:lnTo>
                    <a:lnTo>
                      <a:pt x="0" y="6"/>
                    </a:lnTo>
                    <a:lnTo>
                      <a:pt x="74" y="26"/>
                    </a:lnTo>
                    <a:lnTo>
                      <a:pt x="74" y="36"/>
                    </a:lnTo>
                    <a:lnTo>
                      <a:pt x="123" y="42"/>
                    </a:lnTo>
                    <a:lnTo>
                      <a:pt x="122" y="53"/>
                    </a:lnTo>
                    <a:lnTo>
                      <a:pt x="172" y="67"/>
                    </a:lnTo>
                    <a:close/>
                  </a:path>
                </a:pathLst>
              </a:custGeom>
              <a:grpFill/>
              <a:ln w="4763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444" name="Freeform 685">
                <a:extLst>
                  <a:ext uri="{FF2B5EF4-FFF2-40B4-BE49-F238E27FC236}">
                    <a16:creationId xmlns:a16="http://schemas.microsoft.com/office/drawing/2014/main" id="{F9FDDA65-9F16-4358-95BB-0409A0AE030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198" y="2214"/>
                <a:ext cx="53" cy="57"/>
              </a:xfrm>
              <a:custGeom>
                <a:avLst/>
                <a:gdLst>
                  <a:gd name="T0" fmla="*/ 48 w 160"/>
                  <a:gd name="T1" fmla="*/ 57 h 113"/>
                  <a:gd name="T2" fmla="*/ 53 w 160"/>
                  <a:gd name="T3" fmla="*/ 34 h 113"/>
                  <a:gd name="T4" fmla="*/ 37 w 160"/>
                  <a:gd name="T5" fmla="*/ 28 h 113"/>
                  <a:gd name="T6" fmla="*/ 38 w 160"/>
                  <a:gd name="T7" fmla="*/ 21 h 113"/>
                  <a:gd name="T8" fmla="*/ 23 w 160"/>
                  <a:gd name="T9" fmla="*/ 15 h 113"/>
                  <a:gd name="T10" fmla="*/ 25 w 160"/>
                  <a:gd name="T11" fmla="*/ 9 h 113"/>
                  <a:gd name="T12" fmla="*/ 0 w 160"/>
                  <a:gd name="T13" fmla="*/ 0 h 113"/>
                  <a:gd name="T14" fmla="*/ 21 w 160"/>
                  <a:gd name="T15" fmla="*/ 21 h 113"/>
                  <a:gd name="T16" fmla="*/ 20 w 160"/>
                  <a:gd name="T17" fmla="*/ 27 h 113"/>
                  <a:gd name="T18" fmla="*/ 35 w 160"/>
                  <a:gd name="T19" fmla="*/ 37 h 113"/>
                  <a:gd name="T20" fmla="*/ 34 w 160"/>
                  <a:gd name="T21" fmla="*/ 41 h 113"/>
                  <a:gd name="T22" fmla="*/ 48 w 160"/>
                  <a:gd name="T23" fmla="*/ 57 h 113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0" t="0" r="r" b="b"/>
                <a:pathLst>
                  <a:path w="160" h="113">
                    <a:moveTo>
                      <a:pt x="146" y="113"/>
                    </a:moveTo>
                    <a:lnTo>
                      <a:pt x="160" y="68"/>
                    </a:lnTo>
                    <a:lnTo>
                      <a:pt x="112" y="56"/>
                    </a:lnTo>
                    <a:lnTo>
                      <a:pt x="116" y="41"/>
                    </a:lnTo>
                    <a:lnTo>
                      <a:pt x="70" y="29"/>
                    </a:lnTo>
                    <a:lnTo>
                      <a:pt x="74" y="18"/>
                    </a:lnTo>
                    <a:lnTo>
                      <a:pt x="0" y="0"/>
                    </a:lnTo>
                    <a:lnTo>
                      <a:pt x="64" y="42"/>
                    </a:lnTo>
                    <a:lnTo>
                      <a:pt x="61" y="53"/>
                    </a:lnTo>
                    <a:lnTo>
                      <a:pt x="106" y="74"/>
                    </a:lnTo>
                    <a:lnTo>
                      <a:pt x="102" y="82"/>
                    </a:lnTo>
                    <a:lnTo>
                      <a:pt x="146" y="113"/>
                    </a:lnTo>
                    <a:close/>
                  </a:path>
                </a:pathLst>
              </a:custGeom>
              <a:grpFill/>
              <a:ln w="4763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445" name="Freeform 686">
                <a:extLst>
                  <a:ext uri="{FF2B5EF4-FFF2-40B4-BE49-F238E27FC236}">
                    <a16:creationId xmlns:a16="http://schemas.microsoft.com/office/drawing/2014/main" id="{C9FBFB9B-9879-4FFB-A2B8-C1A919DD819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29" y="2125"/>
                <a:ext cx="61" cy="27"/>
              </a:xfrm>
              <a:custGeom>
                <a:avLst/>
                <a:gdLst>
                  <a:gd name="T0" fmla="*/ 61 w 184"/>
                  <a:gd name="T1" fmla="*/ 22 h 53"/>
                  <a:gd name="T2" fmla="*/ 55 w 184"/>
                  <a:gd name="T3" fmla="*/ 0 h 53"/>
                  <a:gd name="T4" fmla="*/ 40 w 184"/>
                  <a:gd name="T5" fmla="*/ 11 h 53"/>
                  <a:gd name="T6" fmla="*/ 38 w 184"/>
                  <a:gd name="T7" fmla="*/ 5 h 53"/>
                  <a:gd name="T8" fmla="*/ 24 w 184"/>
                  <a:gd name="T9" fmla="*/ 15 h 53"/>
                  <a:gd name="T10" fmla="*/ 22 w 184"/>
                  <a:gd name="T11" fmla="*/ 9 h 53"/>
                  <a:gd name="T12" fmla="*/ 0 w 184"/>
                  <a:gd name="T13" fmla="*/ 27 h 53"/>
                  <a:gd name="T14" fmla="*/ 26 w 184"/>
                  <a:gd name="T15" fmla="*/ 21 h 53"/>
                  <a:gd name="T16" fmla="*/ 27 w 184"/>
                  <a:gd name="T17" fmla="*/ 27 h 53"/>
                  <a:gd name="T18" fmla="*/ 43 w 184"/>
                  <a:gd name="T19" fmla="*/ 20 h 53"/>
                  <a:gd name="T20" fmla="*/ 44 w 184"/>
                  <a:gd name="T21" fmla="*/ 25 h 53"/>
                  <a:gd name="T22" fmla="*/ 61 w 184"/>
                  <a:gd name="T23" fmla="*/ 22 h 53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0" t="0" r="r" b="b"/>
                <a:pathLst>
                  <a:path w="184" h="53">
                    <a:moveTo>
                      <a:pt x="184" y="44"/>
                    </a:moveTo>
                    <a:lnTo>
                      <a:pt x="165" y="0"/>
                    </a:lnTo>
                    <a:lnTo>
                      <a:pt x="121" y="22"/>
                    </a:lnTo>
                    <a:lnTo>
                      <a:pt x="115" y="9"/>
                    </a:lnTo>
                    <a:lnTo>
                      <a:pt x="72" y="30"/>
                    </a:lnTo>
                    <a:lnTo>
                      <a:pt x="67" y="18"/>
                    </a:lnTo>
                    <a:lnTo>
                      <a:pt x="0" y="53"/>
                    </a:lnTo>
                    <a:lnTo>
                      <a:pt x="77" y="42"/>
                    </a:lnTo>
                    <a:lnTo>
                      <a:pt x="81" y="53"/>
                    </a:lnTo>
                    <a:lnTo>
                      <a:pt x="129" y="40"/>
                    </a:lnTo>
                    <a:lnTo>
                      <a:pt x="132" y="49"/>
                    </a:lnTo>
                    <a:lnTo>
                      <a:pt x="184" y="44"/>
                    </a:lnTo>
                    <a:close/>
                  </a:path>
                </a:pathLst>
              </a:custGeom>
              <a:grpFill/>
              <a:ln w="4763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  <p:sp>
          <p:nvSpPr>
            <p:cNvPr id="236" name="Rectangle 687">
              <a:extLst>
                <a:ext uri="{FF2B5EF4-FFF2-40B4-BE49-F238E27FC236}">
                  <a16:creationId xmlns:a16="http://schemas.microsoft.com/office/drawing/2014/main" id="{C08AE68C-D863-4464-9AF7-9651FED2D75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402" y="1464"/>
              <a:ext cx="56" cy="2167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237" name="Rectangle 688">
              <a:extLst>
                <a:ext uri="{FF2B5EF4-FFF2-40B4-BE49-F238E27FC236}">
                  <a16:creationId xmlns:a16="http://schemas.microsoft.com/office/drawing/2014/main" id="{05F44112-FE0E-4056-8C24-A72114F2748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402" y="1464"/>
              <a:ext cx="57" cy="2168"/>
            </a:xfrm>
            <a:prstGeom prst="rect">
              <a:avLst/>
            </a:prstGeom>
            <a:grpFill/>
            <a:ln w="4763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defRPr sz="24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238" name="Freeform 689">
              <a:extLst>
                <a:ext uri="{FF2B5EF4-FFF2-40B4-BE49-F238E27FC236}">
                  <a16:creationId xmlns:a16="http://schemas.microsoft.com/office/drawing/2014/main" id="{C31DC44C-9D58-4737-9CFC-C86B85077E86}"/>
                </a:ext>
              </a:extLst>
            </p:cNvPr>
            <p:cNvSpPr>
              <a:spLocks/>
            </p:cNvSpPr>
            <p:nvPr/>
          </p:nvSpPr>
          <p:spPr bwMode="auto">
            <a:xfrm>
              <a:off x="4227" y="2116"/>
              <a:ext cx="72" cy="82"/>
            </a:xfrm>
            <a:custGeom>
              <a:avLst/>
              <a:gdLst>
                <a:gd name="T0" fmla="*/ 36 w 217"/>
                <a:gd name="T1" fmla="*/ 81 h 162"/>
                <a:gd name="T2" fmla="*/ 29 w 217"/>
                <a:gd name="T3" fmla="*/ 81 h 162"/>
                <a:gd name="T4" fmla="*/ 22 w 217"/>
                <a:gd name="T5" fmla="*/ 78 h 162"/>
                <a:gd name="T6" fmla="*/ 16 w 217"/>
                <a:gd name="T7" fmla="*/ 74 h 162"/>
                <a:gd name="T8" fmla="*/ 10 w 217"/>
                <a:gd name="T9" fmla="*/ 70 h 162"/>
                <a:gd name="T10" fmla="*/ 6 w 217"/>
                <a:gd name="T11" fmla="*/ 63 h 162"/>
                <a:gd name="T12" fmla="*/ 3 w 217"/>
                <a:gd name="T13" fmla="*/ 57 h 162"/>
                <a:gd name="T14" fmla="*/ 1 w 217"/>
                <a:gd name="T15" fmla="*/ 49 h 162"/>
                <a:gd name="T16" fmla="*/ 0 w 217"/>
                <a:gd name="T17" fmla="*/ 40 h 162"/>
                <a:gd name="T18" fmla="*/ 1 w 217"/>
                <a:gd name="T19" fmla="*/ 32 h 162"/>
                <a:gd name="T20" fmla="*/ 3 w 217"/>
                <a:gd name="T21" fmla="*/ 25 h 162"/>
                <a:gd name="T22" fmla="*/ 6 w 217"/>
                <a:gd name="T23" fmla="*/ 18 h 162"/>
                <a:gd name="T24" fmla="*/ 11 w 217"/>
                <a:gd name="T25" fmla="*/ 12 h 162"/>
                <a:gd name="T26" fmla="*/ 16 w 217"/>
                <a:gd name="T27" fmla="*/ 7 h 162"/>
                <a:gd name="T28" fmla="*/ 22 w 217"/>
                <a:gd name="T29" fmla="*/ 3 h 162"/>
                <a:gd name="T30" fmla="*/ 29 w 217"/>
                <a:gd name="T31" fmla="*/ 1 h 162"/>
                <a:gd name="T32" fmla="*/ 36 w 217"/>
                <a:gd name="T33" fmla="*/ 0 h 162"/>
                <a:gd name="T34" fmla="*/ 72 w 217"/>
                <a:gd name="T35" fmla="*/ 0 h 162"/>
                <a:gd name="T36" fmla="*/ 72 w 217"/>
                <a:gd name="T37" fmla="*/ 82 h 162"/>
                <a:gd name="T38" fmla="*/ 36 w 217"/>
                <a:gd name="T39" fmla="*/ 81 h 162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0" t="0" r="r" b="b"/>
              <a:pathLst>
                <a:path w="217" h="162">
                  <a:moveTo>
                    <a:pt x="108" y="161"/>
                  </a:moveTo>
                  <a:lnTo>
                    <a:pt x="86" y="160"/>
                  </a:lnTo>
                  <a:lnTo>
                    <a:pt x="66" y="155"/>
                  </a:lnTo>
                  <a:lnTo>
                    <a:pt x="48" y="147"/>
                  </a:lnTo>
                  <a:lnTo>
                    <a:pt x="31" y="138"/>
                  </a:lnTo>
                  <a:lnTo>
                    <a:pt x="18" y="125"/>
                  </a:lnTo>
                  <a:lnTo>
                    <a:pt x="9" y="112"/>
                  </a:lnTo>
                  <a:lnTo>
                    <a:pt x="3" y="97"/>
                  </a:lnTo>
                  <a:lnTo>
                    <a:pt x="0" y="80"/>
                  </a:lnTo>
                  <a:lnTo>
                    <a:pt x="3" y="64"/>
                  </a:lnTo>
                  <a:lnTo>
                    <a:pt x="9" y="49"/>
                  </a:lnTo>
                  <a:lnTo>
                    <a:pt x="18" y="35"/>
                  </a:lnTo>
                  <a:lnTo>
                    <a:pt x="32" y="23"/>
                  </a:lnTo>
                  <a:lnTo>
                    <a:pt x="48" y="14"/>
                  </a:lnTo>
                  <a:lnTo>
                    <a:pt x="66" y="6"/>
                  </a:lnTo>
                  <a:lnTo>
                    <a:pt x="87" y="1"/>
                  </a:lnTo>
                  <a:lnTo>
                    <a:pt x="108" y="0"/>
                  </a:lnTo>
                  <a:lnTo>
                    <a:pt x="217" y="0"/>
                  </a:lnTo>
                  <a:lnTo>
                    <a:pt x="216" y="162"/>
                  </a:lnTo>
                  <a:lnTo>
                    <a:pt x="108" y="161"/>
                  </a:lnTo>
                  <a:close/>
                </a:path>
              </a:pathLst>
            </a:custGeom>
            <a:grpFill/>
            <a:ln w="4763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239" name="Freeform 690">
              <a:extLst>
                <a:ext uri="{FF2B5EF4-FFF2-40B4-BE49-F238E27FC236}">
                  <a16:creationId xmlns:a16="http://schemas.microsoft.com/office/drawing/2014/main" id="{ABAAEC09-05E7-49E2-B7DA-C4169086B79F}"/>
                </a:ext>
              </a:extLst>
            </p:cNvPr>
            <p:cNvSpPr>
              <a:spLocks/>
            </p:cNvSpPr>
            <p:nvPr/>
          </p:nvSpPr>
          <p:spPr bwMode="auto">
            <a:xfrm>
              <a:off x="4312" y="2092"/>
              <a:ext cx="61" cy="26"/>
            </a:xfrm>
            <a:custGeom>
              <a:avLst/>
              <a:gdLst>
                <a:gd name="T0" fmla="*/ 61 w 183"/>
                <a:gd name="T1" fmla="*/ 22 h 53"/>
                <a:gd name="T2" fmla="*/ 55 w 183"/>
                <a:gd name="T3" fmla="*/ 0 h 53"/>
                <a:gd name="T4" fmla="*/ 40 w 183"/>
                <a:gd name="T5" fmla="*/ 11 h 53"/>
                <a:gd name="T6" fmla="*/ 38 w 183"/>
                <a:gd name="T7" fmla="*/ 4 h 53"/>
                <a:gd name="T8" fmla="*/ 24 w 183"/>
                <a:gd name="T9" fmla="*/ 15 h 53"/>
                <a:gd name="T10" fmla="*/ 22 w 183"/>
                <a:gd name="T11" fmla="*/ 9 h 53"/>
                <a:gd name="T12" fmla="*/ 0 w 183"/>
                <a:gd name="T13" fmla="*/ 26 h 53"/>
                <a:gd name="T14" fmla="*/ 25 w 183"/>
                <a:gd name="T15" fmla="*/ 21 h 53"/>
                <a:gd name="T16" fmla="*/ 27 w 183"/>
                <a:gd name="T17" fmla="*/ 25 h 53"/>
                <a:gd name="T18" fmla="*/ 42 w 183"/>
                <a:gd name="T19" fmla="*/ 20 h 53"/>
                <a:gd name="T20" fmla="*/ 43 w 183"/>
                <a:gd name="T21" fmla="*/ 24 h 53"/>
                <a:gd name="T22" fmla="*/ 61 w 183"/>
                <a:gd name="T23" fmla="*/ 22 h 53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183" h="53">
                  <a:moveTo>
                    <a:pt x="183" y="44"/>
                  </a:moveTo>
                  <a:lnTo>
                    <a:pt x="165" y="0"/>
                  </a:lnTo>
                  <a:lnTo>
                    <a:pt x="120" y="22"/>
                  </a:lnTo>
                  <a:lnTo>
                    <a:pt x="113" y="8"/>
                  </a:lnTo>
                  <a:lnTo>
                    <a:pt x="71" y="30"/>
                  </a:lnTo>
                  <a:lnTo>
                    <a:pt x="67" y="18"/>
                  </a:lnTo>
                  <a:lnTo>
                    <a:pt x="0" y="53"/>
                  </a:lnTo>
                  <a:lnTo>
                    <a:pt x="76" y="42"/>
                  </a:lnTo>
                  <a:lnTo>
                    <a:pt x="80" y="51"/>
                  </a:lnTo>
                  <a:lnTo>
                    <a:pt x="127" y="40"/>
                  </a:lnTo>
                  <a:lnTo>
                    <a:pt x="130" y="49"/>
                  </a:lnTo>
                  <a:lnTo>
                    <a:pt x="183" y="44"/>
                  </a:lnTo>
                  <a:close/>
                </a:path>
              </a:pathLst>
            </a:custGeom>
            <a:grpFill/>
            <a:ln w="4763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240" name="Freeform 691">
              <a:extLst>
                <a:ext uri="{FF2B5EF4-FFF2-40B4-BE49-F238E27FC236}">
                  <a16:creationId xmlns:a16="http://schemas.microsoft.com/office/drawing/2014/main" id="{841D19E2-1649-4DDE-805C-E94A30EE69BF}"/>
                </a:ext>
              </a:extLst>
            </p:cNvPr>
            <p:cNvSpPr>
              <a:spLocks/>
            </p:cNvSpPr>
            <p:nvPr/>
          </p:nvSpPr>
          <p:spPr bwMode="auto">
            <a:xfrm>
              <a:off x="4333" y="2174"/>
              <a:ext cx="58" cy="33"/>
            </a:xfrm>
            <a:custGeom>
              <a:avLst/>
              <a:gdLst>
                <a:gd name="T0" fmla="*/ 57 w 175"/>
                <a:gd name="T1" fmla="*/ 33 h 67"/>
                <a:gd name="T2" fmla="*/ 58 w 175"/>
                <a:gd name="T3" fmla="*/ 9 h 67"/>
                <a:gd name="T4" fmla="*/ 41 w 175"/>
                <a:gd name="T5" fmla="*/ 11 h 67"/>
                <a:gd name="T6" fmla="*/ 41 w 175"/>
                <a:gd name="T7" fmla="*/ 4 h 67"/>
                <a:gd name="T8" fmla="*/ 25 w 175"/>
                <a:gd name="T9" fmla="*/ 6 h 67"/>
                <a:gd name="T10" fmla="*/ 26 w 175"/>
                <a:gd name="T11" fmla="*/ 0 h 67"/>
                <a:gd name="T12" fmla="*/ 0 w 175"/>
                <a:gd name="T13" fmla="*/ 3 h 67"/>
                <a:gd name="T14" fmla="*/ 25 w 175"/>
                <a:gd name="T15" fmla="*/ 12 h 67"/>
                <a:gd name="T16" fmla="*/ 25 w 175"/>
                <a:gd name="T17" fmla="*/ 18 h 67"/>
                <a:gd name="T18" fmla="*/ 41 w 175"/>
                <a:gd name="T19" fmla="*/ 21 h 67"/>
                <a:gd name="T20" fmla="*/ 40 w 175"/>
                <a:gd name="T21" fmla="*/ 26 h 67"/>
                <a:gd name="T22" fmla="*/ 57 w 175"/>
                <a:gd name="T23" fmla="*/ 33 h 67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175" h="67">
                  <a:moveTo>
                    <a:pt x="172" y="67"/>
                  </a:moveTo>
                  <a:lnTo>
                    <a:pt x="175" y="19"/>
                  </a:lnTo>
                  <a:lnTo>
                    <a:pt x="123" y="23"/>
                  </a:lnTo>
                  <a:lnTo>
                    <a:pt x="123" y="9"/>
                  </a:lnTo>
                  <a:lnTo>
                    <a:pt x="75" y="13"/>
                  </a:lnTo>
                  <a:lnTo>
                    <a:pt x="77" y="0"/>
                  </a:lnTo>
                  <a:lnTo>
                    <a:pt x="0" y="6"/>
                  </a:lnTo>
                  <a:lnTo>
                    <a:pt x="74" y="25"/>
                  </a:lnTo>
                  <a:lnTo>
                    <a:pt x="74" y="36"/>
                  </a:lnTo>
                  <a:lnTo>
                    <a:pt x="123" y="42"/>
                  </a:lnTo>
                  <a:lnTo>
                    <a:pt x="122" y="53"/>
                  </a:lnTo>
                  <a:lnTo>
                    <a:pt x="172" y="67"/>
                  </a:lnTo>
                  <a:close/>
                </a:path>
              </a:pathLst>
            </a:custGeom>
            <a:grpFill/>
            <a:ln w="4763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241" name="Freeform 692">
              <a:extLst>
                <a:ext uri="{FF2B5EF4-FFF2-40B4-BE49-F238E27FC236}">
                  <a16:creationId xmlns:a16="http://schemas.microsoft.com/office/drawing/2014/main" id="{425CCB57-9C02-4C9A-8F08-C8E224D005FF}"/>
                </a:ext>
              </a:extLst>
            </p:cNvPr>
            <p:cNvSpPr>
              <a:spLocks/>
            </p:cNvSpPr>
            <p:nvPr/>
          </p:nvSpPr>
          <p:spPr bwMode="auto">
            <a:xfrm>
              <a:off x="4302" y="2211"/>
              <a:ext cx="53" cy="57"/>
            </a:xfrm>
            <a:custGeom>
              <a:avLst/>
              <a:gdLst>
                <a:gd name="T0" fmla="*/ 48 w 160"/>
                <a:gd name="T1" fmla="*/ 57 h 114"/>
                <a:gd name="T2" fmla="*/ 53 w 160"/>
                <a:gd name="T3" fmla="*/ 35 h 114"/>
                <a:gd name="T4" fmla="*/ 37 w 160"/>
                <a:gd name="T5" fmla="*/ 29 h 114"/>
                <a:gd name="T6" fmla="*/ 38 w 160"/>
                <a:gd name="T7" fmla="*/ 21 h 114"/>
                <a:gd name="T8" fmla="*/ 23 w 160"/>
                <a:gd name="T9" fmla="*/ 15 h 114"/>
                <a:gd name="T10" fmla="*/ 25 w 160"/>
                <a:gd name="T11" fmla="*/ 10 h 114"/>
                <a:gd name="T12" fmla="*/ 0 w 160"/>
                <a:gd name="T13" fmla="*/ 0 h 114"/>
                <a:gd name="T14" fmla="*/ 21 w 160"/>
                <a:gd name="T15" fmla="*/ 22 h 114"/>
                <a:gd name="T16" fmla="*/ 20 w 160"/>
                <a:gd name="T17" fmla="*/ 27 h 114"/>
                <a:gd name="T18" fmla="*/ 35 w 160"/>
                <a:gd name="T19" fmla="*/ 38 h 114"/>
                <a:gd name="T20" fmla="*/ 34 w 160"/>
                <a:gd name="T21" fmla="*/ 42 h 114"/>
                <a:gd name="T22" fmla="*/ 48 w 160"/>
                <a:gd name="T23" fmla="*/ 57 h 114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160" h="114">
                  <a:moveTo>
                    <a:pt x="146" y="114"/>
                  </a:moveTo>
                  <a:lnTo>
                    <a:pt x="160" y="69"/>
                  </a:lnTo>
                  <a:lnTo>
                    <a:pt x="112" y="57"/>
                  </a:lnTo>
                  <a:lnTo>
                    <a:pt x="116" y="42"/>
                  </a:lnTo>
                  <a:lnTo>
                    <a:pt x="70" y="30"/>
                  </a:lnTo>
                  <a:lnTo>
                    <a:pt x="74" y="19"/>
                  </a:lnTo>
                  <a:lnTo>
                    <a:pt x="0" y="0"/>
                  </a:lnTo>
                  <a:lnTo>
                    <a:pt x="64" y="43"/>
                  </a:lnTo>
                  <a:lnTo>
                    <a:pt x="61" y="53"/>
                  </a:lnTo>
                  <a:lnTo>
                    <a:pt x="106" y="75"/>
                  </a:lnTo>
                  <a:lnTo>
                    <a:pt x="102" y="83"/>
                  </a:lnTo>
                  <a:lnTo>
                    <a:pt x="146" y="114"/>
                  </a:lnTo>
                  <a:close/>
                </a:path>
              </a:pathLst>
            </a:custGeom>
            <a:grpFill/>
            <a:ln w="4763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242" name="Freeform 693">
              <a:extLst>
                <a:ext uri="{FF2B5EF4-FFF2-40B4-BE49-F238E27FC236}">
                  <a16:creationId xmlns:a16="http://schemas.microsoft.com/office/drawing/2014/main" id="{6BCAF74A-E9A3-43F2-8F69-4D2D1A5AF0BE}"/>
                </a:ext>
              </a:extLst>
            </p:cNvPr>
            <p:cNvSpPr>
              <a:spLocks/>
            </p:cNvSpPr>
            <p:nvPr/>
          </p:nvSpPr>
          <p:spPr bwMode="auto">
            <a:xfrm>
              <a:off x="4333" y="2123"/>
              <a:ext cx="61" cy="26"/>
            </a:xfrm>
            <a:custGeom>
              <a:avLst/>
              <a:gdLst>
                <a:gd name="T0" fmla="*/ 61 w 184"/>
                <a:gd name="T1" fmla="*/ 22 h 53"/>
                <a:gd name="T2" fmla="*/ 55 w 184"/>
                <a:gd name="T3" fmla="*/ 0 h 53"/>
                <a:gd name="T4" fmla="*/ 40 w 184"/>
                <a:gd name="T5" fmla="*/ 11 h 53"/>
                <a:gd name="T6" fmla="*/ 38 w 184"/>
                <a:gd name="T7" fmla="*/ 4 h 53"/>
                <a:gd name="T8" fmla="*/ 24 w 184"/>
                <a:gd name="T9" fmla="*/ 14 h 53"/>
                <a:gd name="T10" fmla="*/ 22 w 184"/>
                <a:gd name="T11" fmla="*/ 9 h 53"/>
                <a:gd name="T12" fmla="*/ 0 w 184"/>
                <a:gd name="T13" fmla="*/ 26 h 53"/>
                <a:gd name="T14" fmla="*/ 26 w 184"/>
                <a:gd name="T15" fmla="*/ 21 h 53"/>
                <a:gd name="T16" fmla="*/ 27 w 184"/>
                <a:gd name="T17" fmla="*/ 26 h 53"/>
                <a:gd name="T18" fmla="*/ 43 w 184"/>
                <a:gd name="T19" fmla="*/ 20 h 53"/>
                <a:gd name="T20" fmla="*/ 44 w 184"/>
                <a:gd name="T21" fmla="*/ 24 h 53"/>
                <a:gd name="T22" fmla="*/ 61 w 184"/>
                <a:gd name="T23" fmla="*/ 22 h 53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184" h="53">
                  <a:moveTo>
                    <a:pt x="184" y="44"/>
                  </a:moveTo>
                  <a:lnTo>
                    <a:pt x="165" y="0"/>
                  </a:lnTo>
                  <a:lnTo>
                    <a:pt x="121" y="22"/>
                  </a:lnTo>
                  <a:lnTo>
                    <a:pt x="115" y="9"/>
                  </a:lnTo>
                  <a:lnTo>
                    <a:pt x="72" y="29"/>
                  </a:lnTo>
                  <a:lnTo>
                    <a:pt x="67" y="18"/>
                  </a:lnTo>
                  <a:lnTo>
                    <a:pt x="0" y="53"/>
                  </a:lnTo>
                  <a:lnTo>
                    <a:pt x="77" y="42"/>
                  </a:lnTo>
                  <a:lnTo>
                    <a:pt x="81" y="53"/>
                  </a:lnTo>
                  <a:lnTo>
                    <a:pt x="129" y="40"/>
                  </a:lnTo>
                  <a:lnTo>
                    <a:pt x="132" y="49"/>
                  </a:lnTo>
                  <a:lnTo>
                    <a:pt x="184" y="44"/>
                  </a:lnTo>
                  <a:close/>
                </a:path>
              </a:pathLst>
            </a:custGeom>
            <a:grpFill/>
            <a:ln w="4763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243" name="Freeform 694">
              <a:extLst>
                <a:ext uri="{FF2B5EF4-FFF2-40B4-BE49-F238E27FC236}">
                  <a16:creationId xmlns:a16="http://schemas.microsoft.com/office/drawing/2014/main" id="{81186475-A87F-44AB-B08D-153EAF223A4E}"/>
                </a:ext>
              </a:extLst>
            </p:cNvPr>
            <p:cNvSpPr>
              <a:spLocks/>
            </p:cNvSpPr>
            <p:nvPr/>
          </p:nvSpPr>
          <p:spPr bwMode="auto">
            <a:xfrm>
              <a:off x="4227" y="1807"/>
              <a:ext cx="72" cy="81"/>
            </a:xfrm>
            <a:custGeom>
              <a:avLst/>
              <a:gdLst>
                <a:gd name="T0" fmla="*/ 36 w 217"/>
                <a:gd name="T1" fmla="*/ 81 h 162"/>
                <a:gd name="T2" fmla="*/ 29 w 217"/>
                <a:gd name="T3" fmla="*/ 80 h 162"/>
                <a:gd name="T4" fmla="*/ 22 w 217"/>
                <a:gd name="T5" fmla="*/ 77 h 162"/>
                <a:gd name="T6" fmla="*/ 16 w 217"/>
                <a:gd name="T7" fmla="*/ 74 h 162"/>
                <a:gd name="T8" fmla="*/ 10 w 217"/>
                <a:gd name="T9" fmla="*/ 69 h 162"/>
                <a:gd name="T10" fmla="*/ 6 w 217"/>
                <a:gd name="T11" fmla="*/ 63 h 162"/>
                <a:gd name="T12" fmla="*/ 3 w 217"/>
                <a:gd name="T13" fmla="*/ 56 h 162"/>
                <a:gd name="T14" fmla="*/ 1 w 217"/>
                <a:gd name="T15" fmla="*/ 48 h 162"/>
                <a:gd name="T16" fmla="*/ 0 w 217"/>
                <a:gd name="T17" fmla="*/ 40 h 162"/>
                <a:gd name="T18" fmla="*/ 1 w 217"/>
                <a:gd name="T19" fmla="*/ 32 h 162"/>
                <a:gd name="T20" fmla="*/ 3 w 217"/>
                <a:gd name="T21" fmla="*/ 25 h 162"/>
                <a:gd name="T22" fmla="*/ 6 w 217"/>
                <a:gd name="T23" fmla="*/ 18 h 162"/>
                <a:gd name="T24" fmla="*/ 11 w 217"/>
                <a:gd name="T25" fmla="*/ 12 h 162"/>
                <a:gd name="T26" fmla="*/ 16 w 217"/>
                <a:gd name="T27" fmla="*/ 7 h 162"/>
                <a:gd name="T28" fmla="*/ 22 w 217"/>
                <a:gd name="T29" fmla="*/ 3 h 162"/>
                <a:gd name="T30" fmla="*/ 29 w 217"/>
                <a:gd name="T31" fmla="*/ 1 h 162"/>
                <a:gd name="T32" fmla="*/ 36 w 217"/>
                <a:gd name="T33" fmla="*/ 0 h 162"/>
                <a:gd name="T34" fmla="*/ 72 w 217"/>
                <a:gd name="T35" fmla="*/ 0 h 162"/>
                <a:gd name="T36" fmla="*/ 72 w 217"/>
                <a:gd name="T37" fmla="*/ 81 h 162"/>
                <a:gd name="T38" fmla="*/ 36 w 217"/>
                <a:gd name="T39" fmla="*/ 81 h 162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0" t="0" r="r" b="b"/>
              <a:pathLst>
                <a:path w="217" h="162">
                  <a:moveTo>
                    <a:pt x="108" y="161"/>
                  </a:moveTo>
                  <a:lnTo>
                    <a:pt x="86" y="160"/>
                  </a:lnTo>
                  <a:lnTo>
                    <a:pt x="66" y="154"/>
                  </a:lnTo>
                  <a:lnTo>
                    <a:pt x="48" y="147"/>
                  </a:lnTo>
                  <a:lnTo>
                    <a:pt x="31" y="138"/>
                  </a:lnTo>
                  <a:lnTo>
                    <a:pt x="18" y="125"/>
                  </a:lnTo>
                  <a:lnTo>
                    <a:pt x="9" y="112"/>
                  </a:lnTo>
                  <a:lnTo>
                    <a:pt x="3" y="96"/>
                  </a:lnTo>
                  <a:lnTo>
                    <a:pt x="0" y="80"/>
                  </a:lnTo>
                  <a:lnTo>
                    <a:pt x="3" y="64"/>
                  </a:lnTo>
                  <a:lnTo>
                    <a:pt x="9" y="49"/>
                  </a:lnTo>
                  <a:lnTo>
                    <a:pt x="18" y="35"/>
                  </a:lnTo>
                  <a:lnTo>
                    <a:pt x="32" y="23"/>
                  </a:lnTo>
                  <a:lnTo>
                    <a:pt x="48" y="14"/>
                  </a:lnTo>
                  <a:lnTo>
                    <a:pt x="66" y="6"/>
                  </a:lnTo>
                  <a:lnTo>
                    <a:pt x="87" y="1"/>
                  </a:lnTo>
                  <a:lnTo>
                    <a:pt x="108" y="0"/>
                  </a:lnTo>
                  <a:lnTo>
                    <a:pt x="217" y="0"/>
                  </a:lnTo>
                  <a:lnTo>
                    <a:pt x="216" y="162"/>
                  </a:lnTo>
                  <a:lnTo>
                    <a:pt x="108" y="161"/>
                  </a:lnTo>
                  <a:close/>
                </a:path>
              </a:pathLst>
            </a:custGeom>
            <a:grpFill/>
            <a:ln w="4763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244" name="Freeform 695">
              <a:extLst>
                <a:ext uri="{FF2B5EF4-FFF2-40B4-BE49-F238E27FC236}">
                  <a16:creationId xmlns:a16="http://schemas.microsoft.com/office/drawing/2014/main" id="{80AB0114-20BE-4AE3-80E1-46843A64D7C8}"/>
                </a:ext>
              </a:extLst>
            </p:cNvPr>
            <p:cNvSpPr>
              <a:spLocks/>
            </p:cNvSpPr>
            <p:nvPr/>
          </p:nvSpPr>
          <p:spPr bwMode="auto">
            <a:xfrm>
              <a:off x="4312" y="1782"/>
              <a:ext cx="61" cy="27"/>
            </a:xfrm>
            <a:custGeom>
              <a:avLst/>
              <a:gdLst>
                <a:gd name="T0" fmla="*/ 61 w 183"/>
                <a:gd name="T1" fmla="*/ 22 h 53"/>
                <a:gd name="T2" fmla="*/ 55 w 183"/>
                <a:gd name="T3" fmla="*/ 0 h 53"/>
                <a:gd name="T4" fmla="*/ 40 w 183"/>
                <a:gd name="T5" fmla="*/ 11 h 53"/>
                <a:gd name="T6" fmla="*/ 38 w 183"/>
                <a:gd name="T7" fmla="*/ 4 h 53"/>
                <a:gd name="T8" fmla="*/ 24 w 183"/>
                <a:gd name="T9" fmla="*/ 15 h 53"/>
                <a:gd name="T10" fmla="*/ 22 w 183"/>
                <a:gd name="T11" fmla="*/ 9 h 53"/>
                <a:gd name="T12" fmla="*/ 0 w 183"/>
                <a:gd name="T13" fmla="*/ 27 h 53"/>
                <a:gd name="T14" fmla="*/ 25 w 183"/>
                <a:gd name="T15" fmla="*/ 21 h 53"/>
                <a:gd name="T16" fmla="*/ 27 w 183"/>
                <a:gd name="T17" fmla="*/ 26 h 53"/>
                <a:gd name="T18" fmla="*/ 42 w 183"/>
                <a:gd name="T19" fmla="*/ 20 h 53"/>
                <a:gd name="T20" fmla="*/ 43 w 183"/>
                <a:gd name="T21" fmla="*/ 25 h 53"/>
                <a:gd name="T22" fmla="*/ 61 w 183"/>
                <a:gd name="T23" fmla="*/ 22 h 53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183" h="53">
                  <a:moveTo>
                    <a:pt x="183" y="44"/>
                  </a:moveTo>
                  <a:lnTo>
                    <a:pt x="165" y="0"/>
                  </a:lnTo>
                  <a:lnTo>
                    <a:pt x="120" y="22"/>
                  </a:lnTo>
                  <a:lnTo>
                    <a:pt x="113" y="7"/>
                  </a:lnTo>
                  <a:lnTo>
                    <a:pt x="71" y="29"/>
                  </a:lnTo>
                  <a:lnTo>
                    <a:pt x="67" y="18"/>
                  </a:lnTo>
                  <a:lnTo>
                    <a:pt x="0" y="53"/>
                  </a:lnTo>
                  <a:lnTo>
                    <a:pt x="76" y="42"/>
                  </a:lnTo>
                  <a:lnTo>
                    <a:pt x="80" y="51"/>
                  </a:lnTo>
                  <a:lnTo>
                    <a:pt x="127" y="40"/>
                  </a:lnTo>
                  <a:lnTo>
                    <a:pt x="130" y="49"/>
                  </a:lnTo>
                  <a:lnTo>
                    <a:pt x="183" y="44"/>
                  </a:lnTo>
                  <a:close/>
                </a:path>
              </a:pathLst>
            </a:custGeom>
            <a:grpFill/>
            <a:ln w="4763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245" name="Freeform 696">
              <a:extLst>
                <a:ext uri="{FF2B5EF4-FFF2-40B4-BE49-F238E27FC236}">
                  <a16:creationId xmlns:a16="http://schemas.microsoft.com/office/drawing/2014/main" id="{A8031C41-76C7-4EAA-856A-2AD2C5528548}"/>
                </a:ext>
              </a:extLst>
            </p:cNvPr>
            <p:cNvSpPr>
              <a:spLocks/>
            </p:cNvSpPr>
            <p:nvPr/>
          </p:nvSpPr>
          <p:spPr bwMode="auto">
            <a:xfrm>
              <a:off x="4333" y="1864"/>
              <a:ext cx="58" cy="34"/>
            </a:xfrm>
            <a:custGeom>
              <a:avLst/>
              <a:gdLst>
                <a:gd name="T0" fmla="*/ 57 w 175"/>
                <a:gd name="T1" fmla="*/ 34 h 68"/>
                <a:gd name="T2" fmla="*/ 58 w 175"/>
                <a:gd name="T3" fmla="*/ 10 h 68"/>
                <a:gd name="T4" fmla="*/ 41 w 175"/>
                <a:gd name="T5" fmla="*/ 12 h 68"/>
                <a:gd name="T6" fmla="*/ 41 w 175"/>
                <a:gd name="T7" fmla="*/ 5 h 68"/>
                <a:gd name="T8" fmla="*/ 25 w 175"/>
                <a:gd name="T9" fmla="*/ 7 h 68"/>
                <a:gd name="T10" fmla="*/ 26 w 175"/>
                <a:gd name="T11" fmla="*/ 0 h 68"/>
                <a:gd name="T12" fmla="*/ 0 w 175"/>
                <a:gd name="T13" fmla="*/ 4 h 68"/>
                <a:gd name="T14" fmla="*/ 25 w 175"/>
                <a:gd name="T15" fmla="*/ 13 h 68"/>
                <a:gd name="T16" fmla="*/ 25 w 175"/>
                <a:gd name="T17" fmla="*/ 19 h 68"/>
                <a:gd name="T18" fmla="*/ 41 w 175"/>
                <a:gd name="T19" fmla="*/ 22 h 68"/>
                <a:gd name="T20" fmla="*/ 40 w 175"/>
                <a:gd name="T21" fmla="*/ 27 h 68"/>
                <a:gd name="T22" fmla="*/ 57 w 175"/>
                <a:gd name="T23" fmla="*/ 34 h 68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175" h="68">
                  <a:moveTo>
                    <a:pt x="172" y="68"/>
                  </a:moveTo>
                  <a:lnTo>
                    <a:pt x="175" y="20"/>
                  </a:lnTo>
                  <a:lnTo>
                    <a:pt x="123" y="24"/>
                  </a:lnTo>
                  <a:lnTo>
                    <a:pt x="123" y="10"/>
                  </a:lnTo>
                  <a:lnTo>
                    <a:pt x="75" y="13"/>
                  </a:lnTo>
                  <a:lnTo>
                    <a:pt x="77" y="0"/>
                  </a:lnTo>
                  <a:lnTo>
                    <a:pt x="0" y="7"/>
                  </a:lnTo>
                  <a:lnTo>
                    <a:pt x="74" y="26"/>
                  </a:lnTo>
                  <a:lnTo>
                    <a:pt x="74" y="37"/>
                  </a:lnTo>
                  <a:lnTo>
                    <a:pt x="123" y="43"/>
                  </a:lnTo>
                  <a:lnTo>
                    <a:pt x="122" y="53"/>
                  </a:lnTo>
                  <a:lnTo>
                    <a:pt x="172" y="68"/>
                  </a:lnTo>
                  <a:close/>
                </a:path>
              </a:pathLst>
            </a:custGeom>
            <a:grpFill/>
            <a:ln w="4763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246" name="Freeform 697">
              <a:extLst>
                <a:ext uri="{FF2B5EF4-FFF2-40B4-BE49-F238E27FC236}">
                  <a16:creationId xmlns:a16="http://schemas.microsoft.com/office/drawing/2014/main" id="{62E8DE4F-6419-482A-BF14-F182DEB901F3}"/>
                </a:ext>
              </a:extLst>
            </p:cNvPr>
            <p:cNvSpPr>
              <a:spLocks/>
            </p:cNvSpPr>
            <p:nvPr/>
          </p:nvSpPr>
          <p:spPr bwMode="auto">
            <a:xfrm>
              <a:off x="4302" y="1902"/>
              <a:ext cx="53" cy="56"/>
            </a:xfrm>
            <a:custGeom>
              <a:avLst/>
              <a:gdLst>
                <a:gd name="T0" fmla="*/ 48 w 160"/>
                <a:gd name="T1" fmla="*/ 56 h 114"/>
                <a:gd name="T2" fmla="*/ 53 w 160"/>
                <a:gd name="T3" fmla="*/ 34 h 114"/>
                <a:gd name="T4" fmla="*/ 37 w 160"/>
                <a:gd name="T5" fmla="*/ 28 h 114"/>
                <a:gd name="T6" fmla="*/ 38 w 160"/>
                <a:gd name="T7" fmla="*/ 21 h 114"/>
                <a:gd name="T8" fmla="*/ 23 w 160"/>
                <a:gd name="T9" fmla="*/ 15 h 114"/>
                <a:gd name="T10" fmla="*/ 25 w 160"/>
                <a:gd name="T11" fmla="*/ 9 h 114"/>
                <a:gd name="T12" fmla="*/ 0 w 160"/>
                <a:gd name="T13" fmla="*/ 0 h 114"/>
                <a:gd name="T14" fmla="*/ 21 w 160"/>
                <a:gd name="T15" fmla="*/ 21 h 114"/>
                <a:gd name="T16" fmla="*/ 20 w 160"/>
                <a:gd name="T17" fmla="*/ 26 h 114"/>
                <a:gd name="T18" fmla="*/ 35 w 160"/>
                <a:gd name="T19" fmla="*/ 37 h 114"/>
                <a:gd name="T20" fmla="*/ 34 w 160"/>
                <a:gd name="T21" fmla="*/ 41 h 114"/>
                <a:gd name="T22" fmla="*/ 48 w 160"/>
                <a:gd name="T23" fmla="*/ 56 h 114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160" h="114">
                  <a:moveTo>
                    <a:pt x="146" y="114"/>
                  </a:moveTo>
                  <a:lnTo>
                    <a:pt x="160" y="69"/>
                  </a:lnTo>
                  <a:lnTo>
                    <a:pt x="112" y="57"/>
                  </a:lnTo>
                  <a:lnTo>
                    <a:pt x="116" y="42"/>
                  </a:lnTo>
                  <a:lnTo>
                    <a:pt x="70" y="30"/>
                  </a:lnTo>
                  <a:lnTo>
                    <a:pt x="74" y="18"/>
                  </a:lnTo>
                  <a:lnTo>
                    <a:pt x="0" y="0"/>
                  </a:lnTo>
                  <a:lnTo>
                    <a:pt x="64" y="43"/>
                  </a:lnTo>
                  <a:lnTo>
                    <a:pt x="61" y="53"/>
                  </a:lnTo>
                  <a:lnTo>
                    <a:pt x="106" y="75"/>
                  </a:lnTo>
                  <a:lnTo>
                    <a:pt x="102" y="83"/>
                  </a:lnTo>
                  <a:lnTo>
                    <a:pt x="146" y="114"/>
                  </a:lnTo>
                  <a:close/>
                </a:path>
              </a:pathLst>
            </a:custGeom>
            <a:grpFill/>
            <a:ln w="4763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247" name="Freeform 698">
              <a:extLst>
                <a:ext uri="{FF2B5EF4-FFF2-40B4-BE49-F238E27FC236}">
                  <a16:creationId xmlns:a16="http://schemas.microsoft.com/office/drawing/2014/main" id="{E93F7F94-66A8-47A3-A14E-4BB6569A355A}"/>
                </a:ext>
              </a:extLst>
            </p:cNvPr>
            <p:cNvSpPr>
              <a:spLocks/>
            </p:cNvSpPr>
            <p:nvPr/>
          </p:nvSpPr>
          <p:spPr bwMode="auto">
            <a:xfrm>
              <a:off x="4333" y="1813"/>
              <a:ext cx="61" cy="27"/>
            </a:xfrm>
            <a:custGeom>
              <a:avLst/>
              <a:gdLst>
                <a:gd name="T0" fmla="*/ 61 w 184"/>
                <a:gd name="T1" fmla="*/ 22 h 52"/>
                <a:gd name="T2" fmla="*/ 55 w 184"/>
                <a:gd name="T3" fmla="*/ 0 h 52"/>
                <a:gd name="T4" fmla="*/ 40 w 184"/>
                <a:gd name="T5" fmla="*/ 11 h 52"/>
                <a:gd name="T6" fmla="*/ 38 w 184"/>
                <a:gd name="T7" fmla="*/ 5 h 52"/>
                <a:gd name="T8" fmla="*/ 24 w 184"/>
                <a:gd name="T9" fmla="*/ 15 h 52"/>
                <a:gd name="T10" fmla="*/ 22 w 184"/>
                <a:gd name="T11" fmla="*/ 9 h 52"/>
                <a:gd name="T12" fmla="*/ 0 w 184"/>
                <a:gd name="T13" fmla="*/ 27 h 52"/>
                <a:gd name="T14" fmla="*/ 26 w 184"/>
                <a:gd name="T15" fmla="*/ 22 h 52"/>
                <a:gd name="T16" fmla="*/ 27 w 184"/>
                <a:gd name="T17" fmla="*/ 27 h 52"/>
                <a:gd name="T18" fmla="*/ 43 w 184"/>
                <a:gd name="T19" fmla="*/ 21 h 52"/>
                <a:gd name="T20" fmla="*/ 44 w 184"/>
                <a:gd name="T21" fmla="*/ 25 h 52"/>
                <a:gd name="T22" fmla="*/ 61 w 184"/>
                <a:gd name="T23" fmla="*/ 22 h 52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184" h="52">
                  <a:moveTo>
                    <a:pt x="184" y="43"/>
                  </a:moveTo>
                  <a:lnTo>
                    <a:pt x="165" y="0"/>
                  </a:lnTo>
                  <a:lnTo>
                    <a:pt x="121" y="22"/>
                  </a:lnTo>
                  <a:lnTo>
                    <a:pt x="115" y="9"/>
                  </a:lnTo>
                  <a:lnTo>
                    <a:pt x="72" y="29"/>
                  </a:lnTo>
                  <a:lnTo>
                    <a:pt x="67" y="18"/>
                  </a:lnTo>
                  <a:lnTo>
                    <a:pt x="0" y="52"/>
                  </a:lnTo>
                  <a:lnTo>
                    <a:pt x="77" y="42"/>
                  </a:lnTo>
                  <a:lnTo>
                    <a:pt x="81" y="52"/>
                  </a:lnTo>
                  <a:lnTo>
                    <a:pt x="129" y="40"/>
                  </a:lnTo>
                  <a:lnTo>
                    <a:pt x="132" y="49"/>
                  </a:lnTo>
                  <a:lnTo>
                    <a:pt x="184" y="43"/>
                  </a:lnTo>
                  <a:close/>
                </a:path>
              </a:pathLst>
            </a:custGeom>
            <a:grpFill/>
            <a:ln w="4763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248" name="Freeform 699">
              <a:extLst>
                <a:ext uri="{FF2B5EF4-FFF2-40B4-BE49-F238E27FC236}">
                  <a16:creationId xmlns:a16="http://schemas.microsoft.com/office/drawing/2014/main" id="{0B63B0F8-54C9-4029-80F5-D9099B9296B1}"/>
                </a:ext>
              </a:extLst>
            </p:cNvPr>
            <p:cNvSpPr>
              <a:spLocks/>
            </p:cNvSpPr>
            <p:nvPr/>
          </p:nvSpPr>
          <p:spPr bwMode="auto">
            <a:xfrm>
              <a:off x="5232" y="2238"/>
              <a:ext cx="142" cy="116"/>
            </a:xfrm>
            <a:custGeom>
              <a:avLst/>
              <a:gdLst>
                <a:gd name="T0" fmla="*/ 100 w 426"/>
                <a:gd name="T1" fmla="*/ 0 h 232"/>
                <a:gd name="T2" fmla="*/ 100 w 426"/>
                <a:gd name="T3" fmla="*/ 29 h 232"/>
                <a:gd name="T4" fmla="*/ 0 w 426"/>
                <a:gd name="T5" fmla="*/ 29 h 232"/>
                <a:gd name="T6" fmla="*/ 0 w 426"/>
                <a:gd name="T7" fmla="*/ 87 h 232"/>
                <a:gd name="T8" fmla="*/ 100 w 426"/>
                <a:gd name="T9" fmla="*/ 87 h 232"/>
                <a:gd name="T10" fmla="*/ 100 w 426"/>
                <a:gd name="T11" fmla="*/ 116 h 232"/>
                <a:gd name="T12" fmla="*/ 142 w 426"/>
                <a:gd name="T13" fmla="*/ 58 h 232"/>
                <a:gd name="T14" fmla="*/ 100 w 426"/>
                <a:gd name="T15" fmla="*/ 0 h 232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426" h="232">
                  <a:moveTo>
                    <a:pt x="300" y="0"/>
                  </a:moveTo>
                  <a:lnTo>
                    <a:pt x="300" y="58"/>
                  </a:lnTo>
                  <a:lnTo>
                    <a:pt x="0" y="58"/>
                  </a:lnTo>
                  <a:lnTo>
                    <a:pt x="0" y="174"/>
                  </a:lnTo>
                  <a:lnTo>
                    <a:pt x="300" y="174"/>
                  </a:lnTo>
                  <a:lnTo>
                    <a:pt x="300" y="232"/>
                  </a:lnTo>
                  <a:lnTo>
                    <a:pt x="426" y="116"/>
                  </a:lnTo>
                  <a:lnTo>
                    <a:pt x="300" y="0"/>
                  </a:lnTo>
                  <a:close/>
                </a:path>
              </a:pathLst>
            </a:custGeom>
            <a:grpFill/>
            <a:ln w="4763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249" name="Rectangle 700">
              <a:extLst>
                <a:ext uri="{FF2B5EF4-FFF2-40B4-BE49-F238E27FC236}">
                  <a16:creationId xmlns:a16="http://schemas.microsoft.com/office/drawing/2014/main" id="{FF1677C6-226B-4B92-845B-9485CD40582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217" y="2267"/>
              <a:ext cx="10" cy="58"/>
            </a:xfrm>
            <a:prstGeom prst="rect">
              <a:avLst/>
            </a:prstGeom>
            <a:grpFill/>
            <a:ln w="4763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defRPr sz="24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250" name="Rectangle 701">
              <a:extLst>
                <a:ext uri="{FF2B5EF4-FFF2-40B4-BE49-F238E27FC236}">
                  <a16:creationId xmlns:a16="http://schemas.microsoft.com/office/drawing/2014/main" id="{E82ACC3F-B2DC-41FB-A6C0-DAAF85F50AB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206" y="2267"/>
              <a:ext cx="5" cy="58"/>
            </a:xfrm>
            <a:prstGeom prst="rect">
              <a:avLst/>
            </a:prstGeom>
            <a:grpFill/>
            <a:ln w="4763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defRPr sz="24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251" name="Freeform 702">
              <a:extLst>
                <a:ext uri="{FF2B5EF4-FFF2-40B4-BE49-F238E27FC236}">
                  <a16:creationId xmlns:a16="http://schemas.microsoft.com/office/drawing/2014/main" id="{FDE05238-552A-47F6-AEA7-EBA15D9F64BD}"/>
                </a:ext>
              </a:extLst>
            </p:cNvPr>
            <p:cNvSpPr>
              <a:spLocks/>
            </p:cNvSpPr>
            <p:nvPr/>
          </p:nvSpPr>
          <p:spPr bwMode="auto">
            <a:xfrm>
              <a:off x="5232" y="1890"/>
              <a:ext cx="142" cy="116"/>
            </a:xfrm>
            <a:custGeom>
              <a:avLst/>
              <a:gdLst>
                <a:gd name="T0" fmla="*/ 100 w 426"/>
                <a:gd name="T1" fmla="*/ 0 h 232"/>
                <a:gd name="T2" fmla="*/ 100 w 426"/>
                <a:gd name="T3" fmla="*/ 29 h 232"/>
                <a:gd name="T4" fmla="*/ 0 w 426"/>
                <a:gd name="T5" fmla="*/ 29 h 232"/>
                <a:gd name="T6" fmla="*/ 0 w 426"/>
                <a:gd name="T7" fmla="*/ 87 h 232"/>
                <a:gd name="T8" fmla="*/ 100 w 426"/>
                <a:gd name="T9" fmla="*/ 87 h 232"/>
                <a:gd name="T10" fmla="*/ 100 w 426"/>
                <a:gd name="T11" fmla="*/ 116 h 232"/>
                <a:gd name="T12" fmla="*/ 142 w 426"/>
                <a:gd name="T13" fmla="*/ 58 h 232"/>
                <a:gd name="T14" fmla="*/ 100 w 426"/>
                <a:gd name="T15" fmla="*/ 0 h 232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426" h="232">
                  <a:moveTo>
                    <a:pt x="300" y="0"/>
                  </a:moveTo>
                  <a:lnTo>
                    <a:pt x="300" y="58"/>
                  </a:lnTo>
                  <a:lnTo>
                    <a:pt x="0" y="58"/>
                  </a:lnTo>
                  <a:lnTo>
                    <a:pt x="0" y="174"/>
                  </a:lnTo>
                  <a:lnTo>
                    <a:pt x="300" y="174"/>
                  </a:lnTo>
                  <a:lnTo>
                    <a:pt x="300" y="232"/>
                  </a:lnTo>
                  <a:lnTo>
                    <a:pt x="426" y="116"/>
                  </a:lnTo>
                  <a:lnTo>
                    <a:pt x="300" y="0"/>
                  </a:lnTo>
                  <a:close/>
                </a:path>
              </a:pathLst>
            </a:custGeom>
            <a:grpFill/>
            <a:ln w="4763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252" name="Rectangle 703">
              <a:extLst>
                <a:ext uri="{FF2B5EF4-FFF2-40B4-BE49-F238E27FC236}">
                  <a16:creationId xmlns:a16="http://schemas.microsoft.com/office/drawing/2014/main" id="{399E038A-0A04-41E0-9367-02B267AAD15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217" y="1919"/>
              <a:ext cx="10" cy="58"/>
            </a:xfrm>
            <a:prstGeom prst="rect">
              <a:avLst/>
            </a:prstGeom>
            <a:grpFill/>
            <a:ln w="4763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defRPr sz="24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253" name="Rectangle 704">
              <a:extLst>
                <a:ext uri="{FF2B5EF4-FFF2-40B4-BE49-F238E27FC236}">
                  <a16:creationId xmlns:a16="http://schemas.microsoft.com/office/drawing/2014/main" id="{5EAEC204-A065-4222-B358-6BC58A6F39B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206" y="1919"/>
              <a:ext cx="5" cy="58"/>
            </a:xfrm>
            <a:prstGeom prst="rect">
              <a:avLst/>
            </a:prstGeom>
            <a:grpFill/>
            <a:ln w="4763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defRPr sz="24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254" name="Line 705">
              <a:extLst>
                <a:ext uri="{FF2B5EF4-FFF2-40B4-BE49-F238E27FC236}">
                  <a16:creationId xmlns:a16="http://schemas.microsoft.com/office/drawing/2014/main" id="{3141BE8B-E214-4CC4-BE4A-9D03AE4D612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842" y="1921"/>
              <a:ext cx="1" cy="93"/>
            </a:xfrm>
            <a:prstGeom prst="line">
              <a:avLst/>
            </a:prstGeom>
            <a:grp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grpSp>
          <p:nvGrpSpPr>
            <p:cNvPr id="255" name="Group 706">
              <a:extLst>
                <a:ext uri="{FF2B5EF4-FFF2-40B4-BE49-F238E27FC236}">
                  <a16:creationId xmlns:a16="http://schemas.microsoft.com/office/drawing/2014/main" id="{22571642-787A-4DDC-A063-F2BF1D83FE4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814" y="1851"/>
              <a:ext cx="56" cy="233"/>
              <a:chOff x="4710" y="1544"/>
              <a:chExt cx="56" cy="233"/>
            </a:xfrm>
            <a:grpFill/>
          </p:grpSpPr>
          <p:sp>
            <p:nvSpPr>
              <p:cNvPr id="436" name="Oval 707">
                <a:extLst>
                  <a:ext uri="{FF2B5EF4-FFF2-40B4-BE49-F238E27FC236}">
                    <a16:creationId xmlns:a16="http://schemas.microsoft.com/office/drawing/2014/main" id="{4DEB10EF-2189-4F1C-B59D-DC8BBCE67FA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724" y="1544"/>
                <a:ext cx="29" cy="71"/>
              </a:xfrm>
              <a:prstGeom prst="ellipse">
                <a:avLst/>
              </a:prstGeom>
              <a:grpFill/>
              <a:ln w="4763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charset="0"/>
                  <a:ea typeface="+mn-ea"/>
                  <a:cs typeface="+mn-cs"/>
                </a:endParaRPr>
              </a:p>
            </p:txBody>
          </p:sp>
          <p:sp>
            <p:nvSpPr>
              <p:cNvPr id="437" name="Freeform 708">
                <a:extLst>
                  <a:ext uri="{FF2B5EF4-FFF2-40B4-BE49-F238E27FC236}">
                    <a16:creationId xmlns:a16="http://schemas.microsoft.com/office/drawing/2014/main" id="{C4D40801-6A10-4E4E-B0A0-4412CAE089A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10" y="1640"/>
                <a:ext cx="28" cy="44"/>
              </a:xfrm>
              <a:custGeom>
                <a:avLst/>
                <a:gdLst>
                  <a:gd name="T0" fmla="*/ 28 w 84"/>
                  <a:gd name="T1" fmla="*/ 0 h 87"/>
                  <a:gd name="T2" fmla="*/ 24 w 84"/>
                  <a:gd name="T3" fmla="*/ 1 h 87"/>
                  <a:gd name="T4" fmla="*/ 21 w 84"/>
                  <a:gd name="T5" fmla="*/ 3 h 87"/>
                  <a:gd name="T6" fmla="*/ 15 w 84"/>
                  <a:gd name="T7" fmla="*/ 6 h 87"/>
                  <a:gd name="T8" fmla="*/ 13 w 84"/>
                  <a:gd name="T9" fmla="*/ 8 h 87"/>
                  <a:gd name="T10" fmla="*/ 10 w 84"/>
                  <a:gd name="T11" fmla="*/ 11 h 87"/>
                  <a:gd name="T12" fmla="*/ 8 w 84"/>
                  <a:gd name="T13" fmla="*/ 15 h 87"/>
                  <a:gd name="T14" fmla="*/ 5 w 84"/>
                  <a:gd name="T15" fmla="*/ 19 h 87"/>
                  <a:gd name="T16" fmla="*/ 0 w 84"/>
                  <a:gd name="T17" fmla="*/ 44 h 87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84" h="87">
                    <a:moveTo>
                      <a:pt x="84" y="0"/>
                    </a:moveTo>
                    <a:lnTo>
                      <a:pt x="73" y="2"/>
                    </a:lnTo>
                    <a:lnTo>
                      <a:pt x="62" y="5"/>
                    </a:lnTo>
                    <a:lnTo>
                      <a:pt x="45" y="11"/>
                    </a:lnTo>
                    <a:lnTo>
                      <a:pt x="38" y="16"/>
                    </a:lnTo>
                    <a:lnTo>
                      <a:pt x="31" y="22"/>
                    </a:lnTo>
                    <a:lnTo>
                      <a:pt x="23" y="29"/>
                    </a:lnTo>
                    <a:lnTo>
                      <a:pt x="14" y="38"/>
                    </a:lnTo>
                    <a:lnTo>
                      <a:pt x="0" y="87"/>
                    </a:lnTo>
                  </a:path>
                </a:pathLst>
              </a:custGeom>
              <a:grpFill/>
              <a:ln w="4763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438" name="Freeform 709">
                <a:extLst>
                  <a:ext uri="{FF2B5EF4-FFF2-40B4-BE49-F238E27FC236}">
                    <a16:creationId xmlns:a16="http://schemas.microsoft.com/office/drawing/2014/main" id="{B62767C0-B068-456D-AED7-5249756469D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38" y="1637"/>
                <a:ext cx="28" cy="70"/>
              </a:xfrm>
              <a:custGeom>
                <a:avLst/>
                <a:gdLst>
                  <a:gd name="T0" fmla="*/ 0 w 84"/>
                  <a:gd name="T1" fmla="*/ 0 h 140"/>
                  <a:gd name="T2" fmla="*/ 14 w 84"/>
                  <a:gd name="T3" fmla="*/ 24 h 140"/>
                  <a:gd name="T4" fmla="*/ 28 w 84"/>
                  <a:gd name="T5" fmla="*/ 70 h 140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84" h="140">
                    <a:moveTo>
                      <a:pt x="0" y="0"/>
                    </a:moveTo>
                    <a:lnTo>
                      <a:pt x="42" y="47"/>
                    </a:lnTo>
                    <a:lnTo>
                      <a:pt x="84" y="140"/>
                    </a:lnTo>
                  </a:path>
                </a:pathLst>
              </a:custGeom>
              <a:grpFill/>
              <a:ln w="4763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439" name="Freeform 710">
                <a:extLst>
                  <a:ext uri="{FF2B5EF4-FFF2-40B4-BE49-F238E27FC236}">
                    <a16:creationId xmlns:a16="http://schemas.microsoft.com/office/drawing/2014/main" id="{A69E4CC5-6D60-45A3-B712-4481C72C63E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38" y="1707"/>
                <a:ext cx="28" cy="70"/>
              </a:xfrm>
              <a:custGeom>
                <a:avLst/>
                <a:gdLst>
                  <a:gd name="T0" fmla="*/ 0 w 84"/>
                  <a:gd name="T1" fmla="*/ 0 h 139"/>
                  <a:gd name="T2" fmla="*/ 28 w 84"/>
                  <a:gd name="T3" fmla="*/ 35 h 139"/>
                  <a:gd name="T4" fmla="*/ 28 w 84"/>
                  <a:gd name="T5" fmla="*/ 70 h 139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84" h="139">
                    <a:moveTo>
                      <a:pt x="0" y="0"/>
                    </a:moveTo>
                    <a:lnTo>
                      <a:pt x="84" y="69"/>
                    </a:lnTo>
                    <a:lnTo>
                      <a:pt x="84" y="139"/>
                    </a:lnTo>
                  </a:path>
                </a:pathLst>
              </a:custGeom>
              <a:grpFill/>
              <a:ln w="4763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440" name="Freeform 711">
                <a:extLst>
                  <a:ext uri="{FF2B5EF4-FFF2-40B4-BE49-F238E27FC236}">
                    <a16:creationId xmlns:a16="http://schemas.microsoft.com/office/drawing/2014/main" id="{1E62FF36-F026-4FC3-B7B8-6A68A15B730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24" y="1707"/>
                <a:ext cx="14" cy="70"/>
              </a:xfrm>
              <a:custGeom>
                <a:avLst/>
                <a:gdLst>
                  <a:gd name="T0" fmla="*/ 14 w 42"/>
                  <a:gd name="T1" fmla="*/ 0 h 139"/>
                  <a:gd name="T2" fmla="*/ 14 w 42"/>
                  <a:gd name="T3" fmla="*/ 47 h 139"/>
                  <a:gd name="T4" fmla="*/ 0 w 42"/>
                  <a:gd name="T5" fmla="*/ 70 h 139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42" h="139">
                    <a:moveTo>
                      <a:pt x="42" y="0"/>
                    </a:moveTo>
                    <a:lnTo>
                      <a:pt x="42" y="93"/>
                    </a:lnTo>
                    <a:lnTo>
                      <a:pt x="0" y="139"/>
                    </a:lnTo>
                  </a:path>
                </a:pathLst>
              </a:custGeom>
              <a:grpFill/>
              <a:ln w="4763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  <p:sp>
          <p:nvSpPr>
            <p:cNvPr id="256" name="Line 712">
              <a:extLst>
                <a:ext uri="{FF2B5EF4-FFF2-40B4-BE49-F238E27FC236}">
                  <a16:creationId xmlns:a16="http://schemas.microsoft.com/office/drawing/2014/main" id="{4879B644-B5DE-4BFA-9985-D9720E8BEB6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038" y="1921"/>
              <a:ext cx="1" cy="93"/>
            </a:xfrm>
            <a:prstGeom prst="line">
              <a:avLst/>
            </a:prstGeom>
            <a:grp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grpSp>
          <p:nvGrpSpPr>
            <p:cNvPr id="257" name="Group 713">
              <a:extLst>
                <a:ext uri="{FF2B5EF4-FFF2-40B4-BE49-F238E27FC236}">
                  <a16:creationId xmlns:a16="http://schemas.microsoft.com/office/drawing/2014/main" id="{BF94427D-2372-409A-84CB-A86876B6713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010" y="1851"/>
              <a:ext cx="56" cy="233"/>
              <a:chOff x="4906" y="1544"/>
              <a:chExt cx="56" cy="233"/>
            </a:xfrm>
            <a:grpFill/>
          </p:grpSpPr>
          <p:sp>
            <p:nvSpPr>
              <p:cNvPr id="431" name="Oval 714">
                <a:extLst>
                  <a:ext uri="{FF2B5EF4-FFF2-40B4-BE49-F238E27FC236}">
                    <a16:creationId xmlns:a16="http://schemas.microsoft.com/office/drawing/2014/main" id="{0CCFCD55-3F2D-4A3D-9B83-89627ECC61F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920" y="1544"/>
                <a:ext cx="29" cy="71"/>
              </a:xfrm>
              <a:prstGeom prst="ellipse">
                <a:avLst/>
              </a:prstGeom>
              <a:grpFill/>
              <a:ln w="4763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charset="0"/>
                  <a:ea typeface="+mn-ea"/>
                  <a:cs typeface="+mn-cs"/>
                </a:endParaRPr>
              </a:p>
            </p:txBody>
          </p:sp>
          <p:sp>
            <p:nvSpPr>
              <p:cNvPr id="432" name="Freeform 715">
                <a:extLst>
                  <a:ext uri="{FF2B5EF4-FFF2-40B4-BE49-F238E27FC236}">
                    <a16:creationId xmlns:a16="http://schemas.microsoft.com/office/drawing/2014/main" id="{C709E81B-DC05-49C9-A45D-282885BFF02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906" y="1640"/>
                <a:ext cx="28" cy="44"/>
              </a:xfrm>
              <a:custGeom>
                <a:avLst/>
                <a:gdLst>
                  <a:gd name="T0" fmla="*/ 28 w 84"/>
                  <a:gd name="T1" fmla="*/ 0 h 87"/>
                  <a:gd name="T2" fmla="*/ 24 w 84"/>
                  <a:gd name="T3" fmla="*/ 1 h 87"/>
                  <a:gd name="T4" fmla="*/ 21 w 84"/>
                  <a:gd name="T5" fmla="*/ 3 h 87"/>
                  <a:gd name="T6" fmla="*/ 15 w 84"/>
                  <a:gd name="T7" fmla="*/ 6 h 87"/>
                  <a:gd name="T8" fmla="*/ 13 w 84"/>
                  <a:gd name="T9" fmla="*/ 8 h 87"/>
                  <a:gd name="T10" fmla="*/ 10 w 84"/>
                  <a:gd name="T11" fmla="*/ 11 h 87"/>
                  <a:gd name="T12" fmla="*/ 8 w 84"/>
                  <a:gd name="T13" fmla="*/ 15 h 87"/>
                  <a:gd name="T14" fmla="*/ 5 w 84"/>
                  <a:gd name="T15" fmla="*/ 19 h 87"/>
                  <a:gd name="T16" fmla="*/ 0 w 84"/>
                  <a:gd name="T17" fmla="*/ 44 h 87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84" h="87">
                    <a:moveTo>
                      <a:pt x="84" y="0"/>
                    </a:moveTo>
                    <a:lnTo>
                      <a:pt x="73" y="2"/>
                    </a:lnTo>
                    <a:lnTo>
                      <a:pt x="62" y="5"/>
                    </a:lnTo>
                    <a:lnTo>
                      <a:pt x="45" y="11"/>
                    </a:lnTo>
                    <a:lnTo>
                      <a:pt x="38" y="16"/>
                    </a:lnTo>
                    <a:lnTo>
                      <a:pt x="31" y="22"/>
                    </a:lnTo>
                    <a:lnTo>
                      <a:pt x="23" y="29"/>
                    </a:lnTo>
                    <a:lnTo>
                      <a:pt x="14" y="38"/>
                    </a:lnTo>
                    <a:lnTo>
                      <a:pt x="0" y="87"/>
                    </a:lnTo>
                  </a:path>
                </a:pathLst>
              </a:custGeom>
              <a:grpFill/>
              <a:ln w="4763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433" name="Freeform 716">
                <a:extLst>
                  <a:ext uri="{FF2B5EF4-FFF2-40B4-BE49-F238E27FC236}">
                    <a16:creationId xmlns:a16="http://schemas.microsoft.com/office/drawing/2014/main" id="{4E2C80FF-1AC9-4CA5-B22C-CF3DF0EB6C1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934" y="1637"/>
                <a:ext cx="28" cy="70"/>
              </a:xfrm>
              <a:custGeom>
                <a:avLst/>
                <a:gdLst>
                  <a:gd name="T0" fmla="*/ 0 w 84"/>
                  <a:gd name="T1" fmla="*/ 0 h 140"/>
                  <a:gd name="T2" fmla="*/ 14 w 84"/>
                  <a:gd name="T3" fmla="*/ 24 h 140"/>
                  <a:gd name="T4" fmla="*/ 28 w 84"/>
                  <a:gd name="T5" fmla="*/ 70 h 140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84" h="140">
                    <a:moveTo>
                      <a:pt x="0" y="0"/>
                    </a:moveTo>
                    <a:lnTo>
                      <a:pt x="42" y="47"/>
                    </a:lnTo>
                    <a:lnTo>
                      <a:pt x="84" y="140"/>
                    </a:lnTo>
                  </a:path>
                </a:pathLst>
              </a:custGeom>
              <a:grpFill/>
              <a:ln w="4763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434" name="Freeform 717">
                <a:extLst>
                  <a:ext uri="{FF2B5EF4-FFF2-40B4-BE49-F238E27FC236}">
                    <a16:creationId xmlns:a16="http://schemas.microsoft.com/office/drawing/2014/main" id="{9AD7EF95-D3DD-4A92-B36D-92C3EB3F7C7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934" y="1707"/>
                <a:ext cx="28" cy="70"/>
              </a:xfrm>
              <a:custGeom>
                <a:avLst/>
                <a:gdLst>
                  <a:gd name="T0" fmla="*/ 0 w 84"/>
                  <a:gd name="T1" fmla="*/ 0 h 139"/>
                  <a:gd name="T2" fmla="*/ 28 w 84"/>
                  <a:gd name="T3" fmla="*/ 35 h 139"/>
                  <a:gd name="T4" fmla="*/ 28 w 84"/>
                  <a:gd name="T5" fmla="*/ 70 h 139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84" h="139">
                    <a:moveTo>
                      <a:pt x="0" y="0"/>
                    </a:moveTo>
                    <a:lnTo>
                      <a:pt x="84" y="69"/>
                    </a:lnTo>
                    <a:lnTo>
                      <a:pt x="84" y="139"/>
                    </a:lnTo>
                  </a:path>
                </a:pathLst>
              </a:custGeom>
              <a:grpFill/>
              <a:ln w="4763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435" name="Freeform 718">
                <a:extLst>
                  <a:ext uri="{FF2B5EF4-FFF2-40B4-BE49-F238E27FC236}">
                    <a16:creationId xmlns:a16="http://schemas.microsoft.com/office/drawing/2014/main" id="{414BAC60-8E34-48BA-9B42-A645EB0A6AA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920" y="1707"/>
                <a:ext cx="14" cy="70"/>
              </a:xfrm>
              <a:custGeom>
                <a:avLst/>
                <a:gdLst>
                  <a:gd name="T0" fmla="*/ 14 w 42"/>
                  <a:gd name="T1" fmla="*/ 0 h 139"/>
                  <a:gd name="T2" fmla="*/ 14 w 42"/>
                  <a:gd name="T3" fmla="*/ 47 h 139"/>
                  <a:gd name="T4" fmla="*/ 0 w 42"/>
                  <a:gd name="T5" fmla="*/ 70 h 139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42" h="139">
                    <a:moveTo>
                      <a:pt x="42" y="0"/>
                    </a:moveTo>
                    <a:lnTo>
                      <a:pt x="42" y="93"/>
                    </a:lnTo>
                    <a:lnTo>
                      <a:pt x="0" y="139"/>
                    </a:lnTo>
                  </a:path>
                </a:pathLst>
              </a:custGeom>
              <a:grpFill/>
              <a:ln w="4763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  <p:sp>
          <p:nvSpPr>
            <p:cNvPr id="258" name="Line 719">
              <a:extLst>
                <a:ext uri="{FF2B5EF4-FFF2-40B4-BE49-F238E27FC236}">
                  <a16:creationId xmlns:a16="http://schemas.microsoft.com/office/drawing/2014/main" id="{A91E1241-8227-4553-BE71-ED698DE665A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926" y="1921"/>
              <a:ext cx="1" cy="93"/>
            </a:xfrm>
            <a:prstGeom prst="line">
              <a:avLst/>
            </a:prstGeom>
            <a:grp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grpSp>
          <p:nvGrpSpPr>
            <p:cNvPr id="259" name="Group 720">
              <a:extLst>
                <a:ext uri="{FF2B5EF4-FFF2-40B4-BE49-F238E27FC236}">
                  <a16:creationId xmlns:a16="http://schemas.microsoft.com/office/drawing/2014/main" id="{CB1CABAD-B886-4AFD-A7F5-5ABECCF6D70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898" y="1851"/>
              <a:ext cx="56" cy="233"/>
              <a:chOff x="4794" y="1544"/>
              <a:chExt cx="56" cy="233"/>
            </a:xfrm>
            <a:grpFill/>
          </p:grpSpPr>
          <p:sp>
            <p:nvSpPr>
              <p:cNvPr id="426" name="Oval 721">
                <a:extLst>
                  <a:ext uri="{FF2B5EF4-FFF2-40B4-BE49-F238E27FC236}">
                    <a16:creationId xmlns:a16="http://schemas.microsoft.com/office/drawing/2014/main" id="{5D25D468-54DB-4CCC-8744-E9DF7A76D76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808" y="1544"/>
                <a:ext cx="29" cy="71"/>
              </a:xfrm>
              <a:prstGeom prst="ellipse">
                <a:avLst/>
              </a:prstGeom>
              <a:grpFill/>
              <a:ln w="4763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charset="0"/>
                  <a:ea typeface="+mn-ea"/>
                  <a:cs typeface="+mn-cs"/>
                </a:endParaRPr>
              </a:p>
            </p:txBody>
          </p:sp>
          <p:sp>
            <p:nvSpPr>
              <p:cNvPr id="427" name="Freeform 722">
                <a:extLst>
                  <a:ext uri="{FF2B5EF4-FFF2-40B4-BE49-F238E27FC236}">
                    <a16:creationId xmlns:a16="http://schemas.microsoft.com/office/drawing/2014/main" id="{30D96CD6-D6D6-4816-8128-EFBAA37F6EF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94" y="1640"/>
                <a:ext cx="28" cy="44"/>
              </a:xfrm>
              <a:custGeom>
                <a:avLst/>
                <a:gdLst>
                  <a:gd name="T0" fmla="*/ 28 w 84"/>
                  <a:gd name="T1" fmla="*/ 0 h 87"/>
                  <a:gd name="T2" fmla="*/ 24 w 84"/>
                  <a:gd name="T3" fmla="*/ 1 h 87"/>
                  <a:gd name="T4" fmla="*/ 21 w 84"/>
                  <a:gd name="T5" fmla="*/ 3 h 87"/>
                  <a:gd name="T6" fmla="*/ 15 w 84"/>
                  <a:gd name="T7" fmla="*/ 6 h 87"/>
                  <a:gd name="T8" fmla="*/ 13 w 84"/>
                  <a:gd name="T9" fmla="*/ 8 h 87"/>
                  <a:gd name="T10" fmla="*/ 10 w 84"/>
                  <a:gd name="T11" fmla="*/ 11 h 87"/>
                  <a:gd name="T12" fmla="*/ 8 w 84"/>
                  <a:gd name="T13" fmla="*/ 15 h 87"/>
                  <a:gd name="T14" fmla="*/ 5 w 84"/>
                  <a:gd name="T15" fmla="*/ 19 h 87"/>
                  <a:gd name="T16" fmla="*/ 0 w 84"/>
                  <a:gd name="T17" fmla="*/ 44 h 87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84" h="87">
                    <a:moveTo>
                      <a:pt x="84" y="0"/>
                    </a:moveTo>
                    <a:lnTo>
                      <a:pt x="73" y="2"/>
                    </a:lnTo>
                    <a:lnTo>
                      <a:pt x="62" y="5"/>
                    </a:lnTo>
                    <a:lnTo>
                      <a:pt x="45" y="11"/>
                    </a:lnTo>
                    <a:lnTo>
                      <a:pt x="38" y="16"/>
                    </a:lnTo>
                    <a:lnTo>
                      <a:pt x="31" y="22"/>
                    </a:lnTo>
                    <a:lnTo>
                      <a:pt x="23" y="29"/>
                    </a:lnTo>
                    <a:lnTo>
                      <a:pt x="14" y="38"/>
                    </a:lnTo>
                    <a:lnTo>
                      <a:pt x="0" y="87"/>
                    </a:lnTo>
                  </a:path>
                </a:pathLst>
              </a:custGeom>
              <a:grpFill/>
              <a:ln w="4763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428" name="Freeform 723">
                <a:extLst>
                  <a:ext uri="{FF2B5EF4-FFF2-40B4-BE49-F238E27FC236}">
                    <a16:creationId xmlns:a16="http://schemas.microsoft.com/office/drawing/2014/main" id="{08098990-5539-43E1-A070-3924DC1659F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822" y="1637"/>
                <a:ext cx="28" cy="70"/>
              </a:xfrm>
              <a:custGeom>
                <a:avLst/>
                <a:gdLst>
                  <a:gd name="T0" fmla="*/ 0 w 84"/>
                  <a:gd name="T1" fmla="*/ 0 h 140"/>
                  <a:gd name="T2" fmla="*/ 14 w 84"/>
                  <a:gd name="T3" fmla="*/ 24 h 140"/>
                  <a:gd name="T4" fmla="*/ 28 w 84"/>
                  <a:gd name="T5" fmla="*/ 70 h 140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84" h="140">
                    <a:moveTo>
                      <a:pt x="0" y="0"/>
                    </a:moveTo>
                    <a:lnTo>
                      <a:pt x="42" y="47"/>
                    </a:lnTo>
                    <a:lnTo>
                      <a:pt x="84" y="140"/>
                    </a:lnTo>
                  </a:path>
                </a:pathLst>
              </a:custGeom>
              <a:grpFill/>
              <a:ln w="4763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429" name="Freeform 724">
                <a:extLst>
                  <a:ext uri="{FF2B5EF4-FFF2-40B4-BE49-F238E27FC236}">
                    <a16:creationId xmlns:a16="http://schemas.microsoft.com/office/drawing/2014/main" id="{9AC7FD46-1EA4-4D35-B34F-638BD77EC2C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822" y="1707"/>
                <a:ext cx="28" cy="70"/>
              </a:xfrm>
              <a:custGeom>
                <a:avLst/>
                <a:gdLst>
                  <a:gd name="T0" fmla="*/ 0 w 84"/>
                  <a:gd name="T1" fmla="*/ 0 h 139"/>
                  <a:gd name="T2" fmla="*/ 28 w 84"/>
                  <a:gd name="T3" fmla="*/ 35 h 139"/>
                  <a:gd name="T4" fmla="*/ 28 w 84"/>
                  <a:gd name="T5" fmla="*/ 70 h 139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84" h="139">
                    <a:moveTo>
                      <a:pt x="0" y="0"/>
                    </a:moveTo>
                    <a:lnTo>
                      <a:pt x="84" y="69"/>
                    </a:lnTo>
                    <a:lnTo>
                      <a:pt x="84" y="139"/>
                    </a:lnTo>
                  </a:path>
                </a:pathLst>
              </a:custGeom>
              <a:grpFill/>
              <a:ln w="4763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430" name="Freeform 725">
                <a:extLst>
                  <a:ext uri="{FF2B5EF4-FFF2-40B4-BE49-F238E27FC236}">
                    <a16:creationId xmlns:a16="http://schemas.microsoft.com/office/drawing/2014/main" id="{D97A71AA-F945-4CFD-8037-F7DFF60CDA7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808" y="1707"/>
                <a:ext cx="14" cy="70"/>
              </a:xfrm>
              <a:custGeom>
                <a:avLst/>
                <a:gdLst>
                  <a:gd name="T0" fmla="*/ 14 w 42"/>
                  <a:gd name="T1" fmla="*/ 0 h 139"/>
                  <a:gd name="T2" fmla="*/ 14 w 42"/>
                  <a:gd name="T3" fmla="*/ 47 h 139"/>
                  <a:gd name="T4" fmla="*/ 0 w 42"/>
                  <a:gd name="T5" fmla="*/ 70 h 139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42" h="139">
                    <a:moveTo>
                      <a:pt x="42" y="0"/>
                    </a:moveTo>
                    <a:lnTo>
                      <a:pt x="42" y="93"/>
                    </a:lnTo>
                    <a:lnTo>
                      <a:pt x="0" y="139"/>
                    </a:lnTo>
                  </a:path>
                </a:pathLst>
              </a:custGeom>
              <a:grpFill/>
              <a:ln w="4763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  <p:sp>
          <p:nvSpPr>
            <p:cNvPr id="260" name="Line 726">
              <a:extLst>
                <a:ext uri="{FF2B5EF4-FFF2-40B4-BE49-F238E27FC236}">
                  <a16:creationId xmlns:a16="http://schemas.microsoft.com/office/drawing/2014/main" id="{BDA2FB0B-6913-401D-807C-9FC55615703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066" y="1921"/>
              <a:ext cx="1" cy="93"/>
            </a:xfrm>
            <a:prstGeom prst="line">
              <a:avLst/>
            </a:prstGeom>
            <a:grp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grpSp>
          <p:nvGrpSpPr>
            <p:cNvPr id="261" name="Group 727">
              <a:extLst>
                <a:ext uri="{FF2B5EF4-FFF2-40B4-BE49-F238E27FC236}">
                  <a16:creationId xmlns:a16="http://schemas.microsoft.com/office/drawing/2014/main" id="{B50CE8AD-CEF6-4846-AE0A-51C9090E252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038" y="1851"/>
              <a:ext cx="56" cy="233"/>
              <a:chOff x="4934" y="1544"/>
              <a:chExt cx="56" cy="233"/>
            </a:xfrm>
            <a:grpFill/>
          </p:grpSpPr>
          <p:sp>
            <p:nvSpPr>
              <p:cNvPr id="421" name="Oval 728">
                <a:extLst>
                  <a:ext uri="{FF2B5EF4-FFF2-40B4-BE49-F238E27FC236}">
                    <a16:creationId xmlns:a16="http://schemas.microsoft.com/office/drawing/2014/main" id="{091CF71B-BC69-4422-9C2A-7AAB73EFD67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948" y="1544"/>
                <a:ext cx="29" cy="71"/>
              </a:xfrm>
              <a:prstGeom prst="ellipse">
                <a:avLst/>
              </a:prstGeom>
              <a:grpFill/>
              <a:ln w="4763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charset="0"/>
                  <a:ea typeface="+mn-ea"/>
                  <a:cs typeface="+mn-cs"/>
                </a:endParaRPr>
              </a:p>
            </p:txBody>
          </p:sp>
          <p:sp>
            <p:nvSpPr>
              <p:cNvPr id="422" name="Freeform 729">
                <a:extLst>
                  <a:ext uri="{FF2B5EF4-FFF2-40B4-BE49-F238E27FC236}">
                    <a16:creationId xmlns:a16="http://schemas.microsoft.com/office/drawing/2014/main" id="{E35D8706-ABB3-492E-9642-6584B6E45F7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934" y="1640"/>
                <a:ext cx="28" cy="44"/>
              </a:xfrm>
              <a:custGeom>
                <a:avLst/>
                <a:gdLst>
                  <a:gd name="T0" fmla="*/ 28 w 84"/>
                  <a:gd name="T1" fmla="*/ 0 h 87"/>
                  <a:gd name="T2" fmla="*/ 24 w 84"/>
                  <a:gd name="T3" fmla="*/ 1 h 87"/>
                  <a:gd name="T4" fmla="*/ 21 w 84"/>
                  <a:gd name="T5" fmla="*/ 3 h 87"/>
                  <a:gd name="T6" fmla="*/ 15 w 84"/>
                  <a:gd name="T7" fmla="*/ 6 h 87"/>
                  <a:gd name="T8" fmla="*/ 13 w 84"/>
                  <a:gd name="T9" fmla="*/ 8 h 87"/>
                  <a:gd name="T10" fmla="*/ 10 w 84"/>
                  <a:gd name="T11" fmla="*/ 11 h 87"/>
                  <a:gd name="T12" fmla="*/ 8 w 84"/>
                  <a:gd name="T13" fmla="*/ 15 h 87"/>
                  <a:gd name="T14" fmla="*/ 5 w 84"/>
                  <a:gd name="T15" fmla="*/ 19 h 87"/>
                  <a:gd name="T16" fmla="*/ 0 w 84"/>
                  <a:gd name="T17" fmla="*/ 44 h 87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84" h="87">
                    <a:moveTo>
                      <a:pt x="84" y="0"/>
                    </a:moveTo>
                    <a:lnTo>
                      <a:pt x="73" y="2"/>
                    </a:lnTo>
                    <a:lnTo>
                      <a:pt x="62" y="5"/>
                    </a:lnTo>
                    <a:lnTo>
                      <a:pt x="45" y="11"/>
                    </a:lnTo>
                    <a:lnTo>
                      <a:pt x="38" y="16"/>
                    </a:lnTo>
                    <a:lnTo>
                      <a:pt x="31" y="22"/>
                    </a:lnTo>
                    <a:lnTo>
                      <a:pt x="23" y="29"/>
                    </a:lnTo>
                    <a:lnTo>
                      <a:pt x="14" y="38"/>
                    </a:lnTo>
                    <a:lnTo>
                      <a:pt x="0" y="87"/>
                    </a:lnTo>
                  </a:path>
                </a:pathLst>
              </a:custGeom>
              <a:grpFill/>
              <a:ln w="4763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423" name="Freeform 730">
                <a:extLst>
                  <a:ext uri="{FF2B5EF4-FFF2-40B4-BE49-F238E27FC236}">
                    <a16:creationId xmlns:a16="http://schemas.microsoft.com/office/drawing/2014/main" id="{FF982E33-F657-44A6-B6EC-4A7499E8101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962" y="1637"/>
                <a:ext cx="28" cy="70"/>
              </a:xfrm>
              <a:custGeom>
                <a:avLst/>
                <a:gdLst>
                  <a:gd name="T0" fmla="*/ 0 w 84"/>
                  <a:gd name="T1" fmla="*/ 0 h 140"/>
                  <a:gd name="T2" fmla="*/ 14 w 84"/>
                  <a:gd name="T3" fmla="*/ 24 h 140"/>
                  <a:gd name="T4" fmla="*/ 28 w 84"/>
                  <a:gd name="T5" fmla="*/ 70 h 140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84" h="140">
                    <a:moveTo>
                      <a:pt x="0" y="0"/>
                    </a:moveTo>
                    <a:lnTo>
                      <a:pt x="42" y="47"/>
                    </a:lnTo>
                    <a:lnTo>
                      <a:pt x="84" y="140"/>
                    </a:lnTo>
                  </a:path>
                </a:pathLst>
              </a:custGeom>
              <a:grpFill/>
              <a:ln w="4763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424" name="Freeform 731">
                <a:extLst>
                  <a:ext uri="{FF2B5EF4-FFF2-40B4-BE49-F238E27FC236}">
                    <a16:creationId xmlns:a16="http://schemas.microsoft.com/office/drawing/2014/main" id="{9E99BF2F-F6C6-4D14-B3E8-B3E78B6487D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962" y="1707"/>
                <a:ext cx="28" cy="70"/>
              </a:xfrm>
              <a:custGeom>
                <a:avLst/>
                <a:gdLst>
                  <a:gd name="T0" fmla="*/ 0 w 84"/>
                  <a:gd name="T1" fmla="*/ 0 h 139"/>
                  <a:gd name="T2" fmla="*/ 28 w 84"/>
                  <a:gd name="T3" fmla="*/ 35 h 139"/>
                  <a:gd name="T4" fmla="*/ 28 w 84"/>
                  <a:gd name="T5" fmla="*/ 70 h 139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84" h="139">
                    <a:moveTo>
                      <a:pt x="0" y="0"/>
                    </a:moveTo>
                    <a:lnTo>
                      <a:pt x="84" y="69"/>
                    </a:lnTo>
                    <a:lnTo>
                      <a:pt x="84" y="139"/>
                    </a:lnTo>
                  </a:path>
                </a:pathLst>
              </a:custGeom>
              <a:grpFill/>
              <a:ln w="4763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425" name="Freeform 732">
                <a:extLst>
                  <a:ext uri="{FF2B5EF4-FFF2-40B4-BE49-F238E27FC236}">
                    <a16:creationId xmlns:a16="http://schemas.microsoft.com/office/drawing/2014/main" id="{CAB31D6D-8DCA-46E4-AF2C-4336370D340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948" y="1707"/>
                <a:ext cx="14" cy="70"/>
              </a:xfrm>
              <a:custGeom>
                <a:avLst/>
                <a:gdLst>
                  <a:gd name="T0" fmla="*/ 14 w 42"/>
                  <a:gd name="T1" fmla="*/ 0 h 139"/>
                  <a:gd name="T2" fmla="*/ 14 w 42"/>
                  <a:gd name="T3" fmla="*/ 47 h 139"/>
                  <a:gd name="T4" fmla="*/ 0 w 42"/>
                  <a:gd name="T5" fmla="*/ 70 h 139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42" h="139">
                    <a:moveTo>
                      <a:pt x="42" y="0"/>
                    </a:moveTo>
                    <a:lnTo>
                      <a:pt x="42" y="93"/>
                    </a:lnTo>
                    <a:lnTo>
                      <a:pt x="0" y="139"/>
                    </a:lnTo>
                  </a:path>
                </a:pathLst>
              </a:custGeom>
              <a:grpFill/>
              <a:ln w="4763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  <p:sp>
          <p:nvSpPr>
            <p:cNvPr id="262" name="Line 733">
              <a:extLst>
                <a:ext uri="{FF2B5EF4-FFF2-40B4-BE49-F238E27FC236}">
                  <a16:creationId xmlns:a16="http://schemas.microsoft.com/office/drawing/2014/main" id="{2EBF63D9-2882-4FDB-9352-D2B0431C4BA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150" y="1921"/>
              <a:ext cx="1" cy="93"/>
            </a:xfrm>
            <a:prstGeom prst="line">
              <a:avLst/>
            </a:prstGeom>
            <a:grp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grpSp>
          <p:nvGrpSpPr>
            <p:cNvPr id="263" name="Group 734">
              <a:extLst>
                <a:ext uri="{FF2B5EF4-FFF2-40B4-BE49-F238E27FC236}">
                  <a16:creationId xmlns:a16="http://schemas.microsoft.com/office/drawing/2014/main" id="{246F4310-9D7C-4526-97BB-7909454C088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122" y="1851"/>
              <a:ext cx="56" cy="233"/>
              <a:chOff x="5018" y="1544"/>
              <a:chExt cx="56" cy="233"/>
            </a:xfrm>
            <a:grpFill/>
          </p:grpSpPr>
          <p:sp>
            <p:nvSpPr>
              <p:cNvPr id="416" name="Oval 735">
                <a:extLst>
                  <a:ext uri="{FF2B5EF4-FFF2-40B4-BE49-F238E27FC236}">
                    <a16:creationId xmlns:a16="http://schemas.microsoft.com/office/drawing/2014/main" id="{76861C84-6879-4B49-9C42-EC86F94E910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032" y="1544"/>
                <a:ext cx="29" cy="71"/>
              </a:xfrm>
              <a:prstGeom prst="ellipse">
                <a:avLst/>
              </a:prstGeom>
              <a:grpFill/>
              <a:ln w="4763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charset="0"/>
                  <a:ea typeface="+mn-ea"/>
                  <a:cs typeface="+mn-cs"/>
                </a:endParaRPr>
              </a:p>
            </p:txBody>
          </p:sp>
          <p:sp>
            <p:nvSpPr>
              <p:cNvPr id="417" name="Freeform 736">
                <a:extLst>
                  <a:ext uri="{FF2B5EF4-FFF2-40B4-BE49-F238E27FC236}">
                    <a16:creationId xmlns:a16="http://schemas.microsoft.com/office/drawing/2014/main" id="{EC229E8C-3123-4818-BEF2-564F41644DB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18" y="1640"/>
                <a:ext cx="28" cy="44"/>
              </a:xfrm>
              <a:custGeom>
                <a:avLst/>
                <a:gdLst>
                  <a:gd name="T0" fmla="*/ 28 w 84"/>
                  <a:gd name="T1" fmla="*/ 0 h 87"/>
                  <a:gd name="T2" fmla="*/ 24 w 84"/>
                  <a:gd name="T3" fmla="*/ 1 h 87"/>
                  <a:gd name="T4" fmla="*/ 21 w 84"/>
                  <a:gd name="T5" fmla="*/ 3 h 87"/>
                  <a:gd name="T6" fmla="*/ 15 w 84"/>
                  <a:gd name="T7" fmla="*/ 6 h 87"/>
                  <a:gd name="T8" fmla="*/ 13 w 84"/>
                  <a:gd name="T9" fmla="*/ 8 h 87"/>
                  <a:gd name="T10" fmla="*/ 10 w 84"/>
                  <a:gd name="T11" fmla="*/ 11 h 87"/>
                  <a:gd name="T12" fmla="*/ 7 w 84"/>
                  <a:gd name="T13" fmla="*/ 15 h 87"/>
                  <a:gd name="T14" fmla="*/ 5 w 84"/>
                  <a:gd name="T15" fmla="*/ 19 h 87"/>
                  <a:gd name="T16" fmla="*/ 0 w 84"/>
                  <a:gd name="T17" fmla="*/ 44 h 87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84" h="87">
                    <a:moveTo>
                      <a:pt x="84" y="0"/>
                    </a:moveTo>
                    <a:lnTo>
                      <a:pt x="73" y="2"/>
                    </a:lnTo>
                    <a:lnTo>
                      <a:pt x="62" y="5"/>
                    </a:lnTo>
                    <a:lnTo>
                      <a:pt x="45" y="11"/>
                    </a:lnTo>
                    <a:lnTo>
                      <a:pt x="38" y="16"/>
                    </a:lnTo>
                    <a:lnTo>
                      <a:pt x="31" y="22"/>
                    </a:lnTo>
                    <a:lnTo>
                      <a:pt x="22" y="29"/>
                    </a:lnTo>
                    <a:lnTo>
                      <a:pt x="14" y="38"/>
                    </a:lnTo>
                    <a:lnTo>
                      <a:pt x="0" y="87"/>
                    </a:lnTo>
                  </a:path>
                </a:pathLst>
              </a:custGeom>
              <a:grpFill/>
              <a:ln w="4763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418" name="Freeform 737">
                <a:extLst>
                  <a:ext uri="{FF2B5EF4-FFF2-40B4-BE49-F238E27FC236}">
                    <a16:creationId xmlns:a16="http://schemas.microsoft.com/office/drawing/2014/main" id="{33BA1130-EDD4-4143-83BC-AC51CE61FA9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46" y="1637"/>
                <a:ext cx="28" cy="70"/>
              </a:xfrm>
              <a:custGeom>
                <a:avLst/>
                <a:gdLst>
                  <a:gd name="T0" fmla="*/ 0 w 84"/>
                  <a:gd name="T1" fmla="*/ 0 h 140"/>
                  <a:gd name="T2" fmla="*/ 14 w 84"/>
                  <a:gd name="T3" fmla="*/ 24 h 140"/>
                  <a:gd name="T4" fmla="*/ 28 w 84"/>
                  <a:gd name="T5" fmla="*/ 70 h 140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84" h="140">
                    <a:moveTo>
                      <a:pt x="0" y="0"/>
                    </a:moveTo>
                    <a:lnTo>
                      <a:pt x="42" y="47"/>
                    </a:lnTo>
                    <a:lnTo>
                      <a:pt x="84" y="140"/>
                    </a:lnTo>
                  </a:path>
                </a:pathLst>
              </a:custGeom>
              <a:grpFill/>
              <a:ln w="4763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419" name="Freeform 738">
                <a:extLst>
                  <a:ext uri="{FF2B5EF4-FFF2-40B4-BE49-F238E27FC236}">
                    <a16:creationId xmlns:a16="http://schemas.microsoft.com/office/drawing/2014/main" id="{E3BBB4BB-F0C3-46C9-ADBD-850102BB2BB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46" y="1707"/>
                <a:ext cx="28" cy="70"/>
              </a:xfrm>
              <a:custGeom>
                <a:avLst/>
                <a:gdLst>
                  <a:gd name="T0" fmla="*/ 0 w 84"/>
                  <a:gd name="T1" fmla="*/ 0 h 139"/>
                  <a:gd name="T2" fmla="*/ 28 w 84"/>
                  <a:gd name="T3" fmla="*/ 35 h 139"/>
                  <a:gd name="T4" fmla="*/ 28 w 84"/>
                  <a:gd name="T5" fmla="*/ 70 h 139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84" h="139">
                    <a:moveTo>
                      <a:pt x="0" y="0"/>
                    </a:moveTo>
                    <a:lnTo>
                      <a:pt x="84" y="69"/>
                    </a:lnTo>
                    <a:lnTo>
                      <a:pt x="84" y="139"/>
                    </a:lnTo>
                  </a:path>
                </a:pathLst>
              </a:custGeom>
              <a:grpFill/>
              <a:ln w="4763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420" name="Freeform 739">
                <a:extLst>
                  <a:ext uri="{FF2B5EF4-FFF2-40B4-BE49-F238E27FC236}">
                    <a16:creationId xmlns:a16="http://schemas.microsoft.com/office/drawing/2014/main" id="{E0214EFF-2C62-445D-BB28-9718AD710D8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32" y="1707"/>
                <a:ext cx="14" cy="70"/>
              </a:xfrm>
              <a:custGeom>
                <a:avLst/>
                <a:gdLst>
                  <a:gd name="T0" fmla="*/ 14 w 42"/>
                  <a:gd name="T1" fmla="*/ 0 h 139"/>
                  <a:gd name="T2" fmla="*/ 14 w 42"/>
                  <a:gd name="T3" fmla="*/ 47 h 139"/>
                  <a:gd name="T4" fmla="*/ 0 w 42"/>
                  <a:gd name="T5" fmla="*/ 70 h 139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42" h="139">
                    <a:moveTo>
                      <a:pt x="42" y="0"/>
                    </a:moveTo>
                    <a:lnTo>
                      <a:pt x="42" y="93"/>
                    </a:lnTo>
                    <a:lnTo>
                      <a:pt x="0" y="139"/>
                    </a:lnTo>
                  </a:path>
                </a:pathLst>
              </a:custGeom>
              <a:grpFill/>
              <a:ln w="4763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  <p:sp>
          <p:nvSpPr>
            <p:cNvPr id="264" name="Line 740">
              <a:extLst>
                <a:ext uri="{FF2B5EF4-FFF2-40B4-BE49-F238E27FC236}">
                  <a16:creationId xmlns:a16="http://schemas.microsoft.com/office/drawing/2014/main" id="{70936C0C-85F8-4969-B266-E7B5868940B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066" y="1611"/>
              <a:ext cx="1" cy="93"/>
            </a:xfrm>
            <a:prstGeom prst="line">
              <a:avLst/>
            </a:prstGeom>
            <a:grp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grpSp>
          <p:nvGrpSpPr>
            <p:cNvPr id="265" name="Group 741">
              <a:extLst>
                <a:ext uri="{FF2B5EF4-FFF2-40B4-BE49-F238E27FC236}">
                  <a16:creationId xmlns:a16="http://schemas.microsoft.com/office/drawing/2014/main" id="{5A9E37DF-8A95-46EB-9C17-ADDC21258FE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038" y="1542"/>
              <a:ext cx="56" cy="232"/>
              <a:chOff x="4934" y="1235"/>
              <a:chExt cx="56" cy="232"/>
            </a:xfrm>
            <a:grpFill/>
          </p:grpSpPr>
          <p:sp>
            <p:nvSpPr>
              <p:cNvPr id="411" name="Oval 742">
                <a:extLst>
                  <a:ext uri="{FF2B5EF4-FFF2-40B4-BE49-F238E27FC236}">
                    <a16:creationId xmlns:a16="http://schemas.microsoft.com/office/drawing/2014/main" id="{2E37097E-05CB-4E60-9E9D-ACD92FF311F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948" y="1235"/>
                <a:ext cx="29" cy="70"/>
              </a:xfrm>
              <a:prstGeom prst="ellipse">
                <a:avLst/>
              </a:prstGeom>
              <a:grpFill/>
              <a:ln w="4763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charset="0"/>
                  <a:ea typeface="+mn-ea"/>
                  <a:cs typeface="+mn-cs"/>
                </a:endParaRPr>
              </a:p>
            </p:txBody>
          </p:sp>
          <p:sp>
            <p:nvSpPr>
              <p:cNvPr id="412" name="Freeform 743">
                <a:extLst>
                  <a:ext uri="{FF2B5EF4-FFF2-40B4-BE49-F238E27FC236}">
                    <a16:creationId xmlns:a16="http://schemas.microsoft.com/office/drawing/2014/main" id="{F4DA9598-DBC9-46E6-8F59-4593A75C096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934" y="1330"/>
                <a:ext cx="28" cy="44"/>
              </a:xfrm>
              <a:custGeom>
                <a:avLst/>
                <a:gdLst>
                  <a:gd name="T0" fmla="*/ 28 w 84"/>
                  <a:gd name="T1" fmla="*/ 0 h 88"/>
                  <a:gd name="T2" fmla="*/ 24 w 84"/>
                  <a:gd name="T3" fmla="*/ 2 h 88"/>
                  <a:gd name="T4" fmla="*/ 21 w 84"/>
                  <a:gd name="T5" fmla="*/ 3 h 88"/>
                  <a:gd name="T6" fmla="*/ 15 w 84"/>
                  <a:gd name="T7" fmla="*/ 6 h 88"/>
                  <a:gd name="T8" fmla="*/ 13 w 84"/>
                  <a:gd name="T9" fmla="*/ 9 h 88"/>
                  <a:gd name="T10" fmla="*/ 10 w 84"/>
                  <a:gd name="T11" fmla="*/ 11 h 88"/>
                  <a:gd name="T12" fmla="*/ 8 w 84"/>
                  <a:gd name="T13" fmla="*/ 15 h 88"/>
                  <a:gd name="T14" fmla="*/ 5 w 84"/>
                  <a:gd name="T15" fmla="*/ 20 h 88"/>
                  <a:gd name="T16" fmla="*/ 0 w 84"/>
                  <a:gd name="T17" fmla="*/ 44 h 88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84" h="88">
                    <a:moveTo>
                      <a:pt x="84" y="0"/>
                    </a:moveTo>
                    <a:lnTo>
                      <a:pt x="73" y="3"/>
                    </a:lnTo>
                    <a:lnTo>
                      <a:pt x="62" y="6"/>
                    </a:lnTo>
                    <a:lnTo>
                      <a:pt x="45" y="12"/>
                    </a:lnTo>
                    <a:lnTo>
                      <a:pt x="38" y="17"/>
                    </a:lnTo>
                    <a:lnTo>
                      <a:pt x="31" y="22"/>
                    </a:lnTo>
                    <a:lnTo>
                      <a:pt x="23" y="30"/>
                    </a:lnTo>
                    <a:lnTo>
                      <a:pt x="14" y="39"/>
                    </a:lnTo>
                    <a:lnTo>
                      <a:pt x="0" y="88"/>
                    </a:lnTo>
                  </a:path>
                </a:pathLst>
              </a:custGeom>
              <a:grpFill/>
              <a:ln w="4763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413" name="Freeform 744">
                <a:extLst>
                  <a:ext uri="{FF2B5EF4-FFF2-40B4-BE49-F238E27FC236}">
                    <a16:creationId xmlns:a16="http://schemas.microsoft.com/office/drawing/2014/main" id="{78970EEF-8977-463E-88FA-136B41274D2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962" y="1328"/>
                <a:ext cx="28" cy="69"/>
              </a:xfrm>
              <a:custGeom>
                <a:avLst/>
                <a:gdLst>
                  <a:gd name="T0" fmla="*/ 0 w 84"/>
                  <a:gd name="T1" fmla="*/ 0 h 140"/>
                  <a:gd name="T2" fmla="*/ 14 w 84"/>
                  <a:gd name="T3" fmla="*/ 23 h 140"/>
                  <a:gd name="T4" fmla="*/ 28 w 84"/>
                  <a:gd name="T5" fmla="*/ 69 h 140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84" h="140">
                    <a:moveTo>
                      <a:pt x="0" y="0"/>
                    </a:moveTo>
                    <a:lnTo>
                      <a:pt x="42" y="47"/>
                    </a:lnTo>
                    <a:lnTo>
                      <a:pt x="84" y="140"/>
                    </a:lnTo>
                  </a:path>
                </a:pathLst>
              </a:custGeom>
              <a:grpFill/>
              <a:ln w="4763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414" name="Freeform 745">
                <a:extLst>
                  <a:ext uri="{FF2B5EF4-FFF2-40B4-BE49-F238E27FC236}">
                    <a16:creationId xmlns:a16="http://schemas.microsoft.com/office/drawing/2014/main" id="{56FA728F-63CF-4407-8D55-A26590A41A6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962" y="1397"/>
                <a:ext cx="28" cy="70"/>
              </a:xfrm>
              <a:custGeom>
                <a:avLst/>
                <a:gdLst>
                  <a:gd name="T0" fmla="*/ 0 w 84"/>
                  <a:gd name="T1" fmla="*/ 0 h 139"/>
                  <a:gd name="T2" fmla="*/ 28 w 84"/>
                  <a:gd name="T3" fmla="*/ 35 h 139"/>
                  <a:gd name="T4" fmla="*/ 28 w 84"/>
                  <a:gd name="T5" fmla="*/ 70 h 139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84" h="139">
                    <a:moveTo>
                      <a:pt x="0" y="0"/>
                    </a:moveTo>
                    <a:lnTo>
                      <a:pt x="84" y="69"/>
                    </a:lnTo>
                    <a:lnTo>
                      <a:pt x="84" y="139"/>
                    </a:lnTo>
                  </a:path>
                </a:pathLst>
              </a:custGeom>
              <a:grpFill/>
              <a:ln w="4763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415" name="Freeform 746">
                <a:extLst>
                  <a:ext uri="{FF2B5EF4-FFF2-40B4-BE49-F238E27FC236}">
                    <a16:creationId xmlns:a16="http://schemas.microsoft.com/office/drawing/2014/main" id="{422B95C1-D42B-4838-8EF1-3A96CE962F6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948" y="1397"/>
                <a:ext cx="14" cy="70"/>
              </a:xfrm>
              <a:custGeom>
                <a:avLst/>
                <a:gdLst>
                  <a:gd name="T0" fmla="*/ 14 w 42"/>
                  <a:gd name="T1" fmla="*/ 0 h 139"/>
                  <a:gd name="T2" fmla="*/ 14 w 42"/>
                  <a:gd name="T3" fmla="*/ 46 h 139"/>
                  <a:gd name="T4" fmla="*/ 0 w 42"/>
                  <a:gd name="T5" fmla="*/ 70 h 139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42" h="139">
                    <a:moveTo>
                      <a:pt x="42" y="0"/>
                    </a:moveTo>
                    <a:lnTo>
                      <a:pt x="42" y="92"/>
                    </a:lnTo>
                    <a:lnTo>
                      <a:pt x="0" y="139"/>
                    </a:lnTo>
                  </a:path>
                </a:pathLst>
              </a:custGeom>
              <a:grpFill/>
              <a:ln w="4763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  <p:sp>
          <p:nvSpPr>
            <p:cNvPr id="266" name="Line 747">
              <a:extLst>
                <a:ext uri="{FF2B5EF4-FFF2-40B4-BE49-F238E27FC236}">
                  <a16:creationId xmlns:a16="http://schemas.microsoft.com/office/drawing/2014/main" id="{2B40E6E9-5B35-4AA9-B2BA-B832CBF7481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178" y="1611"/>
              <a:ext cx="1" cy="93"/>
            </a:xfrm>
            <a:prstGeom prst="line">
              <a:avLst/>
            </a:prstGeom>
            <a:grp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grpSp>
          <p:nvGrpSpPr>
            <p:cNvPr id="267" name="Group 748">
              <a:extLst>
                <a:ext uri="{FF2B5EF4-FFF2-40B4-BE49-F238E27FC236}">
                  <a16:creationId xmlns:a16="http://schemas.microsoft.com/office/drawing/2014/main" id="{1F6F0349-964C-44A7-93C9-DF1FF573CF3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150" y="1542"/>
              <a:ext cx="56" cy="232"/>
              <a:chOff x="5046" y="1235"/>
              <a:chExt cx="56" cy="232"/>
            </a:xfrm>
            <a:grpFill/>
          </p:grpSpPr>
          <p:sp>
            <p:nvSpPr>
              <p:cNvPr id="406" name="Oval 749">
                <a:extLst>
                  <a:ext uri="{FF2B5EF4-FFF2-40B4-BE49-F238E27FC236}">
                    <a16:creationId xmlns:a16="http://schemas.microsoft.com/office/drawing/2014/main" id="{888F88EE-6457-4532-8E0E-BAE604A472C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060" y="1235"/>
                <a:ext cx="29" cy="70"/>
              </a:xfrm>
              <a:prstGeom prst="ellipse">
                <a:avLst/>
              </a:prstGeom>
              <a:grpFill/>
              <a:ln w="4763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charset="0"/>
                  <a:ea typeface="+mn-ea"/>
                  <a:cs typeface="+mn-cs"/>
                </a:endParaRPr>
              </a:p>
            </p:txBody>
          </p:sp>
          <p:sp>
            <p:nvSpPr>
              <p:cNvPr id="407" name="Freeform 750">
                <a:extLst>
                  <a:ext uri="{FF2B5EF4-FFF2-40B4-BE49-F238E27FC236}">
                    <a16:creationId xmlns:a16="http://schemas.microsoft.com/office/drawing/2014/main" id="{D1CD8871-448E-4363-A1C8-A8AFDB35696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46" y="1330"/>
                <a:ext cx="28" cy="44"/>
              </a:xfrm>
              <a:custGeom>
                <a:avLst/>
                <a:gdLst>
                  <a:gd name="T0" fmla="*/ 28 w 84"/>
                  <a:gd name="T1" fmla="*/ 0 h 88"/>
                  <a:gd name="T2" fmla="*/ 24 w 84"/>
                  <a:gd name="T3" fmla="*/ 2 h 88"/>
                  <a:gd name="T4" fmla="*/ 21 w 84"/>
                  <a:gd name="T5" fmla="*/ 3 h 88"/>
                  <a:gd name="T6" fmla="*/ 15 w 84"/>
                  <a:gd name="T7" fmla="*/ 6 h 88"/>
                  <a:gd name="T8" fmla="*/ 13 w 84"/>
                  <a:gd name="T9" fmla="*/ 9 h 88"/>
                  <a:gd name="T10" fmla="*/ 10 w 84"/>
                  <a:gd name="T11" fmla="*/ 11 h 88"/>
                  <a:gd name="T12" fmla="*/ 7 w 84"/>
                  <a:gd name="T13" fmla="*/ 15 h 88"/>
                  <a:gd name="T14" fmla="*/ 5 w 84"/>
                  <a:gd name="T15" fmla="*/ 20 h 88"/>
                  <a:gd name="T16" fmla="*/ 0 w 84"/>
                  <a:gd name="T17" fmla="*/ 44 h 88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84" h="88">
                    <a:moveTo>
                      <a:pt x="84" y="0"/>
                    </a:moveTo>
                    <a:lnTo>
                      <a:pt x="73" y="3"/>
                    </a:lnTo>
                    <a:lnTo>
                      <a:pt x="62" y="6"/>
                    </a:lnTo>
                    <a:lnTo>
                      <a:pt x="45" y="12"/>
                    </a:lnTo>
                    <a:lnTo>
                      <a:pt x="38" y="17"/>
                    </a:lnTo>
                    <a:lnTo>
                      <a:pt x="31" y="22"/>
                    </a:lnTo>
                    <a:lnTo>
                      <a:pt x="22" y="30"/>
                    </a:lnTo>
                    <a:lnTo>
                      <a:pt x="14" y="39"/>
                    </a:lnTo>
                    <a:lnTo>
                      <a:pt x="0" y="88"/>
                    </a:lnTo>
                  </a:path>
                </a:pathLst>
              </a:custGeom>
              <a:grpFill/>
              <a:ln w="4763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408" name="Freeform 751">
                <a:extLst>
                  <a:ext uri="{FF2B5EF4-FFF2-40B4-BE49-F238E27FC236}">
                    <a16:creationId xmlns:a16="http://schemas.microsoft.com/office/drawing/2014/main" id="{D9CE1017-A73A-4F0A-B45E-779BCC9E485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74" y="1328"/>
                <a:ext cx="28" cy="69"/>
              </a:xfrm>
              <a:custGeom>
                <a:avLst/>
                <a:gdLst>
                  <a:gd name="T0" fmla="*/ 0 w 84"/>
                  <a:gd name="T1" fmla="*/ 0 h 140"/>
                  <a:gd name="T2" fmla="*/ 14 w 84"/>
                  <a:gd name="T3" fmla="*/ 23 h 140"/>
                  <a:gd name="T4" fmla="*/ 28 w 84"/>
                  <a:gd name="T5" fmla="*/ 69 h 140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84" h="140">
                    <a:moveTo>
                      <a:pt x="0" y="0"/>
                    </a:moveTo>
                    <a:lnTo>
                      <a:pt x="42" y="47"/>
                    </a:lnTo>
                    <a:lnTo>
                      <a:pt x="84" y="140"/>
                    </a:lnTo>
                  </a:path>
                </a:pathLst>
              </a:custGeom>
              <a:grpFill/>
              <a:ln w="4763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409" name="Freeform 752">
                <a:extLst>
                  <a:ext uri="{FF2B5EF4-FFF2-40B4-BE49-F238E27FC236}">
                    <a16:creationId xmlns:a16="http://schemas.microsoft.com/office/drawing/2014/main" id="{F37FBACF-2A99-45BD-AE7A-4EEE6CCD1D8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74" y="1397"/>
                <a:ext cx="28" cy="70"/>
              </a:xfrm>
              <a:custGeom>
                <a:avLst/>
                <a:gdLst>
                  <a:gd name="T0" fmla="*/ 0 w 84"/>
                  <a:gd name="T1" fmla="*/ 0 h 139"/>
                  <a:gd name="T2" fmla="*/ 28 w 84"/>
                  <a:gd name="T3" fmla="*/ 35 h 139"/>
                  <a:gd name="T4" fmla="*/ 28 w 84"/>
                  <a:gd name="T5" fmla="*/ 70 h 139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84" h="139">
                    <a:moveTo>
                      <a:pt x="0" y="0"/>
                    </a:moveTo>
                    <a:lnTo>
                      <a:pt x="84" y="69"/>
                    </a:lnTo>
                    <a:lnTo>
                      <a:pt x="84" y="139"/>
                    </a:lnTo>
                  </a:path>
                </a:pathLst>
              </a:custGeom>
              <a:grpFill/>
              <a:ln w="4763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410" name="Freeform 753">
                <a:extLst>
                  <a:ext uri="{FF2B5EF4-FFF2-40B4-BE49-F238E27FC236}">
                    <a16:creationId xmlns:a16="http://schemas.microsoft.com/office/drawing/2014/main" id="{449D3B45-681D-4E91-AFC4-7A796D19EBB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60" y="1397"/>
                <a:ext cx="14" cy="70"/>
              </a:xfrm>
              <a:custGeom>
                <a:avLst/>
                <a:gdLst>
                  <a:gd name="T0" fmla="*/ 14 w 42"/>
                  <a:gd name="T1" fmla="*/ 0 h 139"/>
                  <a:gd name="T2" fmla="*/ 14 w 42"/>
                  <a:gd name="T3" fmla="*/ 46 h 139"/>
                  <a:gd name="T4" fmla="*/ 0 w 42"/>
                  <a:gd name="T5" fmla="*/ 70 h 139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42" h="139">
                    <a:moveTo>
                      <a:pt x="42" y="0"/>
                    </a:moveTo>
                    <a:lnTo>
                      <a:pt x="42" y="92"/>
                    </a:lnTo>
                    <a:lnTo>
                      <a:pt x="0" y="139"/>
                    </a:lnTo>
                  </a:path>
                </a:pathLst>
              </a:custGeom>
              <a:grpFill/>
              <a:ln w="4763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  <p:grpSp>
          <p:nvGrpSpPr>
            <p:cNvPr id="268" name="Group 754">
              <a:extLst>
                <a:ext uri="{FF2B5EF4-FFF2-40B4-BE49-F238E27FC236}">
                  <a16:creationId xmlns:a16="http://schemas.microsoft.com/office/drawing/2014/main" id="{D3F0F988-7A13-41B8-8399-57B29D2651F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870" y="1542"/>
              <a:ext cx="56" cy="232"/>
              <a:chOff x="4766" y="1235"/>
              <a:chExt cx="56" cy="232"/>
            </a:xfrm>
            <a:grpFill/>
          </p:grpSpPr>
          <p:sp>
            <p:nvSpPr>
              <p:cNvPr id="399" name="Line 755">
                <a:extLst>
                  <a:ext uri="{FF2B5EF4-FFF2-40B4-BE49-F238E27FC236}">
                    <a16:creationId xmlns:a16="http://schemas.microsoft.com/office/drawing/2014/main" id="{BBBF0D02-FA39-4C0A-B4A9-889E2A9E14E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794" y="1304"/>
                <a:ext cx="1" cy="93"/>
              </a:xfrm>
              <a:prstGeom prst="line">
                <a:avLst/>
              </a:prstGeom>
              <a:grpFill/>
              <a:ln w="4763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grpSp>
            <p:nvGrpSpPr>
              <p:cNvPr id="400" name="Group 756">
                <a:extLst>
                  <a:ext uri="{FF2B5EF4-FFF2-40B4-BE49-F238E27FC236}">
                    <a16:creationId xmlns:a16="http://schemas.microsoft.com/office/drawing/2014/main" id="{E01B59FF-2B96-4342-A1CA-B1787F42AE10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766" y="1235"/>
                <a:ext cx="56" cy="232"/>
                <a:chOff x="4766" y="1235"/>
                <a:chExt cx="56" cy="232"/>
              </a:xfrm>
              <a:grpFill/>
            </p:grpSpPr>
            <p:sp>
              <p:nvSpPr>
                <p:cNvPr id="401" name="Oval 757">
                  <a:extLst>
                    <a:ext uri="{FF2B5EF4-FFF2-40B4-BE49-F238E27FC236}">
                      <a16:creationId xmlns:a16="http://schemas.microsoft.com/office/drawing/2014/main" id="{A30CEE08-E0B8-4573-A3F4-AF2C6813BC1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780" y="1235"/>
                  <a:ext cx="29" cy="70"/>
                </a:xfrm>
                <a:prstGeom prst="ellipse">
                  <a:avLst/>
                </a:prstGeom>
                <a:grpFill/>
                <a:ln w="4763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>
                  <a:lvl1pPr>
                    <a:defRPr sz="2400">
                      <a:solidFill>
                        <a:schemeClr val="tx1"/>
                      </a:solidFill>
                      <a:latin typeface="Arial" charset="0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Arial" charset="0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Arial" charset="0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Arial" charset="0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Arial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altLang="en-US" sz="24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402" name="Freeform 758">
                  <a:extLst>
                    <a:ext uri="{FF2B5EF4-FFF2-40B4-BE49-F238E27FC236}">
                      <a16:creationId xmlns:a16="http://schemas.microsoft.com/office/drawing/2014/main" id="{735DA0FD-C87D-4A56-9737-D5F1571DB4F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766" y="1330"/>
                  <a:ext cx="28" cy="44"/>
                </a:xfrm>
                <a:custGeom>
                  <a:avLst/>
                  <a:gdLst>
                    <a:gd name="T0" fmla="*/ 28 w 84"/>
                    <a:gd name="T1" fmla="*/ 0 h 88"/>
                    <a:gd name="T2" fmla="*/ 24 w 84"/>
                    <a:gd name="T3" fmla="*/ 2 h 88"/>
                    <a:gd name="T4" fmla="*/ 21 w 84"/>
                    <a:gd name="T5" fmla="*/ 3 h 88"/>
                    <a:gd name="T6" fmla="*/ 15 w 84"/>
                    <a:gd name="T7" fmla="*/ 6 h 88"/>
                    <a:gd name="T8" fmla="*/ 13 w 84"/>
                    <a:gd name="T9" fmla="*/ 9 h 88"/>
                    <a:gd name="T10" fmla="*/ 10 w 84"/>
                    <a:gd name="T11" fmla="*/ 11 h 88"/>
                    <a:gd name="T12" fmla="*/ 8 w 84"/>
                    <a:gd name="T13" fmla="*/ 15 h 88"/>
                    <a:gd name="T14" fmla="*/ 5 w 84"/>
                    <a:gd name="T15" fmla="*/ 20 h 88"/>
                    <a:gd name="T16" fmla="*/ 0 w 84"/>
                    <a:gd name="T17" fmla="*/ 44 h 88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0" t="0" r="r" b="b"/>
                  <a:pathLst>
                    <a:path w="84" h="88">
                      <a:moveTo>
                        <a:pt x="84" y="0"/>
                      </a:moveTo>
                      <a:lnTo>
                        <a:pt x="73" y="3"/>
                      </a:lnTo>
                      <a:lnTo>
                        <a:pt x="62" y="6"/>
                      </a:lnTo>
                      <a:lnTo>
                        <a:pt x="45" y="12"/>
                      </a:lnTo>
                      <a:lnTo>
                        <a:pt x="38" y="17"/>
                      </a:lnTo>
                      <a:lnTo>
                        <a:pt x="31" y="22"/>
                      </a:lnTo>
                      <a:lnTo>
                        <a:pt x="23" y="30"/>
                      </a:lnTo>
                      <a:lnTo>
                        <a:pt x="14" y="39"/>
                      </a:lnTo>
                      <a:lnTo>
                        <a:pt x="0" y="88"/>
                      </a:lnTo>
                    </a:path>
                  </a:pathLst>
                </a:custGeom>
                <a:grpFill/>
                <a:ln w="476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endParaRPr>
                </a:p>
              </p:txBody>
            </p:sp>
            <p:sp>
              <p:nvSpPr>
                <p:cNvPr id="403" name="Freeform 759">
                  <a:extLst>
                    <a:ext uri="{FF2B5EF4-FFF2-40B4-BE49-F238E27FC236}">
                      <a16:creationId xmlns:a16="http://schemas.microsoft.com/office/drawing/2014/main" id="{0E81588E-49A2-49BE-90A4-118169EB6CC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794" y="1328"/>
                  <a:ext cx="28" cy="69"/>
                </a:xfrm>
                <a:custGeom>
                  <a:avLst/>
                  <a:gdLst>
                    <a:gd name="T0" fmla="*/ 0 w 84"/>
                    <a:gd name="T1" fmla="*/ 0 h 140"/>
                    <a:gd name="T2" fmla="*/ 14 w 84"/>
                    <a:gd name="T3" fmla="*/ 23 h 140"/>
                    <a:gd name="T4" fmla="*/ 28 w 84"/>
                    <a:gd name="T5" fmla="*/ 69 h 140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84" h="140">
                      <a:moveTo>
                        <a:pt x="0" y="0"/>
                      </a:moveTo>
                      <a:lnTo>
                        <a:pt x="42" y="47"/>
                      </a:lnTo>
                      <a:lnTo>
                        <a:pt x="84" y="140"/>
                      </a:lnTo>
                    </a:path>
                  </a:pathLst>
                </a:custGeom>
                <a:grpFill/>
                <a:ln w="476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endParaRPr>
                </a:p>
              </p:txBody>
            </p:sp>
            <p:sp>
              <p:nvSpPr>
                <p:cNvPr id="404" name="Freeform 760">
                  <a:extLst>
                    <a:ext uri="{FF2B5EF4-FFF2-40B4-BE49-F238E27FC236}">
                      <a16:creationId xmlns:a16="http://schemas.microsoft.com/office/drawing/2014/main" id="{6AD781AB-C6CE-45D1-BC74-2E348BD4D65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794" y="1397"/>
                  <a:ext cx="28" cy="70"/>
                </a:xfrm>
                <a:custGeom>
                  <a:avLst/>
                  <a:gdLst>
                    <a:gd name="T0" fmla="*/ 0 w 84"/>
                    <a:gd name="T1" fmla="*/ 0 h 139"/>
                    <a:gd name="T2" fmla="*/ 28 w 84"/>
                    <a:gd name="T3" fmla="*/ 35 h 139"/>
                    <a:gd name="T4" fmla="*/ 28 w 84"/>
                    <a:gd name="T5" fmla="*/ 70 h 139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84" h="139">
                      <a:moveTo>
                        <a:pt x="0" y="0"/>
                      </a:moveTo>
                      <a:lnTo>
                        <a:pt x="84" y="69"/>
                      </a:lnTo>
                      <a:lnTo>
                        <a:pt x="84" y="139"/>
                      </a:lnTo>
                    </a:path>
                  </a:pathLst>
                </a:custGeom>
                <a:grpFill/>
                <a:ln w="476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endParaRPr>
                </a:p>
              </p:txBody>
            </p:sp>
            <p:sp>
              <p:nvSpPr>
                <p:cNvPr id="405" name="Freeform 761">
                  <a:extLst>
                    <a:ext uri="{FF2B5EF4-FFF2-40B4-BE49-F238E27FC236}">
                      <a16:creationId xmlns:a16="http://schemas.microsoft.com/office/drawing/2014/main" id="{34B2E89C-DA35-496E-939D-BE7C6640F86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780" y="1397"/>
                  <a:ext cx="14" cy="70"/>
                </a:xfrm>
                <a:custGeom>
                  <a:avLst/>
                  <a:gdLst>
                    <a:gd name="T0" fmla="*/ 14 w 42"/>
                    <a:gd name="T1" fmla="*/ 0 h 139"/>
                    <a:gd name="T2" fmla="*/ 14 w 42"/>
                    <a:gd name="T3" fmla="*/ 46 h 139"/>
                    <a:gd name="T4" fmla="*/ 0 w 42"/>
                    <a:gd name="T5" fmla="*/ 70 h 139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42" h="139">
                      <a:moveTo>
                        <a:pt x="42" y="0"/>
                      </a:moveTo>
                      <a:lnTo>
                        <a:pt x="42" y="92"/>
                      </a:lnTo>
                      <a:lnTo>
                        <a:pt x="0" y="139"/>
                      </a:lnTo>
                    </a:path>
                  </a:pathLst>
                </a:custGeom>
                <a:grpFill/>
                <a:ln w="476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endParaRPr>
                </a:p>
              </p:txBody>
            </p:sp>
          </p:grpSp>
        </p:grpSp>
        <p:sp>
          <p:nvSpPr>
            <p:cNvPr id="269" name="Line 762">
              <a:extLst>
                <a:ext uri="{FF2B5EF4-FFF2-40B4-BE49-F238E27FC236}">
                  <a16:creationId xmlns:a16="http://schemas.microsoft.com/office/drawing/2014/main" id="{C33BC650-2619-4580-A8C6-778BC5062DB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003" y="1464"/>
              <a:ext cx="1399" cy="1"/>
            </a:xfrm>
            <a:prstGeom prst="line">
              <a:avLst/>
            </a:prstGeom>
            <a:grp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grpSp>
          <p:nvGrpSpPr>
            <p:cNvPr id="270" name="Group 763">
              <a:extLst>
                <a:ext uri="{FF2B5EF4-FFF2-40B4-BE49-F238E27FC236}">
                  <a16:creationId xmlns:a16="http://schemas.microsoft.com/office/drawing/2014/main" id="{D1D96487-DC80-4EE6-82AB-4C2265A0C45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814" y="1542"/>
              <a:ext cx="56" cy="232"/>
              <a:chOff x="4710" y="1235"/>
              <a:chExt cx="56" cy="232"/>
            </a:xfrm>
            <a:grpFill/>
          </p:grpSpPr>
          <p:sp>
            <p:nvSpPr>
              <p:cNvPr id="392" name="Line 764">
                <a:extLst>
                  <a:ext uri="{FF2B5EF4-FFF2-40B4-BE49-F238E27FC236}">
                    <a16:creationId xmlns:a16="http://schemas.microsoft.com/office/drawing/2014/main" id="{ED0D8997-4890-4E50-A875-AFF7ED52DBD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738" y="1304"/>
                <a:ext cx="1" cy="93"/>
              </a:xfrm>
              <a:prstGeom prst="line">
                <a:avLst/>
              </a:prstGeom>
              <a:grpFill/>
              <a:ln w="4763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grpSp>
            <p:nvGrpSpPr>
              <p:cNvPr id="393" name="Group 765">
                <a:extLst>
                  <a:ext uri="{FF2B5EF4-FFF2-40B4-BE49-F238E27FC236}">
                    <a16:creationId xmlns:a16="http://schemas.microsoft.com/office/drawing/2014/main" id="{79101F99-5083-4622-8785-A95986BFCB66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710" y="1235"/>
                <a:ext cx="56" cy="232"/>
                <a:chOff x="4710" y="1235"/>
                <a:chExt cx="56" cy="232"/>
              </a:xfrm>
              <a:grpFill/>
            </p:grpSpPr>
            <p:sp>
              <p:nvSpPr>
                <p:cNvPr id="394" name="Oval 766">
                  <a:extLst>
                    <a:ext uri="{FF2B5EF4-FFF2-40B4-BE49-F238E27FC236}">
                      <a16:creationId xmlns:a16="http://schemas.microsoft.com/office/drawing/2014/main" id="{9FDF6947-FAF3-4169-93DC-DDD6D093A79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724" y="1235"/>
                  <a:ext cx="29" cy="70"/>
                </a:xfrm>
                <a:prstGeom prst="ellipse">
                  <a:avLst/>
                </a:prstGeom>
                <a:grpFill/>
                <a:ln w="4763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>
                  <a:lvl1pPr>
                    <a:defRPr sz="2400">
                      <a:solidFill>
                        <a:schemeClr val="tx1"/>
                      </a:solidFill>
                      <a:latin typeface="Arial" charset="0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Arial" charset="0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Arial" charset="0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Arial" charset="0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Arial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altLang="en-US" sz="24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395" name="Freeform 767">
                  <a:extLst>
                    <a:ext uri="{FF2B5EF4-FFF2-40B4-BE49-F238E27FC236}">
                      <a16:creationId xmlns:a16="http://schemas.microsoft.com/office/drawing/2014/main" id="{DD30D828-2181-412E-B3B3-AA68CB0F8AE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710" y="1330"/>
                  <a:ext cx="28" cy="44"/>
                </a:xfrm>
                <a:custGeom>
                  <a:avLst/>
                  <a:gdLst>
                    <a:gd name="T0" fmla="*/ 28 w 84"/>
                    <a:gd name="T1" fmla="*/ 0 h 88"/>
                    <a:gd name="T2" fmla="*/ 24 w 84"/>
                    <a:gd name="T3" fmla="*/ 2 h 88"/>
                    <a:gd name="T4" fmla="*/ 21 w 84"/>
                    <a:gd name="T5" fmla="*/ 3 h 88"/>
                    <a:gd name="T6" fmla="*/ 15 w 84"/>
                    <a:gd name="T7" fmla="*/ 6 h 88"/>
                    <a:gd name="T8" fmla="*/ 13 w 84"/>
                    <a:gd name="T9" fmla="*/ 9 h 88"/>
                    <a:gd name="T10" fmla="*/ 10 w 84"/>
                    <a:gd name="T11" fmla="*/ 11 h 88"/>
                    <a:gd name="T12" fmla="*/ 8 w 84"/>
                    <a:gd name="T13" fmla="*/ 15 h 88"/>
                    <a:gd name="T14" fmla="*/ 5 w 84"/>
                    <a:gd name="T15" fmla="*/ 20 h 88"/>
                    <a:gd name="T16" fmla="*/ 0 w 84"/>
                    <a:gd name="T17" fmla="*/ 44 h 88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0" t="0" r="r" b="b"/>
                  <a:pathLst>
                    <a:path w="84" h="88">
                      <a:moveTo>
                        <a:pt x="84" y="0"/>
                      </a:moveTo>
                      <a:lnTo>
                        <a:pt x="73" y="3"/>
                      </a:lnTo>
                      <a:lnTo>
                        <a:pt x="62" y="6"/>
                      </a:lnTo>
                      <a:lnTo>
                        <a:pt x="45" y="12"/>
                      </a:lnTo>
                      <a:lnTo>
                        <a:pt x="38" y="17"/>
                      </a:lnTo>
                      <a:lnTo>
                        <a:pt x="31" y="22"/>
                      </a:lnTo>
                      <a:lnTo>
                        <a:pt x="23" y="30"/>
                      </a:lnTo>
                      <a:lnTo>
                        <a:pt x="14" y="39"/>
                      </a:lnTo>
                      <a:lnTo>
                        <a:pt x="0" y="88"/>
                      </a:lnTo>
                    </a:path>
                  </a:pathLst>
                </a:custGeom>
                <a:grpFill/>
                <a:ln w="476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endParaRPr>
                </a:p>
              </p:txBody>
            </p:sp>
            <p:sp>
              <p:nvSpPr>
                <p:cNvPr id="396" name="Freeform 768">
                  <a:extLst>
                    <a:ext uri="{FF2B5EF4-FFF2-40B4-BE49-F238E27FC236}">
                      <a16:creationId xmlns:a16="http://schemas.microsoft.com/office/drawing/2014/main" id="{6E5441B6-78B8-4C0A-BF4C-F2B70AB4910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738" y="1328"/>
                  <a:ext cx="28" cy="69"/>
                </a:xfrm>
                <a:custGeom>
                  <a:avLst/>
                  <a:gdLst>
                    <a:gd name="T0" fmla="*/ 0 w 84"/>
                    <a:gd name="T1" fmla="*/ 0 h 140"/>
                    <a:gd name="T2" fmla="*/ 14 w 84"/>
                    <a:gd name="T3" fmla="*/ 23 h 140"/>
                    <a:gd name="T4" fmla="*/ 28 w 84"/>
                    <a:gd name="T5" fmla="*/ 69 h 140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84" h="140">
                      <a:moveTo>
                        <a:pt x="0" y="0"/>
                      </a:moveTo>
                      <a:lnTo>
                        <a:pt x="42" y="47"/>
                      </a:lnTo>
                      <a:lnTo>
                        <a:pt x="84" y="140"/>
                      </a:lnTo>
                    </a:path>
                  </a:pathLst>
                </a:custGeom>
                <a:grpFill/>
                <a:ln w="476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endParaRPr>
                </a:p>
              </p:txBody>
            </p:sp>
            <p:sp>
              <p:nvSpPr>
                <p:cNvPr id="397" name="Freeform 769">
                  <a:extLst>
                    <a:ext uri="{FF2B5EF4-FFF2-40B4-BE49-F238E27FC236}">
                      <a16:creationId xmlns:a16="http://schemas.microsoft.com/office/drawing/2014/main" id="{E09C97B2-BD76-42E6-A720-F3F84718186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738" y="1397"/>
                  <a:ext cx="28" cy="70"/>
                </a:xfrm>
                <a:custGeom>
                  <a:avLst/>
                  <a:gdLst>
                    <a:gd name="T0" fmla="*/ 0 w 84"/>
                    <a:gd name="T1" fmla="*/ 0 h 139"/>
                    <a:gd name="T2" fmla="*/ 28 w 84"/>
                    <a:gd name="T3" fmla="*/ 35 h 139"/>
                    <a:gd name="T4" fmla="*/ 28 w 84"/>
                    <a:gd name="T5" fmla="*/ 70 h 139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84" h="139">
                      <a:moveTo>
                        <a:pt x="0" y="0"/>
                      </a:moveTo>
                      <a:lnTo>
                        <a:pt x="84" y="69"/>
                      </a:lnTo>
                      <a:lnTo>
                        <a:pt x="84" y="139"/>
                      </a:lnTo>
                    </a:path>
                  </a:pathLst>
                </a:custGeom>
                <a:grpFill/>
                <a:ln w="476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endParaRPr>
                </a:p>
              </p:txBody>
            </p:sp>
            <p:sp>
              <p:nvSpPr>
                <p:cNvPr id="398" name="Freeform 770">
                  <a:extLst>
                    <a:ext uri="{FF2B5EF4-FFF2-40B4-BE49-F238E27FC236}">
                      <a16:creationId xmlns:a16="http://schemas.microsoft.com/office/drawing/2014/main" id="{69A7C2CD-0F81-450F-9EA1-D9781F74AEC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724" y="1397"/>
                  <a:ext cx="14" cy="70"/>
                </a:xfrm>
                <a:custGeom>
                  <a:avLst/>
                  <a:gdLst>
                    <a:gd name="T0" fmla="*/ 14 w 42"/>
                    <a:gd name="T1" fmla="*/ 0 h 139"/>
                    <a:gd name="T2" fmla="*/ 14 w 42"/>
                    <a:gd name="T3" fmla="*/ 46 h 139"/>
                    <a:gd name="T4" fmla="*/ 0 w 42"/>
                    <a:gd name="T5" fmla="*/ 70 h 139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42" h="139">
                      <a:moveTo>
                        <a:pt x="42" y="0"/>
                      </a:moveTo>
                      <a:lnTo>
                        <a:pt x="42" y="92"/>
                      </a:lnTo>
                      <a:lnTo>
                        <a:pt x="0" y="139"/>
                      </a:lnTo>
                    </a:path>
                  </a:pathLst>
                </a:custGeom>
                <a:grpFill/>
                <a:ln w="476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endParaRPr>
                </a:p>
              </p:txBody>
            </p:sp>
          </p:grpSp>
        </p:grpSp>
        <p:grpSp>
          <p:nvGrpSpPr>
            <p:cNvPr id="271" name="Group 771">
              <a:extLst>
                <a:ext uri="{FF2B5EF4-FFF2-40B4-BE49-F238E27FC236}">
                  <a16:creationId xmlns:a16="http://schemas.microsoft.com/office/drawing/2014/main" id="{C443C707-0AD8-42E0-AD87-AC791E264F9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982" y="1542"/>
              <a:ext cx="56" cy="232"/>
              <a:chOff x="4878" y="1235"/>
              <a:chExt cx="56" cy="232"/>
            </a:xfrm>
            <a:grpFill/>
          </p:grpSpPr>
          <p:sp>
            <p:nvSpPr>
              <p:cNvPr id="385" name="Line 772">
                <a:extLst>
                  <a:ext uri="{FF2B5EF4-FFF2-40B4-BE49-F238E27FC236}">
                    <a16:creationId xmlns:a16="http://schemas.microsoft.com/office/drawing/2014/main" id="{EFAD2706-955D-43C6-B2D7-09D6DCEE488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906" y="1304"/>
                <a:ext cx="1" cy="93"/>
              </a:xfrm>
              <a:prstGeom prst="line">
                <a:avLst/>
              </a:prstGeom>
              <a:grpFill/>
              <a:ln w="4763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grpSp>
            <p:nvGrpSpPr>
              <p:cNvPr id="386" name="Group 773">
                <a:extLst>
                  <a:ext uri="{FF2B5EF4-FFF2-40B4-BE49-F238E27FC236}">
                    <a16:creationId xmlns:a16="http://schemas.microsoft.com/office/drawing/2014/main" id="{BD4E063A-D52C-4016-8DAB-54731D0DCD80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878" y="1235"/>
                <a:ext cx="56" cy="232"/>
                <a:chOff x="4878" y="1235"/>
                <a:chExt cx="56" cy="232"/>
              </a:xfrm>
              <a:grpFill/>
            </p:grpSpPr>
            <p:sp>
              <p:nvSpPr>
                <p:cNvPr id="387" name="Oval 774">
                  <a:extLst>
                    <a:ext uri="{FF2B5EF4-FFF2-40B4-BE49-F238E27FC236}">
                      <a16:creationId xmlns:a16="http://schemas.microsoft.com/office/drawing/2014/main" id="{6604F3D1-23C1-4FBF-BF94-E61C93007E9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892" y="1235"/>
                  <a:ext cx="29" cy="70"/>
                </a:xfrm>
                <a:prstGeom prst="ellipse">
                  <a:avLst/>
                </a:prstGeom>
                <a:grpFill/>
                <a:ln w="4763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>
                  <a:lvl1pPr>
                    <a:defRPr sz="2400">
                      <a:solidFill>
                        <a:schemeClr val="tx1"/>
                      </a:solidFill>
                      <a:latin typeface="Arial" charset="0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Arial" charset="0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Arial" charset="0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Arial" charset="0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Arial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altLang="en-US" sz="24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388" name="Freeform 775">
                  <a:extLst>
                    <a:ext uri="{FF2B5EF4-FFF2-40B4-BE49-F238E27FC236}">
                      <a16:creationId xmlns:a16="http://schemas.microsoft.com/office/drawing/2014/main" id="{D0DFB191-EB76-4079-98F1-F7E4F1B6E9B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878" y="1330"/>
                  <a:ext cx="28" cy="44"/>
                </a:xfrm>
                <a:custGeom>
                  <a:avLst/>
                  <a:gdLst>
                    <a:gd name="T0" fmla="*/ 28 w 84"/>
                    <a:gd name="T1" fmla="*/ 0 h 88"/>
                    <a:gd name="T2" fmla="*/ 24 w 84"/>
                    <a:gd name="T3" fmla="*/ 2 h 88"/>
                    <a:gd name="T4" fmla="*/ 21 w 84"/>
                    <a:gd name="T5" fmla="*/ 3 h 88"/>
                    <a:gd name="T6" fmla="*/ 15 w 84"/>
                    <a:gd name="T7" fmla="*/ 6 h 88"/>
                    <a:gd name="T8" fmla="*/ 13 w 84"/>
                    <a:gd name="T9" fmla="*/ 9 h 88"/>
                    <a:gd name="T10" fmla="*/ 10 w 84"/>
                    <a:gd name="T11" fmla="*/ 11 h 88"/>
                    <a:gd name="T12" fmla="*/ 8 w 84"/>
                    <a:gd name="T13" fmla="*/ 15 h 88"/>
                    <a:gd name="T14" fmla="*/ 5 w 84"/>
                    <a:gd name="T15" fmla="*/ 20 h 88"/>
                    <a:gd name="T16" fmla="*/ 0 w 84"/>
                    <a:gd name="T17" fmla="*/ 44 h 88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0" t="0" r="r" b="b"/>
                  <a:pathLst>
                    <a:path w="84" h="88">
                      <a:moveTo>
                        <a:pt x="84" y="0"/>
                      </a:moveTo>
                      <a:lnTo>
                        <a:pt x="73" y="3"/>
                      </a:lnTo>
                      <a:lnTo>
                        <a:pt x="62" y="6"/>
                      </a:lnTo>
                      <a:lnTo>
                        <a:pt x="45" y="12"/>
                      </a:lnTo>
                      <a:lnTo>
                        <a:pt x="38" y="17"/>
                      </a:lnTo>
                      <a:lnTo>
                        <a:pt x="31" y="22"/>
                      </a:lnTo>
                      <a:lnTo>
                        <a:pt x="23" y="30"/>
                      </a:lnTo>
                      <a:lnTo>
                        <a:pt x="14" y="39"/>
                      </a:lnTo>
                      <a:lnTo>
                        <a:pt x="0" y="88"/>
                      </a:lnTo>
                    </a:path>
                  </a:pathLst>
                </a:custGeom>
                <a:grpFill/>
                <a:ln w="476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endParaRPr>
                </a:p>
              </p:txBody>
            </p:sp>
            <p:sp>
              <p:nvSpPr>
                <p:cNvPr id="389" name="Freeform 776">
                  <a:extLst>
                    <a:ext uri="{FF2B5EF4-FFF2-40B4-BE49-F238E27FC236}">
                      <a16:creationId xmlns:a16="http://schemas.microsoft.com/office/drawing/2014/main" id="{A2D8ED56-6E54-451B-B774-6AF966F3F9B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906" y="1328"/>
                  <a:ext cx="28" cy="69"/>
                </a:xfrm>
                <a:custGeom>
                  <a:avLst/>
                  <a:gdLst>
                    <a:gd name="T0" fmla="*/ 0 w 84"/>
                    <a:gd name="T1" fmla="*/ 0 h 140"/>
                    <a:gd name="T2" fmla="*/ 14 w 84"/>
                    <a:gd name="T3" fmla="*/ 23 h 140"/>
                    <a:gd name="T4" fmla="*/ 28 w 84"/>
                    <a:gd name="T5" fmla="*/ 69 h 140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84" h="140">
                      <a:moveTo>
                        <a:pt x="0" y="0"/>
                      </a:moveTo>
                      <a:lnTo>
                        <a:pt x="42" y="47"/>
                      </a:lnTo>
                      <a:lnTo>
                        <a:pt x="84" y="140"/>
                      </a:lnTo>
                    </a:path>
                  </a:pathLst>
                </a:custGeom>
                <a:grpFill/>
                <a:ln w="476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endParaRPr>
                </a:p>
              </p:txBody>
            </p:sp>
            <p:sp>
              <p:nvSpPr>
                <p:cNvPr id="390" name="Freeform 777">
                  <a:extLst>
                    <a:ext uri="{FF2B5EF4-FFF2-40B4-BE49-F238E27FC236}">
                      <a16:creationId xmlns:a16="http://schemas.microsoft.com/office/drawing/2014/main" id="{5250D0F9-FABB-4B8A-8807-F11957B8C28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906" y="1397"/>
                  <a:ext cx="28" cy="70"/>
                </a:xfrm>
                <a:custGeom>
                  <a:avLst/>
                  <a:gdLst>
                    <a:gd name="T0" fmla="*/ 0 w 84"/>
                    <a:gd name="T1" fmla="*/ 0 h 139"/>
                    <a:gd name="T2" fmla="*/ 28 w 84"/>
                    <a:gd name="T3" fmla="*/ 35 h 139"/>
                    <a:gd name="T4" fmla="*/ 28 w 84"/>
                    <a:gd name="T5" fmla="*/ 70 h 139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84" h="139">
                      <a:moveTo>
                        <a:pt x="0" y="0"/>
                      </a:moveTo>
                      <a:lnTo>
                        <a:pt x="84" y="69"/>
                      </a:lnTo>
                      <a:lnTo>
                        <a:pt x="84" y="139"/>
                      </a:lnTo>
                    </a:path>
                  </a:pathLst>
                </a:custGeom>
                <a:grpFill/>
                <a:ln w="476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endParaRPr>
                </a:p>
              </p:txBody>
            </p:sp>
            <p:sp>
              <p:nvSpPr>
                <p:cNvPr id="391" name="Freeform 778">
                  <a:extLst>
                    <a:ext uri="{FF2B5EF4-FFF2-40B4-BE49-F238E27FC236}">
                      <a16:creationId xmlns:a16="http://schemas.microsoft.com/office/drawing/2014/main" id="{A94C297F-395E-4A83-8C4A-A063906D387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892" y="1397"/>
                  <a:ext cx="14" cy="70"/>
                </a:xfrm>
                <a:custGeom>
                  <a:avLst/>
                  <a:gdLst>
                    <a:gd name="T0" fmla="*/ 14 w 42"/>
                    <a:gd name="T1" fmla="*/ 0 h 139"/>
                    <a:gd name="T2" fmla="*/ 14 w 42"/>
                    <a:gd name="T3" fmla="*/ 46 h 139"/>
                    <a:gd name="T4" fmla="*/ 0 w 42"/>
                    <a:gd name="T5" fmla="*/ 70 h 139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42" h="139">
                      <a:moveTo>
                        <a:pt x="42" y="0"/>
                      </a:moveTo>
                      <a:lnTo>
                        <a:pt x="42" y="92"/>
                      </a:lnTo>
                      <a:lnTo>
                        <a:pt x="0" y="139"/>
                      </a:lnTo>
                    </a:path>
                  </a:pathLst>
                </a:custGeom>
                <a:grpFill/>
                <a:ln w="476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endParaRPr>
                </a:p>
              </p:txBody>
            </p:sp>
          </p:grpSp>
        </p:grpSp>
        <p:sp>
          <p:nvSpPr>
            <p:cNvPr id="272" name="Freeform 779">
              <a:extLst>
                <a:ext uri="{FF2B5EF4-FFF2-40B4-BE49-F238E27FC236}">
                  <a16:creationId xmlns:a16="http://schemas.microsoft.com/office/drawing/2014/main" id="{5E03E18B-4711-4CB9-8B0E-A5DA784B5EF6}"/>
                </a:ext>
              </a:extLst>
            </p:cNvPr>
            <p:cNvSpPr>
              <a:spLocks/>
            </p:cNvSpPr>
            <p:nvPr/>
          </p:nvSpPr>
          <p:spPr bwMode="auto">
            <a:xfrm>
              <a:off x="5232" y="1619"/>
              <a:ext cx="142" cy="116"/>
            </a:xfrm>
            <a:custGeom>
              <a:avLst/>
              <a:gdLst>
                <a:gd name="T0" fmla="*/ 100 w 426"/>
                <a:gd name="T1" fmla="*/ 0 h 233"/>
                <a:gd name="T2" fmla="*/ 100 w 426"/>
                <a:gd name="T3" fmla="*/ 29 h 233"/>
                <a:gd name="T4" fmla="*/ 0 w 426"/>
                <a:gd name="T5" fmla="*/ 29 h 233"/>
                <a:gd name="T6" fmla="*/ 0 w 426"/>
                <a:gd name="T7" fmla="*/ 87 h 233"/>
                <a:gd name="T8" fmla="*/ 100 w 426"/>
                <a:gd name="T9" fmla="*/ 87 h 233"/>
                <a:gd name="T10" fmla="*/ 100 w 426"/>
                <a:gd name="T11" fmla="*/ 116 h 233"/>
                <a:gd name="T12" fmla="*/ 142 w 426"/>
                <a:gd name="T13" fmla="*/ 58 h 233"/>
                <a:gd name="T14" fmla="*/ 100 w 426"/>
                <a:gd name="T15" fmla="*/ 0 h 233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426" h="233">
                  <a:moveTo>
                    <a:pt x="300" y="0"/>
                  </a:moveTo>
                  <a:lnTo>
                    <a:pt x="300" y="58"/>
                  </a:lnTo>
                  <a:lnTo>
                    <a:pt x="0" y="58"/>
                  </a:lnTo>
                  <a:lnTo>
                    <a:pt x="0" y="174"/>
                  </a:lnTo>
                  <a:lnTo>
                    <a:pt x="300" y="174"/>
                  </a:lnTo>
                  <a:lnTo>
                    <a:pt x="300" y="233"/>
                  </a:lnTo>
                  <a:lnTo>
                    <a:pt x="426" y="116"/>
                  </a:lnTo>
                  <a:lnTo>
                    <a:pt x="300" y="0"/>
                  </a:lnTo>
                  <a:close/>
                </a:path>
              </a:pathLst>
            </a:custGeom>
            <a:grpFill/>
            <a:ln w="4763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273" name="Rectangle 780">
              <a:extLst>
                <a:ext uri="{FF2B5EF4-FFF2-40B4-BE49-F238E27FC236}">
                  <a16:creationId xmlns:a16="http://schemas.microsoft.com/office/drawing/2014/main" id="{84C63FAF-F9C8-4E3A-86DD-0C91D8E1739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217" y="1648"/>
              <a:ext cx="10" cy="58"/>
            </a:xfrm>
            <a:prstGeom prst="rect">
              <a:avLst/>
            </a:prstGeom>
            <a:grpFill/>
            <a:ln w="4763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defRPr sz="24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274" name="Rectangle 781">
              <a:extLst>
                <a:ext uri="{FF2B5EF4-FFF2-40B4-BE49-F238E27FC236}">
                  <a16:creationId xmlns:a16="http://schemas.microsoft.com/office/drawing/2014/main" id="{37FA91DB-5BDE-413E-8212-4A48BE20CFE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206" y="1648"/>
              <a:ext cx="5" cy="58"/>
            </a:xfrm>
            <a:prstGeom prst="rect">
              <a:avLst/>
            </a:prstGeom>
            <a:grpFill/>
            <a:ln w="4763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defRPr sz="24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275" name="Freeform 782">
              <a:extLst>
                <a:ext uri="{FF2B5EF4-FFF2-40B4-BE49-F238E27FC236}">
                  <a16:creationId xmlns:a16="http://schemas.microsoft.com/office/drawing/2014/main" id="{6C9ECCD2-77B8-47F2-BE33-B79135CDCBB1}"/>
                </a:ext>
              </a:extLst>
            </p:cNvPr>
            <p:cNvSpPr>
              <a:spLocks/>
            </p:cNvSpPr>
            <p:nvPr/>
          </p:nvSpPr>
          <p:spPr bwMode="auto">
            <a:xfrm>
              <a:off x="4227" y="1497"/>
              <a:ext cx="72" cy="82"/>
            </a:xfrm>
            <a:custGeom>
              <a:avLst/>
              <a:gdLst>
                <a:gd name="T0" fmla="*/ 36 w 217"/>
                <a:gd name="T1" fmla="*/ 81 h 162"/>
                <a:gd name="T2" fmla="*/ 29 w 217"/>
                <a:gd name="T3" fmla="*/ 80 h 162"/>
                <a:gd name="T4" fmla="*/ 22 w 217"/>
                <a:gd name="T5" fmla="*/ 78 h 162"/>
                <a:gd name="T6" fmla="*/ 16 w 217"/>
                <a:gd name="T7" fmla="*/ 74 h 162"/>
                <a:gd name="T8" fmla="*/ 10 w 217"/>
                <a:gd name="T9" fmla="*/ 70 h 162"/>
                <a:gd name="T10" fmla="*/ 6 w 217"/>
                <a:gd name="T11" fmla="*/ 63 h 162"/>
                <a:gd name="T12" fmla="*/ 3 w 217"/>
                <a:gd name="T13" fmla="*/ 57 h 162"/>
                <a:gd name="T14" fmla="*/ 1 w 217"/>
                <a:gd name="T15" fmla="*/ 49 h 162"/>
                <a:gd name="T16" fmla="*/ 0 w 217"/>
                <a:gd name="T17" fmla="*/ 40 h 162"/>
                <a:gd name="T18" fmla="*/ 1 w 217"/>
                <a:gd name="T19" fmla="*/ 32 h 162"/>
                <a:gd name="T20" fmla="*/ 3 w 217"/>
                <a:gd name="T21" fmla="*/ 25 h 162"/>
                <a:gd name="T22" fmla="*/ 6 w 217"/>
                <a:gd name="T23" fmla="*/ 17 h 162"/>
                <a:gd name="T24" fmla="*/ 11 w 217"/>
                <a:gd name="T25" fmla="*/ 12 h 162"/>
                <a:gd name="T26" fmla="*/ 16 w 217"/>
                <a:gd name="T27" fmla="*/ 7 h 162"/>
                <a:gd name="T28" fmla="*/ 22 w 217"/>
                <a:gd name="T29" fmla="*/ 3 h 162"/>
                <a:gd name="T30" fmla="*/ 29 w 217"/>
                <a:gd name="T31" fmla="*/ 1 h 162"/>
                <a:gd name="T32" fmla="*/ 36 w 217"/>
                <a:gd name="T33" fmla="*/ 0 h 162"/>
                <a:gd name="T34" fmla="*/ 72 w 217"/>
                <a:gd name="T35" fmla="*/ 0 h 162"/>
                <a:gd name="T36" fmla="*/ 72 w 217"/>
                <a:gd name="T37" fmla="*/ 82 h 162"/>
                <a:gd name="T38" fmla="*/ 36 w 217"/>
                <a:gd name="T39" fmla="*/ 81 h 162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0" t="0" r="r" b="b"/>
              <a:pathLst>
                <a:path w="217" h="162">
                  <a:moveTo>
                    <a:pt x="108" y="161"/>
                  </a:moveTo>
                  <a:lnTo>
                    <a:pt x="86" y="159"/>
                  </a:lnTo>
                  <a:lnTo>
                    <a:pt x="66" y="154"/>
                  </a:lnTo>
                  <a:lnTo>
                    <a:pt x="48" y="147"/>
                  </a:lnTo>
                  <a:lnTo>
                    <a:pt x="31" y="138"/>
                  </a:lnTo>
                  <a:lnTo>
                    <a:pt x="18" y="125"/>
                  </a:lnTo>
                  <a:lnTo>
                    <a:pt x="9" y="112"/>
                  </a:lnTo>
                  <a:lnTo>
                    <a:pt x="3" y="96"/>
                  </a:lnTo>
                  <a:lnTo>
                    <a:pt x="0" y="80"/>
                  </a:lnTo>
                  <a:lnTo>
                    <a:pt x="3" y="64"/>
                  </a:lnTo>
                  <a:lnTo>
                    <a:pt x="9" y="49"/>
                  </a:lnTo>
                  <a:lnTo>
                    <a:pt x="18" y="34"/>
                  </a:lnTo>
                  <a:lnTo>
                    <a:pt x="32" y="23"/>
                  </a:lnTo>
                  <a:lnTo>
                    <a:pt x="48" y="14"/>
                  </a:lnTo>
                  <a:lnTo>
                    <a:pt x="66" y="6"/>
                  </a:lnTo>
                  <a:lnTo>
                    <a:pt x="87" y="1"/>
                  </a:lnTo>
                  <a:lnTo>
                    <a:pt x="108" y="0"/>
                  </a:lnTo>
                  <a:lnTo>
                    <a:pt x="217" y="0"/>
                  </a:lnTo>
                  <a:lnTo>
                    <a:pt x="216" y="162"/>
                  </a:lnTo>
                  <a:lnTo>
                    <a:pt x="108" y="161"/>
                  </a:lnTo>
                  <a:close/>
                </a:path>
              </a:pathLst>
            </a:custGeom>
            <a:grpFill/>
            <a:ln w="4763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276" name="Freeform 783">
              <a:extLst>
                <a:ext uri="{FF2B5EF4-FFF2-40B4-BE49-F238E27FC236}">
                  <a16:creationId xmlns:a16="http://schemas.microsoft.com/office/drawing/2014/main" id="{95FEBF81-23CF-4F61-8A94-FD3DE9588E88}"/>
                </a:ext>
              </a:extLst>
            </p:cNvPr>
            <p:cNvSpPr>
              <a:spLocks/>
            </p:cNvSpPr>
            <p:nvPr/>
          </p:nvSpPr>
          <p:spPr bwMode="auto">
            <a:xfrm>
              <a:off x="4312" y="1473"/>
              <a:ext cx="61" cy="26"/>
            </a:xfrm>
            <a:custGeom>
              <a:avLst/>
              <a:gdLst>
                <a:gd name="T0" fmla="*/ 61 w 183"/>
                <a:gd name="T1" fmla="*/ 22 h 52"/>
                <a:gd name="T2" fmla="*/ 55 w 183"/>
                <a:gd name="T3" fmla="*/ 0 h 52"/>
                <a:gd name="T4" fmla="*/ 40 w 183"/>
                <a:gd name="T5" fmla="*/ 11 h 52"/>
                <a:gd name="T6" fmla="*/ 38 w 183"/>
                <a:gd name="T7" fmla="*/ 4 h 52"/>
                <a:gd name="T8" fmla="*/ 24 w 183"/>
                <a:gd name="T9" fmla="*/ 15 h 52"/>
                <a:gd name="T10" fmla="*/ 22 w 183"/>
                <a:gd name="T11" fmla="*/ 9 h 52"/>
                <a:gd name="T12" fmla="*/ 0 w 183"/>
                <a:gd name="T13" fmla="*/ 26 h 52"/>
                <a:gd name="T14" fmla="*/ 25 w 183"/>
                <a:gd name="T15" fmla="*/ 21 h 52"/>
                <a:gd name="T16" fmla="*/ 27 w 183"/>
                <a:gd name="T17" fmla="*/ 26 h 52"/>
                <a:gd name="T18" fmla="*/ 42 w 183"/>
                <a:gd name="T19" fmla="*/ 20 h 52"/>
                <a:gd name="T20" fmla="*/ 43 w 183"/>
                <a:gd name="T21" fmla="*/ 25 h 52"/>
                <a:gd name="T22" fmla="*/ 61 w 183"/>
                <a:gd name="T23" fmla="*/ 22 h 52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183" h="52">
                  <a:moveTo>
                    <a:pt x="183" y="43"/>
                  </a:moveTo>
                  <a:lnTo>
                    <a:pt x="165" y="0"/>
                  </a:lnTo>
                  <a:lnTo>
                    <a:pt x="120" y="21"/>
                  </a:lnTo>
                  <a:lnTo>
                    <a:pt x="113" y="7"/>
                  </a:lnTo>
                  <a:lnTo>
                    <a:pt x="71" y="29"/>
                  </a:lnTo>
                  <a:lnTo>
                    <a:pt x="67" y="18"/>
                  </a:lnTo>
                  <a:lnTo>
                    <a:pt x="0" y="52"/>
                  </a:lnTo>
                  <a:lnTo>
                    <a:pt x="76" y="42"/>
                  </a:lnTo>
                  <a:lnTo>
                    <a:pt x="80" y="51"/>
                  </a:lnTo>
                  <a:lnTo>
                    <a:pt x="127" y="39"/>
                  </a:lnTo>
                  <a:lnTo>
                    <a:pt x="130" y="49"/>
                  </a:lnTo>
                  <a:lnTo>
                    <a:pt x="183" y="43"/>
                  </a:lnTo>
                  <a:close/>
                </a:path>
              </a:pathLst>
            </a:custGeom>
            <a:grpFill/>
            <a:ln w="4763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277" name="Freeform 784">
              <a:extLst>
                <a:ext uri="{FF2B5EF4-FFF2-40B4-BE49-F238E27FC236}">
                  <a16:creationId xmlns:a16="http://schemas.microsoft.com/office/drawing/2014/main" id="{618623D1-8728-4977-BD36-02C5100580AB}"/>
                </a:ext>
              </a:extLst>
            </p:cNvPr>
            <p:cNvSpPr>
              <a:spLocks/>
            </p:cNvSpPr>
            <p:nvPr/>
          </p:nvSpPr>
          <p:spPr bwMode="auto">
            <a:xfrm>
              <a:off x="4333" y="1555"/>
              <a:ext cx="58" cy="33"/>
            </a:xfrm>
            <a:custGeom>
              <a:avLst/>
              <a:gdLst>
                <a:gd name="T0" fmla="*/ 57 w 175"/>
                <a:gd name="T1" fmla="*/ 33 h 67"/>
                <a:gd name="T2" fmla="*/ 58 w 175"/>
                <a:gd name="T3" fmla="*/ 10 h 67"/>
                <a:gd name="T4" fmla="*/ 41 w 175"/>
                <a:gd name="T5" fmla="*/ 12 h 67"/>
                <a:gd name="T6" fmla="*/ 41 w 175"/>
                <a:gd name="T7" fmla="*/ 4 h 67"/>
                <a:gd name="T8" fmla="*/ 25 w 175"/>
                <a:gd name="T9" fmla="*/ 6 h 67"/>
                <a:gd name="T10" fmla="*/ 26 w 175"/>
                <a:gd name="T11" fmla="*/ 0 h 67"/>
                <a:gd name="T12" fmla="*/ 0 w 175"/>
                <a:gd name="T13" fmla="*/ 3 h 67"/>
                <a:gd name="T14" fmla="*/ 25 w 175"/>
                <a:gd name="T15" fmla="*/ 13 h 67"/>
                <a:gd name="T16" fmla="*/ 25 w 175"/>
                <a:gd name="T17" fmla="*/ 18 h 67"/>
                <a:gd name="T18" fmla="*/ 41 w 175"/>
                <a:gd name="T19" fmla="*/ 21 h 67"/>
                <a:gd name="T20" fmla="*/ 40 w 175"/>
                <a:gd name="T21" fmla="*/ 26 h 67"/>
                <a:gd name="T22" fmla="*/ 57 w 175"/>
                <a:gd name="T23" fmla="*/ 33 h 67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175" h="67">
                  <a:moveTo>
                    <a:pt x="172" y="67"/>
                  </a:moveTo>
                  <a:lnTo>
                    <a:pt x="175" y="20"/>
                  </a:lnTo>
                  <a:lnTo>
                    <a:pt x="123" y="24"/>
                  </a:lnTo>
                  <a:lnTo>
                    <a:pt x="123" y="9"/>
                  </a:lnTo>
                  <a:lnTo>
                    <a:pt x="75" y="13"/>
                  </a:lnTo>
                  <a:lnTo>
                    <a:pt x="77" y="0"/>
                  </a:lnTo>
                  <a:lnTo>
                    <a:pt x="0" y="7"/>
                  </a:lnTo>
                  <a:lnTo>
                    <a:pt x="74" y="26"/>
                  </a:lnTo>
                  <a:lnTo>
                    <a:pt x="74" y="36"/>
                  </a:lnTo>
                  <a:lnTo>
                    <a:pt x="123" y="43"/>
                  </a:lnTo>
                  <a:lnTo>
                    <a:pt x="122" y="53"/>
                  </a:lnTo>
                  <a:lnTo>
                    <a:pt x="172" y="67"/>
                  </a:lnTo>
                  <a:close/>
                </a:path>
              </a:pathLst>
            </a:custGeom>
            <a:grpFill/>
            <a:ln w="4763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278" name="Freeform 785">
              <a:extLst>
                <a:ext uri="{FF2B5EF4-FFF2-40B4-BE49-F238E27FC236}">
                  <a16:creationId xmlns:a16="http://schemas.microsoft.com/office/drawing/2014/main" id="{2A18B9EF-796C-4EA2-BF6D-6FE8201D99C9}"/>
                </a:ext>
              </a:extLst>
            </p:cNvPr>
            <p:cNvSpPr>
              <a:spLocks/>
            </p:cNvSpPr>
            <p:nvPr/>
          </p:nvSpPr>
          <p:spPr bwMode="auto">
            <a:xfrm>
              <a:off x="4302" y="1592"/>
              <a:ext cx="53" cy="57"/>
            </a:xfrm>
            <a:custGeom>
              <a:avLst/>
              <a:gdLst>
                <a:gd name="T0" fmla="*/ 48 w 160"/>
                <a:gd name="T1" fmla="*/ 57 h 114"/>
                <a:gd name="T2" fmla="*/ 53 w 160"/>
                <a:gd name="T3" fmla="*/ 35 h 114"/>
                <a:gd name="T4" fmla="*/ 37 w 160"/>
                <a:gd name="T5" fmla="*/ 29 h 114"/>
                <a:gd name="T6" fmla="*/ 38 w 160"/>
                <a:gd name="T7" fmla="*/ 21 h 114"/>
                <a:gd name="T8" fmla="*/ 23 w 160"/>
                <a:gd name="T9" fmla="*/ 15 h 114"/>
                <a:gd name="T10" fmla="*/ 25 w 160"/>
                <a:gd name="T11" fmla="*/ 9 h 114"/>
                <a:gd name="T12" fmla="*/ 0 w 160"/>
                <a:gd name="T13" fmla="*/ 0 h 114"/>
                <a:gd name="T14" fmla="*/ 21 w 160"/>
                <a:gd name="T15" fmla="*/ 22 h 114"/>
                <a:gd name="T16" fmla="*/ 20 w 160"/>
                <a:gd name="T17" fmla="*/ 27 h 114"/>
                <a:gd name="T18" fmla="*/ 35 w 160"/>
                <a:gd name="T19" fmla="*/ 38 h 114"/>
                <a:gd name="T20" fmla="*/ 34 w 160"/>
                <a:gd name="T21" fmla="*/ 42 h 114"/>
                <a:gd name="T22" fmla="*/ 48 w 160"/>
                <a:gd name="T23" fmla="*/ 57 h 114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160" h="114">
                  <a:moveTo>
                    <a:pt x="146" y="114"/>
                  </a:moveTo>
                  <a:lnTo>
                    <a:pt x="160" y="69"/>
                  </a:lnTo>
                  <a:lnTo>
                    <a:pt x="112" y="57"/>
                  </a:lnTo>
                  <a:lnTo>
                    <a:pt x="116" y="41"/>
                  </a:lnTo>
                  <a:lnTo>
                    <a:pt x="70" y="30"/>
                  </a:lnTo>
                  <a:lnTo>
                    <a:pt x="74" y="18"/>
                  </a:lnTo>
                  <a:lnTo>
                    <a:pt x="0" y="0"/>
                  </a:lnTo>
                  <a:lnTo>
                    <a:pt x="64" y="43"/>
                  </a:lnTo>
                  <a:lnTo>
                    <a:pt x="61" y="53"/>
                  </a:lnTo>
                  <a:lnTo>
                    <a:pt x="106" y="75"/>
                  </a:lnTo>
                  <a:lnTo>
                    <a:pt x="102" y="83"/>
                  </a:lnTo>
                  <a:lnTo>
                    <a:pt x="146" y="114"/>
                  </a:lnTo>
                  <a:close/>
                </a:path>
              </a:pathLst>
            </a:custGeom>
            <a:grpFill/>
            <a:ln w="4763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279" name="Freeform 786">
              <a:extLst>
                <a:ext uri="{FF2B5EF4-FFF2-40B4-BE49-F238E27FC236}">
                  <a16:creationId xmlns:a16="http://schemas.microsoft.com/office/drawing/2014/main" id="{B249835B-1027-4CB5-AF67-43805C658148}"/>
                </a:ext>
              </a:extLst>
            </p:cNvPr>
            <p:cNvSpPr>
              <a:spLocks/>
            </p:cNvSpPr>
            <p:nvPr/>
          </p:nvSpPr>
          <p:spPr bwMode="auto">
            <a:xfrm>
              <a:off x="4333" y="1504"/>
              <a:ext cx="61" cy="26"/>
            </a:xfrm>
            <a:custGeom>
              <a:avLst/>
              <a:gdLst>
                <a:gd name="T0" fmla="*/ 61 w 184"/>
                <a:gd name="T1" fmla="*/ 22 h 53"/>
                <a:gd name="T2" fmla="*/ 55 w 184"/>
                <a:gd name="T3" fmla="*/ 0 h 53"/>
                <a:gd name="T4" fmla="*/ 40 w 184"/>
                <a:gd name="T5" fmla="*/ 11 h 53"/>
                <a:gd name="T6" fmla="*/ 38 w 184"/>
                <a:gd name="T7" fmla="*/ 4 h 53"/>
                <a:gd name="T8" fmla="*/ 24 w 184"/>
                <a:gd name="T9" fmla="*/ 15 h 53"/>
                <a:gd name="T10" fmla="*/ 22 w 184"/>
                <a:gd name="T11" fmla="*/ 9 h 53"/>
                <a:gd name="T12" fmla="*/ 0 w 184"/>
                <a:gd name="T13" fmla="*/ 26 h 53"/>
                <a:gd name="T14" fmla="*/ 26 w 184"/>
                <a:gd name="T15" fmla="*/ 21 h 53"/>
                <a:gd name="T16" fmla="*/ 27 w 184"/>
                <a:gd name="T17" fmla="*/ 26 h 53"/>
                <a:gd name="T18" fmla="*/ 43 w 184"/>
                <a:gd name="T19" fmla="*/ 20 h 53"/>
                <a:gd name="T20" fmla="*/ 44 w 184"/>
                <a:gd name="T21" fmla="*/ 24 h 53"/>
                <a:gd name="T22" fmla="*/ 61 w 184"/>
                <a:gd name="T23" fmla="*/ 22 h 53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184" h="53">
                  <a:moveTo>
                    <a:pt x="184" y="44"/>
                  </a:moveTo>
                  <a:lnTo>
                    <a:pt x="165" y="0"/>
                  </a:lnTo>
                  <a:lnTo>
                    <a:pt x="121" y="22"/>
                  </a:lnTo>
                  <a:lnTo>
                    <a:pt x="115" y="9"/>
                  </a:lnTo>
                  <a:lnTo>
                    <a:pt x="72" y="30"/>
                  </a:lnTo>
                  <a:lnTo>
                    <a:pt x="67" y="18"/>
                  </a:lnTo>
                  <a:lnTo>
                    <a:pt x="0" y="53"/>
                  </a:lnTo>
                  <a:lnTo>
                    <a:pt x="77" y="43"/>
                  </a:lnTo>
                  <a:lnTo>
                    <a:pt x="81" y="53"/>
                  </a:lnTo>
                  <a:lnTo>
                    <a:pt x="129" y="40"/>
                  </a:lnTo>
                  <a:lnTo>
                    <a:pt x="132" y="49"/>
                  </a:lnTo>
                  <a:lnTo>
                    <a:pt x="184" y="44"/>
                  </a:lnTo>
                  <a:close/>
                </a:path>
              </a:pathLst>
            </a:custGeom>
            <a:grpFill/>
            <a:ln w="4763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280" name="Line 787">
              <a:extLst>
                <a:ext uri="{FF2B5EF4-FFF2-40B4-BE49-F238E27FC236}">
                  <a16:creationId xmlns:a16="http://schemas.microsoft.com/office/drawing/2014/main" id="{B5D088BC-2007-48ED-9D8D-46D9402E1F9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402" y="1735"/>
              <a:ext cx="56" cy="1"/>
            </a:xfrm>
            <a:prstGeom prst="line">
              <a:avLst/>
            </a:prstGeom>
            <a:grp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281" name="Line 788">
              <a:extLst>
                <a:ext uri="{FF2B5EF4-FFF2-40B4-BE49-F238E27FC236}">
                  <a16:creationId xmlns:a16="http://schemas.microsoft.com/office/drawing/2014/main" id="{B75D2911-7143-460A-8DD9-B0844EE3936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003" y="3012"/>
              <a:ext cx="1399" cy="1"/>
            </a:xfrm>
            <a:prstGeom prst="line">
              <a:avLst/>
            </a:prstGeom>
            <a:grp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282" name="Line 789">
              <a:extLst>
                <a:ext uri="{FF2B5EF4-FFF2-40B4-BE49-F238E27FC236}">
                  <a16:creationId xmlns:a16="http://schemas.microsoft.com/office/drawing/2014/main" id="{56DABC9B-D920-4383-A7E2-E5E3A93FFD5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003" y="2703"/>
              <a:ext cx="1399" cy="1"/>
            </a:xfrm>
            <a:prstGeom prst="line">
              <a:avLst/>
            </a:prstGeom>
            <a:grp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283" name="Line 790">
              <a:extLst>
                <a:ext uri="{FF2B5EF4-FFF2-40B4-BE49-F238E27FC236}">
                  <a16:creationId xmlns:a16="http://schemas.microsoft.com/office/drawing/2014/main" id="{1148C225-6BC0-4239-837E-EFD51E01B5C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003" y="2393"/>
              <a:ext cx="1399" cy="1"/>
            </a:xfrm>
            <a:prstGeom prst="line">
              <a:avLst/>
            </a:prstGeom>
            <a:grp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284" name="Freeform 791">
              <a:extLst>
                <a:ext uri="{FF2B5EF4-FFF2-40B4-BE49-F238E27FC236}">
                  <a16:creationId xmlns:a16="http://schemas.microsoft.com/office/drawing/2014/main" id="{80CADAFA-7989-460B-A917-34F13372CCDC}"/>
                </a:ext>
              </a:extLst>
            </p:cNvPr>
            <p:cNvSpPr>
              <a:spLocks/>
            </p:cNvSpPr>
            <p:nvPr/>
          </p:nvSpPr>
          <p:spPr bwMode="auto">
            <a:xfrm>
              <a:off x="4439" y="2738"/>
              <a:ext cx="175" cy="268"/>
            </a:xfrm>
            <a:custGeom>
              <a:avLst/>
              <a:gdLst>
                <a:gd name="T0" fmla="*/ 34 w 469"/>
                <a:gd name="T1" fmla="*/ 252 h 453"/>
                <a:gd name="T2" fmla="*/ 16 w 469"/>
                <a:gd name="T3" fmla="*/ 232 h 453"/>
                <a:gd name="T4" fmla="*/ 8 w 469"/>
                <a:gd name="T5" fmla="*/ 218 h 453"/>
                <a:gd name="T6" fmla="*/ 2 w 469"/>
                <a:gd name="T7" fmla="*/ 202 h 453"/>
                <a:gd name="T8" fmla="*/ 0 w 469"/>
                <a:gd name="T9" fmla="*/ 183 h 453"/>
                <a:gd name="T10" fmla="*/ 2 w 469"/>
                <a:gd name="T11" fmla="*/ 164 h 453"/>
                <a:gd name="T12" fmla="*/ 9 w 469"/>
                <a:gd name="T13" fmla="*/ 144 h 453"/>
                <a:gd name="T14" fmla="*/ 17 w 469"/>
                <a:gd name="T15" fmla="*/ 128 h 453"/>
                <a:gd name="T16" fmla="*/ 25 w 469"/>
                <a:gd name="T17" fmla="*/ 124 h 453"/>
                <a:gd name="T18" fmla="*/ 38 w 469"/>
                <a:gd name="T19" fmla="*/ 121 h 453"/>
                <a:gd name="T20" fmla="*/ 52 w 469"/>
                <a:gd name="T21" fmla="*/ 112 h 453"/>
                <a:gd name="T22" fmla="*/ 63 w 469"/>
                <a:gd name="T23" fmla="*/ 100 h 453"/>
                <a:gd name="T24" fmla="*/ 69 w 469"/>
                <a:gd name="T25" fmla="*/ 88 h 453"/>
                <a:gd name="T26" fmla="*/ 73 w 469"/>
                <a:gd name="T27" fmla="*/ 73 h 453"/>
                <a:gd name="T28" fmla="*/ 76 w 469"/>
                <a:gd name="T29" fmla="*/ 57 h 453"/>
                <a:gd name="T30" fmla="*/ 84 w 469"/>
                <a:gd name="T31" fmla="*/ 45 h 453"/>
                <a:gd name="T32" fmla="*/ 97 w 469"/>
                <a:gd name="T33" fmla="*/ 28 h 453"/>
                <a:gd name="T34" fmla="*/ 111 w 469"/>
                <a:gd name="T35" fmla="*/ 12 h 453"/>
                <a:gd name="T36" fmla="*/ 118 w 469"/>
                <a:gd name="T37" fmla="*/ 3 h 453"/>
                <a:gd name="T38" fmla="*/ 121 w 469"/>
                <a:gd name="T39" fmla="*/ 1 h 453"/>
                <a:gd name="T40" fmla="*/ 124 w 469"/>
                <a:gd name="T41" fmla="*/ 14 h 453"/>
                <a:gd name="T42" fmla="*/ 128 w 469"/>
                <a:gd name="T43" fmla="*/ 41 h 453"/>
                <a:gd name="T44" fmla="*/ 132 w 469"/>
                <a:gd name="T45" fmla="*/ 53 h 453"/>
                <a:gd name="T46" fmla="*/ 143 w 469"/>
                <a:gd name="T47" fmla="*/ 80 h 453"/>
                <a:gd name="T48" fmla="*/ 152 w 469"/>
                <a:gd name="T49" fmla="*/ 101 h 453"/>
                <a:gd name="T50" fmla="*/ 158 w 469"/>
                <a:gd name="T51" fmla="*/ 114 h 453"/>
                <a:gd name="T52" fmla="*/ 163 w 469"/>
                <a:gd name="T53" fmla="*/ 121 h 453"/>
                <a:gd name="T54" fmla="*/ 165 w 469"/>
                <a:gd name="T55" fmla="*/ 124 h 453"/>
                <a:gd name="T56" fmla="*/ 166 w 469"/>
                <a:gd name="T57" fmla="*/ 123 h 453"/>
                <a:gd name="T58" fmla="*/ 165 w 469"/>
                <a:gd name="T59" fmla="*/ 115 h 453"/>
                <a:gd name="T60" fmla="*/ 163 w 469"/>
                <a:gd name="T61" fmla="*/ 104 h 453"/>
                <a:gd name="T62" fmla="*/ 163 w 469"/>
                <a:gd name="T63" fmla="*/ 100 h 453"/>
                <a:gd name="T64" fmla="*/ 163 w 469"/>
                <a:gd name="T65" fmla="*/ 101 h 453"/>
                <a:gd name="T66" fmla="*/ 164 w 469"/>
                <a:gd name="T67" fmla="*/ 106 h 453"/>
                <a:gd name="T68" fmla="*/ 167 w 469"/>
                <a:gd name="T69" fmla="*/ 117 h 453"/>
                <a:gd name="T70" fmla="*/ 172 w 469"/>
                <a:gd name="T71" fmla="*/ 134 h 453"/>
                <a:gd name="T72" fmla="*/ 174 w 469"/>
                <a:gd name="T73" fmla="*/ 157 h 453"/>
                <a:gd name="T74" fmla="*/ 172 w 469"/>
                <a:gd name="T75" fmla="*/ 192 h 453"/>
                <a:gd name="T76" fmla="*/ 169 w 469"/>
                <a:gd name="T77" fmla="*/ 215 h 453"/>
                <a:gd name="T78" fmla="*/ 163 w 469"/>
                <a:gd name="T79" fmla="*/ 237 h 453"/>
                <a:gd name="T80" fmla="*/ 154 w 469"/>
                <a:gd name="T81" fmla="*/ 252 h 453"/>
                <a:gd name="T82" fmla="*/ 140 w 469"/>
                <a:gd name="T83" fmla="*/ 261 h 453"/>
                <a:gd name="T84" fmla="*/ 122 w 469"/>
                <a:gd name="T85" fmla="*/ 266 h 453"/>
                <a:gd name="T86" fmla="*/ 103 w 469"/>
                <a:gd name="T87" fmla="*/ 268 h 453"/>
                <a:gd name="T88" fmla="*/ 75 w 469"/>
                <a:gd name="T89" fmla="*/ 266 h 453"/>
                <a:gd name="T90" fmla="*/ 60 w 469"/>
                <a:gd name="T91" fmla="*/ 265 h 453"/>
                <a:gd name="T92" fmla="*/ 50 w 469"/>
                <a:gd name="T93" fmla="*/ 263 h 453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0" t="0" r="r" b="b"/>
              <a:pathLst>
                <a:path w="469" h="453">
                  <a:moveTo>
                    <a:pt x="125" y="445"/>
                  </a:moveTo>
                  <a:lnTo>
                    <a:pt x="90" y="426"/>
                  </a:lnTo>
                  <a:lnTo>
                    <a:pt x="58" y="404"/>
                  </a:lnTo>
                  <a:lnTo>
                    <a:pt x="44" y="392"/>
                  </a:lnTo>
                  <a:lnTo>
                    <a:pt x="31" y="381"/>
                  </a:lnTo>
                  <a:lnTo>
                    <a:pt x="21" y="368"/>
                  </a:lnTo>
                  <a:lnTo>
                    <a:pt x="13" y="354"/>
                  </a:lnTo>
                  <a:lnTo>
                    <a:pt x="6" y="341"/>
                  </a:lnTo>
                  <a:lnTo>
                    <a:pt x="2" y="325"/>
                  </a:lnTo>
                  <a:lnTo>
                    <a:pt x="0" y="310"/>
                  </a:lnTo>
                  <a:lnTo>
                    <a:pt x="0" y="294"/>
                  </a:lnTo>
                  <a:lnTo>
                    <a:pt x="5" y="278"/>
                  </a:lnTo>
                  <a:lnTo>
                    <a:pt x="13" y="261"/>
                  </a:lnTo>
                  <a:lnTo>
                    <a:pt x="24" y="243"/>
                  </a:lnTo>
                  <a:lnTo>
                    <a:pt x="38" y="223"/>
                  </a:lnTo>
                  <a:lnTo>
                    <a:pt x="45" y="217"/>
                  </a:lnTo>
                  <a:lnTo>
                    <a:pt x="55" y="213"/>
                  </a:lnTo>
                  <a:lnTo>
                    <a:pt x="66" y="210"/>
                  </a:lnTo>
                  <a:lnTo>
                    <a:pt x="77" y="208"/>
                  </a:lnTo>
                  <a:lnTo>
                    <a:pt x="103" y="205"/>
                  </a:lnTo>
                  <a:lnTo>
                    <a:pt x="125" y="201"/>
                  </a:lnTo>
                  <a:lnTo>
                    <a:pt x="140" y="190"/>
                  </a:lnTo>
                  <a:lnTo>
                    <a:pt x="156" y="179"/>
                  </a:lnTo>
                  <a:lnTo>
                    <a:pt x="170" y="169"/>
                  </a:lnTo>
                  <a:lnTo>
                    <a:pt x="182" y="156"/>
                  </a:lnTo>
                  <a:lnTo>
                    <a:pt x="186" y="149"/>
                  </a:lnTo>
                  <a:lnTo>
                    <a:pt x="191" y="141"/>
                  </a:lnTo>
                  <a:lnTo>
                    <a:pt x="195" y="123"/>
                  </a:lnTo>
                  <a:lnTo>
                    <a:pt x="200" y="105"/>
                  </a:lnTo>
                  <a:lnTo>
                    <a:pt x="205" y="97"/>
                  </a:lnTo>
                  <a:lnTo>
                    <a:pt x="210" y="89"/>
                  </a:lnTo>
                  <a:lnTo>
                    <a:pt x="224" y="76"/>
                  </a:lnTo>
                  <a:lnTo>
                    <a:pt x="242" y="61"/>
                  </a:lnTo>
                  <a:lnTo>
                    <a:pt x="261" y="47"/>
                  </a:lnTo>
                  <a:lnTo>
                    <a:pt x="280" y="32"/>
                  </a:lnTo>
                  <a:lnTo>
                    <a:pt x="297" y="20"/>
                  </a:lnTo>
                  <a:lnTo>
                    <a:pt x="311" y="9"/>
                  </a:lnTo>
                  <a:lnTo>
                    <a:pt x="317" y="5"/>
                  </a:lnTo>
                  <a:lnTo>
                    <a:pt x="321" y="3"/>
                  </a:lnTo>
                  <a:lnTo>
                    <a:pt x="324" y="1"/>
                  </a:lnTo>
                  <a:lnTo>
                    <a:pt x="325" y="0"/>
                  </a:lnTo>
                  <a:lnTo>
                    <a:pt x="331" y="23"/>
                  </a:lnTo>
                  <a:lnTo>
                    <a:pt x="336" y="45"/>
                  </a:lnTo>
                  <a:lnTo>
                    <a:pt x="342" y="69"/>
                  </a:lnTo>
                  <a:lnTo>
                    <a:pt x="347" y="79"/>
                  </a:lnTo>
                  <a:lnTo>
                    <a:pt x="353" y="89"/>
                  </a:lnTo>
                  <a:lnTo>
                    <a:pt x="370" y="115"/>
                  </a:lnTo>
                  <a:lnTo>
                    <a:pt x="384" y="136"/>
                  </a:lnTo>
                  <a:lnTo>
                    <a:pt x="396" y="155"/>
                  </a:lnTo>
                  <a:lnTo>
                    <a:pt x="408" y="170"/>
                  </a:lnTo>
                  <a:lnTo>
                    <a:pt x="416" y="182"/>
                  </a:lnTo>
                  <a:lnTo>
                    <a:pt x="424" y="192"/>
                  </a:lnTo>
                  <a:lnTo>
                    <a:pt x="430" y="200"/>
                  </a:lnTo>
                  <a:lnTo>
                    <a:pt x="436" y="205"/>
                  </a:lnTo>
                  <a:lnTo>
                    <a:pt x="438" y="208"/>
                  </a:lnTo>
                  <a:lnTo>
                    <a:pt x="441" y="209"/>
                  </a:lnTo>
                  <a:lnTo>
                    <a:pt x="444" y="209"/>
                  </a:lnTo>
                  <a:lnTo>
                    <a:pt x="445" y="208"/>
                  </a:lnTo>
                  <a:lnTo>
                    <a:pt x="445" y="201"/>
                  </a:lnTo>
                  <a:lnTo>
                    <a:pt x="443" y="194"/>
                  </a:lnTo>
                  <a:lnTo>
                    <a:pt x="440" y="185"/>
                  </a:lnTo>
                  <a:lnTo>
                    <a:pt x="437" y="176"/>
                  </a:lnTo>
                  <a:lnTo>
                    <a:pt x="436" y="170"/>
                  </a:lnTo>
                  <a:lnTo>
                    <a:pt x="436" y="169"/>
                  </a:lnTo>
                  <a:lnTo>
                    <a:pt x="436" y="170"/>
                  </a:lnTo>
                  <a:lnTo>
                    <a:pt x="437" y="174"/>
                  </a:lnTo>
                  <a:lnTo>
                    <a:pt x="440" y="179"/>
                  </a:lnTo>
                  <a:lnTo>
                    <a:pt x="443" y="187"/>
                  </a:lnTo>
                  <a:lnTo>
                    <a:pt x="448" y="198"/>
                  </a:lnTo>
                  <a:lnTo>
                    <a:pt x="454" y="210"/>
                  </a:lnTo>
                  <a:lnTo>
                    <a:pt x="461" y="226"/>
                  </a:lnTo>
                  <a:lnTo>
                    <a:pt x="469" y="245"/>
                  </a:lnTo>
                  <a:lnTo>
                    <a:pt x="466" y="265"/>
                  </a:lnTo>
                  <a:lnTo>
                    <a:pt x="465" y="285"/>
                  </a:lnTo>
                  <a:lnTo>
                    <a:pt x="461" y="325"/>
                  </a:lnTo>
                  <a:lnTo>
                    <a:pt x="458" y="345"/>
                  </a:lnTo>
                  <a:lnTo>
                    <a:pt x="454" y="364"/>
                  </a:lnTo>
                  <a:lnTo>
                    <a:pt x="448" y="383"/>
                  </a:lnTo>
                  <a:lnTo>
                    <a:pt x="438" y="401"/>
                  </a:lnTo>
                  <a:lnTo>
                    <a:pt x="427" y="414"/>
                  </a:lnTo>
                  <a:lnTo>
                    <a:pt x="413" y="426"/>
                  </a:lnTo>
                  <a:lnTo>
                    <a:pt x="395" y="434"/>
                  </a:lnTo>
                  <a:lnTo>
                    <a:pt x="375" y="441"/>
                  </a:lnTo>
                  <a:lnTo>
                    <a:pt x="352" y="446"/>
                  </a:lnTo>
                  <a:lnTo>
                    <a:pt x="328" y="449"/>
                  </a:lnTo>
                  <a:lnTo>
                    <a:pt x="303" y="452"/>
                  </a:lnTo>
                  <a:lnTo>
                    <a:pt x="276" y="453"/>
                  </a:lnTo>
                  <a:lnTo>
                    <a:pt x="226" y="452"/>
                  </a:lnTo>
                  <a:lnTo>
                    <a:pt x="202" y="450"/>
                  </a:lnTo>
                  <a:lnTo>
                    <a:pt x="181" y="449"/>
                  </a:lnTo>
                  <a:lnTo>
                    <a:pt x="161" y="448"/>
                  </a:lnTo>
                  <a:lnTo>
                    <a:pt x="146" y="446"/>
                  </a:lnTo>
                  <a:lnTo>
                    <a:pt x="133" y="445"/>
                  </a:lnTo>
                  <a:lnTo>
                    <a:pt x="125" y="445"/>
                  </a:lnTo>
                  <a:close/>
                </a:path>
              </a:pathLst>
            </a:custGeom>
            <a:grpFill/>
            <a:ln w="4763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285" name="Freeform 792">
              <a:extLst>
                <a:ext uri="{FF2B5EF4-FFF2-40B4-BE49-F238E27FC236}">
                  <a16:creationId xmlns:a16="http://schemas.microsoft.com/office/drawing/2014/main" id="{C533ACA0-F1D2-469F-92E0-4B02DFF2D91F}"/>
                </a:ext>
              </a:extLst>
            </p:cNvPr>
            <p:cNvSpPr>
              <a:spLocks/>
            </p:cNvSpPr>
            <p:nvPr/>
          </p:nvSpPr>
          <p:spPr bwMode="auto">
            <a:xfrm>
              <a:off x="4521" y="2887"/>
              <a:ext cx="36" cy="98"/>
            </a:xfrm>
            <a:custGeom>
              <a:avLst/>
              <a:gdLst>
                <a:gd name="T0" fmla="*/ 11 w 98"/>
                <a:gd name="T1" fmla="*/ 98 h 164"/>
                <a:gd name="T2" fmla="*/ 8 w 98"/>
                <a:gd name="T3" fmla="*/ 90 h 164"/>
                <a:gd name="T4" fmla="*/ 4 w 98"/>
                <a:gd name="T5" fmla="*/ 81 h 164"/>
                <a:gd name="T6" fmla="*/ 2 w 98"/>
                <a:gd name="T7" fmla="*/ 78 h 164"/>
                <a:gd name="T8" fmla="*/ 1 w 98"/>
                <a:gd name="T9" fmla="*/ 73 h 164"/>
                <a:gd name="T10" fmla="*/ 0 w 98"/>
                <a:gd name="T11" fmla="*/ 69 h 164"/>
                <a:gd name="T12" fmla="*/ 0 w 98"/>
                <a:gd name="T13" fmla="*/ 65 h 164"/>
                <a:gd name="T14" fmla="*/ 1 w 98"/>
                <a:gd name="T15" fmla="*/ 56 h 164"/>
                <a:gd name="T16" fmla="*/ 5 w 98"/>
                <a:gd name="T17" fmla="*/ 45 h 164"/>
                <a:gd name="T18" fmla="*/ 8 w 98"/>
                <a:gd name="T19" fmla="*/ 33 h 164"/>
                <a:gd name="T20" fmla="*/ 12 w 98"/>
                <a:gd name="T21" fmla="*/ 24 h 164"/>
                <a:gd name="T22" fmla="*/ 16 w 98"/>
                <a:gd name="T23" fmla="*/ 14 h 164"/>
                <a:gd name="T24" fmla="*/ 19 w 98"/>
                <a:gd name="T25" fmla="*/ 7 h 164"/>
                <a:gd name="T26" fmla="*/ 21 w 98"/>
                <a:gd name="T27" fmla="*/ 4 h 164"/>
                <a:gd name="T28" fmla="*/ 22 w 98"/>
                <a:gd name="T29" fmla="*/ 1 h 164"/>
                <a:gd name="T30" fmla="*/ 23 w 98"/>
                <a:gd name="T31" fmla="*/ 1 h 164"/>
                <a:gd name="T32" fmla="*/ 23 w 98"/>
                <a:gd name="T33" fmla="*/ 0 h 164"/>
                <a:gd name="T34" fmla="*/ 24 w 98"/>
                <a:gd name="T35" fmla="*/ 4 h 164"/>
                <a:gd name="T36" fmla="*/ 25 w 98"/>
                <a:gd name="T37" fmla="*/ 10 h 164"/>
                <a:gd name="T38" fmla="*/ 27 w 98"/>
                <a:gd name="T39" fmla="*/ 17 h 164"/>
                <a:gd name="T40" fmla="*/ 29 w 98"/>
                <a:gd name="T41" fmla="*/ 24 h 164"/>
                <a:gd name="T42" fmla="*/ 33 w 98"/>
                <a:gd name="T43" fmla="*/ 40 h 164"/>
                <a:gd name="T44" fmla="*/ 35 w 98"/>
                <a:gd name="T45" fmla="*/ 48 h 164"/>
                <a:gd name="T46" fmla="*/ 36 w 98"/>
                <a:gd name="T47" fmla="*/ 57 h 164"/>
                <a:gd name="T48" fmla="*/ 36 w 98"/>
                <a:gd name="T49" fmla="*/ 65 h 164"/>
                <a:gd name="T50" fmla="*/ 36 w 98"/>
                <a:gd name="T51" fmla="*/ 72 h 164"/>
                <a:gd name="T52" fmla="*/ 35 w 98"/>
                <a:gd name="T53" fmla="*/ 79 h 164"/>
                <a:gd name="T54" fmla="*/ 32 w 98"/>
                <a:gd name="T55" fmla="*/ 85 h 164"/>
                <a:gd name="T56" fmla="*/ 29 w 98"/>
                <a:gd name="T57" fmla="*/ 91 h 164"/>
                <a:gd name="T58" fmla="*/ 25 w 98"/>
                <a:gd name="T59" fmla="*/ 94 h 164"/>
                <a:gd name="T60" fmla="*/ 19 w 98"/>
                <a:gd name="T61" fmla="*/ 97 h 164"/>
                <a:gd name="T62" fmla="*/ 11 w 98"/>
                <a:gd name="T63" fmla="*/ 98 h 164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0" t="0" r="r" b="b"/>
              <a:pathLst>
                <a:path w="98" h="164">
                  <a:moveTo>
                    <a:pt x="31" y="164"/>
                  </a:moveTo>
                  <a:lnTo>
                    <a:pt x="21" y="151"/>
                  </a:lnTo>
                  <a:lnTo>
                    <a:pt x="10" y="136"/>
                  </a:lnTo>
                  <a:lnTo>
                    <a:pt x="6" y="130"/>
                  </a:lnTo>
                  <a:lnTo>
                    <a:pt x="3" y="122"/>
                  </a:lnTo>
                  <a:lnTo>
                    <a:pt x="0" y="116"/>
                  </a:lnTo>
                  <a:lnTo>
                    <a:pt x="0" y="108"/>
                  </a:lnTo>
                  <a:lnTo>
                    <a:pt x="4" y="93"/>
                  </a:lnTo>
                  <a:lnTo>
                    <a:pt x="13" y="75"/>
                  </a:lnTo>
                  <a:lnTo>
                    <a:pt x="22" y="56"/>
                  </a:lnTo>
                  <a:lnTo>
                    <a:pt x="34" y="40"/>
                  </a:lnTo>
                  <a:lnTo>
                    <a:pt x="43" y="24"/>
                  </a:lnTo>
                  <a:lnTo>
                    <a:pt x="53" y="11"/>
                  </a:lnTo>
                  <a:lnTo>
                    <a:pt x="56" y="6"/>
                  </a:lnTo>
                  <a:lnTo>
                    <a:pt x="59" y="2"/>
                  </a:lnTo>
                  <a:lnTo>
                    <a:pt x="62" y="1"/>
                  </a:lnTo>
                  <a:lnTo>
                    <a:pt x="62" y="0"/>
                  </a:lnTo>
                  <a:lnTo>
                    <a:pt x="64" y="7"/>
                  </a:lnTo>
                  <a:lnTo>
                    <a:pt x="69" y="16"/>
                  </a:lnTo>
                  <a:lnTo>
                    <a:pt x="74" y="28"/>
                  </a:lnTo>
                  <a:lnTo>
                    <a:pt x="80" y="40"/>
                  </a:lnTo>
                  <a:lnTo>
                    <a:pt x="90" y="67"/>
                  </a:lnTo>
                  <a:lnTo>
                    <a:pt x="94" y="81"/>
                  </a:lnTo>
                  <a:lnTo>
                    <a:pt x="97" y="95"/>
                  </a:lnTo>
                  <a:lnTo>
                    <a:pt x="98" y="108"/>
                  </a:lnTo>
                  <a:lnTo>
                    <a:pt x="97" y="121"/>
                  </a:lnTo>
                  <a:lnTo>
                    <a:pt x="94" y="133"/>
                  </a:lnTo>
                  <a:lnTo>
                    <a:pt x="88" y="143"/>
                  </a:lnTo>
                  <a:lnTo>
                    <a:pt x="80" y="152"/>
                  </a:lnTo>
                  <a:lnTo>
                    <a:pt x="67" y="158"/>
                  </a:lnTo>
                  <a:lnTo>
                    <a:pt x="52" y="162"/>
                  </a:lnTo>
                  <a:lnTo>
                    <a:pt x="31" y="164"/>
                  </a:lnTo>
                  <a:close/>
                </a:path>
              </a:pathLst>
            </a:custGeom>
            <a:grpFill/>
            <a:ln w="4763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286" name="Line 793">
              <a:extLst>
                <a:ext uri="{FF2B5EF4-FFF2-40B4-BE49-F238E27FC236}">
                  <a16:creationId xmlns:a16="http://schemas.microsoft.com/office/drawing/2014/main" id="{C18DFAB2-4CFC-48B6-B699-9C279254322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003" y="3633"/>
              <a:ext cx="1455" cy="1"/>
            </a:xfrm>
            <a:prstGeom prst="line">
              <a:avLst/>
            </a:prstGeom>
            <a:grp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grpSp>
          <p:nvGrpSpPr>
            <p:cNvPr id="287" name="Group 794">
              <a:extLst>
                <a:ext uri="{FF2B5EF4-FFF2-40B4-BE49-F238E27FC236}">
                  <a16:creationId xmlns:a16="http://schemas.microsoft.com/office/drawing/2014/main" id="{239FEE4A-D38B-48C9-9BBC-B7C9DD7D765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206" y="3167"/>
              <a:ext cx="168" cy="116"/>
              <a:chOff x="5102" y="2860"/>
              <a:chExt cx="168" cy="116"/>
            </a:xfrm>
            <a:grpFill/>
          </p:grpSpPr>
          <p:sp>
            <p:nvSpPr>
              <p:cNvPr id="382" name="Freeform 795">
                <a:extLst>
                  <a:ext uri="{FF2B5EF4-FFF2-40B4-BE49-F238E27FC236}">
                    <a16:creationId xmlns:a16="http://schemas.microsoft.com/office/drawing/2014/main" id="{94484A41-F58B-4EB2-9D57-6879636F2C5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28" y="2860"/>
                <a:ext cx="142" cy="116"/>
              </a:xfrm>
              <a:custGeom>
                <a:avLst/>
                <a:gdLst>
                  <a:gd name="T0" fmla="*/ 100 w 426"/>
                  <a:gd name="T1" fmla="*/ 0 h 232"/>
                  <a:gd name="T2" fmla="*/ 100 w 426"/>
                  <a:gd name="T3" fmla="*/ 29 h 232"/>
                  <a:gd name="T4" fmla="*/ 0 w 426"/>
                  <a:gd name="T5" fmla="*/ 29 h 232"/>
                  <a:gd name="T6" fmla="*/ 0 w 426"/>
                  <a:gd name="T7" fmla="*/ 87 h 232"/>
                  <a:gd name="T8" fmla="*/ 100 w 426"/>
                  <a:gd name="T9" fmla="*/ 87 h 232"/>
                  <a:gd name="T10" fmla="*/ 100 w 426"/>
                  <a:gd name="T11" fmla="*/ 116 h 232"/>
                  <a:gd name="T12" fmla="*/ 142 w 426"/>
                  <a:gd name="T13" fmla="*/ 58 h 232"/>
                  <a:gd name="T14" fmla="*/ 100 w 426"/>
                  <a:gd name="T15" fmla="*/ 0 h 232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426" h="232">
                    <a:moveTo>
                      <a:pt x="300" y="0"/>
                    </a:moveTo>
                    <a:lnTo>
                      <a:pt x="300" y="58"/>
                    </a:lnTo>
                    <a:lnTo>
                      <a:pt x="0" y="58"/>
                    </a:lnTo>
                    <a:lnTo>
                      <a:pt x="0" y="174"/>
                    </a:lnTo>
                    <a:lnTo>
                      <a:pt x="300" y="174"/>
                    </a:lnTo>
                    <a:lnTo>
                      <a:pt x="300" y="232"/>
                    </a:lnTo>
                    <a:lnTo>
                      <a:pt x="426" y="116"/>
                    </a:lnTo>
                    <a:lnTo>
                      <a:pt x="300" y="0"/>
                    </a:lnTo>
                    <a:close/>
                  </a:path>
                </a:pathLst>
              </a:custGeom>
              <a:grpFill/>
              <a:ln w="4763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83" name="Rectangle 796">
                <a:extLst>
                  <a:ext uri="{FF2B5EF4-FFF2-40B4-BE49-F238E27FC236}">
                    <a16:creationId xmlns:a16="http://schemas.microsoft.com/office/drawing/2014/main" id="{440E253F-D700-4277-A797-DE024DAB9C6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113" y="2889"/>
                <a:ext cx="10" cy="58"/>
              </a:xfrm>
              <a:prstGeom prst="rect">
                <a:avLst/>
              </a:prstGeom>
              <a:grpFill/>
              <a:ln w="4763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charset="0"/>
                  <a:ea typeface="+mn-ea"/>
                  <a:cs typeface="+mn-cs"/>
                </a:endParaRPr>
              </a:p>
            </p:txBody>
          </p:sp>
          <p:sp>
            <p:nvSpPr>
              <p:cNvPr id="384" name="Rectangle 797">
                <a:extLst>
                  <a:ext uri="{FF2B5EF4-FFF2-40B4-BE49-F238E27FC236}">
                    <a16:creationId xmlns:a16="http://schemas.microsoft.com/office/drawing/2014/main" id="{820CBFE0-6A10-48E0-8D2D-BCF3A53B5A9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102" y="2889"/>
                <a:ext cx="5" cy="58"/>
              </a:xfrm>
              <a:prstGeom prst="rect">
                <a:avLst/>
              </a:prstGeom>
              <a:grpFill/>
              <a:ln w="4763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288" name="Group 798">
              <a:extLst>
                <a:ext uri="{FF2B5EF4-FFF2-40B4-BE49-F238E27FC236}">
                  <a16:creationId xmlns:a16="http://schemas.microsoft.com/office/drawing/2014/main" id="{71F220E1-8416-45A9-B744-4941A415CAC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227" y="3021"/>
              <a:ext cx="167" cy="176"/>
              <a:chOff x="4123" y="2714"/>
              <a:chExt cx="167" cy="176"/>
            </a:xfrm>
            <a:grpFill/>
          </p:grpSpPr>
          <p:sp>
            <p:nvSpPr>
              <p:cNvPr id="377" name="Freeform 799">
                <a:extLst>
                  <a:ext uri="{FF2B5EF4-FFF2-40B4-BE49-F238E27FC236}">
                    <a16:creationId xmlns:a16="http://schemas.microsoft.com/office/drawing/2014/main" id="{EAEF8D71-5667-4389-B987-AE86E57683E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123" y="2738"/>
                <a:ext cx="72" cy="81"/>
              </a:xfrm>
              <a:custGeom>
                <a:avLst/>
                <a:gdLst>
                  <a:gd name="T0" fmla="*/ 36 w 217"/>
                  <a:gd name="T1" fmla="*/ 81 h 163"/>
                  <a:gd name="T2" fmla="*/ 29 w 217"/>
                  <a:gd name="T3" fmla="*/ 80 h 163"/>
                  <a:gd name="T4" fmla="*/ 22 w 217"/>
                  <a:gd name="T5" fmla="*/ 77 h 163"/>
                  <a:gd name="T6" fmla="*/ 16 w 217"/>
                  <a:gd name="T7" fmla="*/ 73 h 163"/>
                  <a:gd name="T8" fmla="*/ 10 w 217"/>
                  <a:gd name="T9" fmla="*/ 69 h 163"/>
                  <a:gd name="T10" fmla="*/ 6 w 217"/>
                  <a:gd name="T11" fmla="*/ 62 h 163"/>
                  <a:gd name="T12" fmla="*/ 3 w 217"/>
                  <a:gd name="T13" fmla="*/ 56 h 163"/>
                  <a:gd name="T14" fmla="*/ 1 w 217"/>
                  <a:gd name="T15" fmla="*/ 48 h 163"/>
                  <a:gd name="T16" fmla="*/ 0 w 217"/>
                  <a:gd name="T17" fmla="*/ 40 h 163"/>
                  <a:gd name="T18" fmla="*/ 1 w 217"/>
                  <a:gd name="T19" fmla="*/ 32 h 163"/>
                  <a:gd name="T20" fmla="*/ 3 w 217"/>
                  <a:gd name="T21" fmla="*/ 24 h 163"/>
                  <a:gd name="T22" fmla="*/ 6 w 217"/>
                  <a:gd name="T23" fmla="*/ 17 h 163"/>
                  <a:gd name="T24" fmla="*/ 11 w 217"/>
                  <a:gd name="T25" fmla="*/ 12 h 163"/>
                  <a:gd name="T26" fmla="*/ 16 w 217"/>
                  <a:gd name="T27" fmla="*/ 7 h 163"/>
                  <a:gd name="T28" fmla="*/ 22 w 217"/>
                  <a:gd name="T29" fmla="*/ 3 h 163"/>
                  <a:gd name="T30" fmla="*/ 29 w 217"/>
                  <a:gd name="T31" fmla="*/ 1 h 163"/>
                  <a:gd name="T32" fmla="*/ 36 w 217"/>
                  <a:gd name="T33" fmla="*/ 0 h 163"/>
                  <a:gd name="T34" fmla="*/ 72 w 217"/>
                  <a:gd name="T35" fmla="*/ 0 h 163"/>
                  <a:gd name="T36" fmla="*/ 72 w 217"/>
                  <a:gd name="T37" fmla="*/ 81 h 163"/>
                  <a:gd name="T38" fmla="*/ 36 w 217"/>
                  <a:gd name="T39" fmla="*/ 81 h 163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0" t="0" r="r" b="b"/>
                <a:pathLst>
                  <a:path w="217" h="163">
                    <a:moveTo>
                      <a:pt x="108" y="162"/>
                    </a:moveTo>
                    <a:lnTo>
                      <a:pt x="86" y="160"/>
                    </a:lnTo>
                    <a:lnTo>
                      <a:pt x="66" y="155"/>
                    </a:lnTo>
                    <a:lnTo>
                      <a:pt x="48" y="147"/>
                    </a:lnTo>
                    <a:lnTo>
                      <a:pt x="31" y="138"/>
                    </a:lnTo>
                    <a:lnTo>
                      <a:pt x="18" y="125"/>
                    </a:lnTo>
                    <a:lnTo>
                      <a:pt x="9" y="113"/>
                    </a:lnTo>
                    <a:lnTo>
                      <a:pt x="3" y="97"/>
                    </a:lnTo>
                    <a:lnTo>
                      <a:pt x="0" y="80"/>
                    </a:lnTo>
                    <a:lnTo>
                      <a:pt x="3" y="65"/>
                    </a:lnTo>
                    <a:lnTo>
                      <a:pt x="9" y="49"/>
                    </a:lnTo>
                    <a:lnTo>
                      <a:pt x="18" y="35"/>
                    </a:lnTo>
                    <a:lnTo>
                      <a:pt x="32" y="24"/>
                    </a:lnTo>
                    <a:lnTo>
                      <a:pt x="48" y="15"/>
                    </a:lnTo>
                    <a:lnTo>
                      <a:pt x="66" y="7"/>
                    </a:lnTo>
                    <a:lnTo>
                      <a:pt x="87" y="2"/>
                    </a:lnTo>
                    <a:lnTo>
                      <a:pt x="108" y="0"/>
                    </a:lnTo>
                    <a:lnTo>
                      <a:pt x="217" y="0"/>
                    </a:lnTo>
                    <a:lnTo>
                      <a:pt x="216" y="163"/>
                    </a:lnTo>
                    <a:lnTo>
                      <a:pt x="108" y="162"/>
                    </a:lnTo>
                    <a:close/>
                  </a:path>
                </a:pathLst>
              </a:custGeom>
              <a:grpFill/>
              <a:ln w="4763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78" name="Freeform 800">
                <a:extLst>
                  <a:ext uri="{FF2B5EF4-FFF2-40B4-BE49-F238E27FC236}">
                    <a16:creationId xmlns:a16="http://schemas.microsoft.com/office/drawing/2014/main" id="{C0E0A8EB-CDE9-4188-81E3-45FC963FDE2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08" y="2714"/>
                <a:ext cx="61" cy="26"/>
              </a:xfrm>
              <a:custGeom>
                <a:avLst/>
                <a:gdLst>
                  <a:gd name="T0" fmla="*/ 61 w 183"/>
                  <a:gd name="T1" fmla="*/ 22 h 53"/>
                  <a:gd name="T2" fmla="*/ 55 w 183"/>
                  <a:gd name="T3" fmla="*/ 0 h 53"/>
                  <a:gd name="T4" fmla="*/ 40 w 183"/>
                  <a:gd name="T5" fmla="*/ 11 h 53"/>
                  <a:gd name="T6" fmla="*/ 38 w 183"/>
                  <a:gd name="T7" fmla="*/ 4 h 53"/>
                  <a:gd name="T8" fmla="*/ 24 w 183"/>
                  <a:gd name="T9" fmla="*/ 15 h 53"/>
                  <a:gd name="T10" fmla="*/ 22 w 183"/>
                  <a:gd name="T11" fmla="*/ 9 h 53"/>
                  <a:gd name="T12" fmla="*/ 0 w 183"/>
                  <a:gd name="T13" fmla="*/ 26 h 53"/>
                  <a:gd name="T14" fmla="*/ 25 w 183"/>
                  <a:gd name="T15" fmla="*/ 21 h 53"/>
                  <a:gd name="T16" fmla="*/ 27 w 183"/>
                  <a:gd name="T17" fmla="*/ 26 h 53"/>
                  <a:gd name="T18" fmla="*/ 42 w 183"/>
                  <a:gd name="T19" fmla="*/ 20 h 53"/>
                  <a:gd name="T20" fmla="*/ 43 w 183"/>
                  <a:gd name="T21" fmla="*/ 24 h 53"/>
                  <a:gd name="T22" fmla="*/ 61 w 183"/>
                  <a:gd name="T23" fmla="*/ 22 h 53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0" t="0" r="r" b="b"/>
                <a:pathLst>
                  <a:path w="183" h="53">
                    <a:moveTo>
                      <a:pt x="183" y="44"/>
                    </a:moveTo>
                    <a:lnTo>
                      <a:pt x="165" y="0"/>
                    </a:lnTo>
                    <a:lnTo>
                      <a:pt x="120" y="22"/>
                    </a:lnTo>
                    <a:lnTo>
                      <a:pt x="113" y="8"/>
                    </a:lnTo>
                    <a:lnTo>
                      <a:pt x="71" y="30"/>
                    </a:lnTo>
                    <a:lnTo>
                      <a:pt x="67" y="18"/>
                    </a:lnTo>
                    <a:lnTo>
                      <a:pt x="0" y="53"/>
                    </a:lnTo>
                    <a:lnTo>
                      <a:pt x="76" y="43"/>
                    </a:lnTo>
                    <a:lnTo>
                      <a:pt x="80" y="52"/>
                    </a:lnTo>
                    <a:lnTo>
                      <a:pt x="127" y="40"/>
                    </a:lnTo>
                    <a:lnTo>
                      <a:pt x="130" y="49"/>
                    </a:lnTo>
                    <a:lnTo>
                      <a:pt x="183" y="44"/>
                    </a:lnTo>
                    <a:close/>
                  </a:path>
                </a:pathLst>
              </a:custGeom>
              <a:grpFill/>
              <a:ln w="4763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79" name="Freeform 801">
                <a:extLst>
                  <a:ext uri="{FF2B5EF4-FFF2-40B4-BE49-F238E27FC236}">
                    <a16:creationId xmlns:a16="http://schemas.microsoft.com/office/drawing/2014/main" id="{052477D5-BCEA-44E4-8DA2-4D760EA3EED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29" y="2796"/>
                <a:ext cx="58" cy="33"/>
              </a:xfrm>
              <a:custGeom>
                <a:avLst/>
                <a:gdLst>
                  <a:gd name="T0" fmla="*/ 57 w 175"/>
                  <a:gd name="T1" fmla="*/ 33 h 67"/>
                  <a:gd name="T2" fmla="*/ 58 w 175"/>
                  <a:gd name="T3" fmla="*/ 9 h 67"/>
                  <a:gd name="T4" fmla="*/ 41 w 175"/>
                  <a:gd name="T5" fmla="*/ 11 h 67"/>
                  <a:gd name="T6" fmla="*/ 41 w 175"/>
                  <a:gd name="T7" fmla="*/ 4 h 67"/>
                  <a:gd name="T8" fmla="*/ 25 w 175"/>
                  <a:gd name="T9" fmla="*/ 6 h 67"/>
                  <a:gd name="T10" fmla="*/ 26 w 175"/>
                  <a:gd name="T11" fmla="*/ 0 h 67"/>
                  <a:gd name="T12" fmla="*/ 0 w 175"/>
                  <a:gd name="T13" fmla="*/ 3 h 67"/>
                  <a:gd name="T14" fmla="*/ 25 w 175"/>
                  <a:gd name="T15" fmla="*/ 13 h 67"/>
                  <a:gd name="T16" fmla="*/ 25 w 175"/>
                  <a:gd name="T17" fmla="*/ 18 h 67"/>
                  <a:gd name="T18" fmla="*/ 41 w 175"/>
                  <a:gd name="T19" fmla="*/ 21 h 67"/>
                  <a:gd name="T20" fmla="*/ 40 w 175"/>
                  <a:gd name="T21" fmla="*/ 26 h 67"/>
                  <a:gd name="T22" fmla="*/ 57 w 175"/>
                  <a:gd name="T23" fmla="*/ 33 h 67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0" t="0" r="r" b="b"/>
                <a:pathLst>
                  <a:path w="175" h="67">
                    <a:moveTo>
                      <a:pt x="172" y="67"/>
                    </a:moveTo>
                    <a:lnTo>
                      <a:pt x="175" y="19"/>
                    </a:lnTo>
                    <a:lnTo>
                      <a:pt x="123" y="23"/>
                    </a:lnTo>
                    <a:lnTo>
                      <a:pt x="123" y="9"/>
                    </a:lnTo>
                    <a:lnTo>
                      <a:pt x="75" y="13"/>
                    </a:lnTo>
                    <a:lnTo>
                      <a:pt x="77" y="0"/>
                    </a:lnTo>
                    <a:lnTo>
                      <a:pt x="0" y="7"/>
                    </a:lnTo>
                    <a:lnTo>
                      <a:pt x="74" y="26"/>
                    </a:lnTo>
                    <a:lnTo>
                      <a:pt x="74" y="36"/>
                    </a:lnTo>
                    <a:lnTo>
                      <a:pt x="123" y="43"/>
                    </a:lnTo>
                    <a:lnTo>
                      <a:pt x="122" y="53"/>
                    </a:lnTo>
                    <a:lnTo>
                      <a:pt x="172" y="67"/>
                    </a:lnTo>
                    <a:close/>
                  </a:path>
                </a:pathLst>
              </a:custGeom>
              <a:grpFill/>
              <a:ln w="4763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80" name="Freeform 802">
                <a:extLst>
                  <a:ext uri="{FF2B5EF4-FFF2-40B4-BE49-F238E27FC236}">
                    <a16:creationId xmlns:a16="http://schemas.microsoft.com/office/drawing/2014/main" id="{E60E102E-AF10-435F-A2CA-4854E21D5C0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198" y="2833"/>
                <a:ext cx="53" cy="57"/>
              </a:xfrm>
              <a:custGeom>
                <a:avLst/>
                <a:gdLst>
                  <a:gd name="T0" fmla="*/ 48 w 160"/>
                  <a:gd name="T1" fmla="*/ 57 h 113"/>
                  <a:gd name="T2" fmla="*/ 53 w 160"/>
                  <a:gd name="T3" fmla="*/ 34 h 113"/>
                  <a:gd name="T4" fmla="*/ 37 w 160"/>
                  <a:gd name="T5" fmla="*/ 29 h 113"/>
                  <a:gd name="T6" fmla="*/ 38 w 160"/>
                  <a:gd name="T7" fmla="*/ 21 h 113"/>
                  <a:gd name="T8" fmla="*/ 23 w 160"/>
                  <a:gd name="T9" fmla="*/ 15 h 113"/>
                  <a:gd name="T10" fmla="*/ 25 w 160"/>
                  <a:gd name="T11" fmla="*/ 9 h 113"/>
                  <a:gd name="T12" fmla="*/ 0 w 160"/>
                  <a:gd name="T13" fmla="*/ 0 h 113"/>
                  <a:gd name="T14" fmla="*/ 21 w 160"/>
                  <a:gd name="T15" fmla="*/ 22 h 113"/>
                  <a:gd name="T16" fmla="*/ 20 w 160"/>
                  <a:gd name="T17" fmla="*/ 27 h 113"/>
                  <a:gd name="T18" fmla="*/ 35 w 160"/>
                  <a:gd name="T19" fmla="*/ 38 h 113"/>
                  <a:gd name="T20" fmla="*/ 34 w 160"/>
                  <a:gd name="T21" fmla="*/ 42 h 113"/>
                  <a:gd name="T22" fmla="*/ 48 w 160"/>
                  <a:gd name="T23" fmla="*/ 57 h 113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0" t="0" r="r" b="b"/>
                <a:pathLst>
                  <a:path w="160" h="113">
                    <a:moveTo>
                      <a:pt x="146" y="113"/>
                    </a:moveTo>
                    <a:lnTo>
                      <a:pt x="160" y="68"/>
                    </a:lnTo>
                    <a:lnTo>
                      <a:pt x="112" y="57"/>
                    </a:lnTo>
                    <a:lnTo>
                      <a:pt x="116" y="41"/>
                    </a:lnTo>
                    <a:lnTo>
                      <a:pt x="70" y="30"/>
                    </a:lnTo>
                    <a:lnTo>
                      <a:pt x="74" y="18"/>
                    </a:lnTo>
                    <a:lnTo>
                      <a:pt x="0" y="0"/>
                    </a:lnTo>
                    <a:lnTo>
                      <a:pt x="64" y="43"/>
                    </a:lnTo>
                    <a:lnTo>
                      <a:pt x="61" y="53"/>
                    </a:lnTo>
                    <a:lnTo>
                      <a:pt x="106" y="75"/>
                    </a:lnTo>
                    <a:lnTo>
                      <a:pt x="102" y="83"/>
                    </a:lnTo>
                    <a:lnTo>
                      <a:pt x="146" y="113"/>
                    </a:lnTo>
                    <a:close/>
                  </a:path>
                </a:pathLst>
              </a:custGeom>
              <a:grpFill/>
              <a:ln w="4763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81" name="Freeform 803">
                <a:extLst>
                  <a:ext uri="{FF2B5EF4-FFF2-40B4-BE49-F238E27FC236}">
                    <a16:creationId xmlns:a16="http://schemas.microsoft.com/office/drawing/2014/main" id="{3291DC07-6A95-4D46-AC5C-776B7FBE3F1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29" y="2745"/>
                <a:ext cx="61" cy="26"/>
              </a:xfrm>
              <a:custGeom>
                <a:avLst/>
                <a:gdLst>
                  <a:gd name="T0" fmla="*/ 61 w 184"/>
                  <a:gd name="T1" fmla="*/ 22 h 53"/>
                  <a:gd name="T2" fmla="*/ 55 w 184"/>
                  <a:gd name="T3" fmla="*/ 0 h 53"/>
                  <a:gd name="T4" fmla="*/ 40 w 184"/>
                  <a:gd name="T5" fmla="*/ 11 h 53"/>
                  <a:gd name="T6" fmla="*/ 38 w 184"/>
                  <a:gd name="T7" fmla="*/ 4 h 53"/>
                  <a:gd name="T8" fmla="*/ 24 w 184"/>
                  <a:gd name="T9" fmla="*/ 15 h 53"/>
                  <a:gd name="T10" fmla="*/ 22 w 184"/>
                  <a:gd name="T11" fmla="*/ 9 h 53"/>
                  <a:gd name="T12" fmla="*/ 0 w 184"/>
                  <a:gd name="T13" fmla="*/ 26 h 53"/>
                  <a:gd name="T14" fmla="*/ 26 w 184"/>
                  <a:gd name="T15" fmla="*/ 21 h 53"/>
                  <a:gd name="T16" fmla="*/ 27 w 184"/>
                  <a:gd name="T17" fmla="*/ 26 h 53"/>
                  <a:gd name="T18" fmla="*/ 43 w 184"/>
                  <a:gd name="T19" fmla="*/ 20 h 53"/>
                  <a:gd name="T20" fmla="*/ 44 w 184"/>
                  <a:gd name="T21" fmla="*/ 24 h 53"/>
                  <a:gd name="T22" fmla="*/ 61 w 184"/>
                  <a:gd name="T23" fmla="*/ 22 h 53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0" t="0" r="r" b="b"/>
                <a:pathLst>
                  <a:path w="184" h="53">
                    <a:moveTo>
                      <a:pt x="184" y="44"/>
                    </a:moveTo>
                    <a:lnTo>
                      <a:pt x="165" y="0"/>
                    </a:lnTo>
                    <a:lnTo>
                      <a:pt x="121" y="22"/>
                    </a:lnTo>
                    <a:lnTo>
                      <a:pt x="115" y="9"/>
                    </a:lnTo>
                    <a:lnTo>
                      <a:pt x="72" y="30"/>
                    </a:lnTo>
                    <a:lnTo>
                      <a:pt x="67" y="18"/>
                    </a:lnTo>
                    <a:lnTo>
                      <a:pt x="0" y="53"/>
                    </a:lnTo>
                    <a:lnTo>
                      <a:pt x="77" y="43"/>
                    </a:lnTo>
                    <a:lnTo>
                      <a:pt x="81" y="53"/>
                    </a:lnTo>
                    <a:lnTo>
                      <a:pt x="129" y="40"/>
                    </a:lnTo>
                    <a:lnTo>
                      <a:pt x="132" y="49"/>
                    </a:lnTo>
                    <a:lnTo>
                      <a:pt x="184" y="44"/>
                    </a:lnTo>
                    <a:close/>
                  </a:path>
                </a:pathLst>
              </a:custGeom>
              <a:grpFill/>
              <a:ln w="4763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  <p:sp>
          <p:nvSpPr>
            <p:cNvPr id="289" name="Line 804">
              <a:extLst>
                <a:ext uri="{FF2B5EF4-FFF2-40B4-BE49-F238E27FC236}">
                  <a16:creationId xmlns:a16="http://schemas.microsoft.com/office/drawing/2014/main" id="{D4CD1624-414E-4E30-B69F-DE325DD3D4B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003" y="3322"/>
              <a:ext cx="1399" cy="1"/>
            </a:xfrm>
            <a:prstGeom prst="line">
              <a:avLst/>
            </a:prstGeom>
            <a:grp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grpSp>
          <p:nvGrpSpPr>
            <p:cNvPr id="290" name="Group 805">
              <a:extLst>
                <a:ext uri="{FF2B5EF4-FFF2-40B4-BE49-F238E27FC236}">
                  <a16:creationId xmlns:a16="http://schemas.microsoft.com/office/drawing/2014/main" id="{211B348C-32AF-40B5-9873-B413A13AFE9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206" y="2857"/>
              <a:ext cx="168" cy="117"/>
              <a:chOff x="5102" y="2550"/>
              <a:chExt cx="168" cy="117"/>
            </a:xfrm>
            <a:grpFill/>
          </p:grpSpPr>
          <p:sp>
            <p:nvSpPr>
              <p:cNvPr id="374" name="Freeform 806">
                <a:extLst>
                  <a:ext uri="{FF2B5EF4-FFF2-40B4-BE49-F238E27FC236}">
                    <a16:creationId xmlns:a16="http://schemas.microsoft.com/office/drawing/2014/main" id="{DE7D0E91-5AB5-4131-A0ED-FAEC19E75AB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28" y="2550"/>
                <a:ext cx="142" cy="117"/>
              </a:xfrm>
              <a:custGeom>
                <a:avLst/>
                <a:gdLst>
                  <a:gd name="T0" fmla="*/ 100 w 426"/>
                  <a:gd name="T1" fmla="*/ 0 h 232"/>
                  <a:gd name="T2" fmla="*/ 100 w 426"/>
                  <a:gd name="T3" fmla="*/ 29 h 232"/>
                  <a:gd name="T4" fmla="*/ 0 w 426"/>
                  <a:gd name="T5" fmla="*/ 29 h 232"/>
                  <a:gd name="T6" fmla="*/ 0 w 426"/>
                  <a:gd name="T7" fmla="*/ 88 h 232"/>
                  <a:gd name="T8" fmla="*/ 100 w 426"/>
                  <a:gd name="T9" fmla="*/ 88 h 232"/>
                  <a:gd name="T10" fmla="*/ 100 w 426"/>
                  <a:gd name="T11" fmla="*/ 117 h 232"/>
                  <a:gd name="T12" fmla="*/ 142 w 426"/>
                  <a:gd name="T13" fmla="*/ 59 h 232"/>
                  <a:gd name="T14" fmla="*/ 100 w 426"/>
                  <a:gd name="T15" fmla="*/ 0 h 232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426" h="232">
                    <a:moveTo>
                      <a:pt x="300" y="0"/>
                    </a:moveTo>
                    <a:lnTo>
                      <a:pt x="300" y="58"/>
                    </a:lnTo>
                    <a:lnTo>
                      <a:pt x="0" y="58"/>
                    </a:lnTo>
                    <a:lnTo>
                      <a:pt x="0" y="174"/>
                    </a:lnTo>
                    <a:lnTo>
                      <a:pt x="300" y="174"/>
                    </a:lnTo>
                    <a:lnTo>
                      <a:pt x="300" y="232"/>
                    </a:lnTo>
                    <a:lnTo>
                      <a:pt x="426" y="116"/>
                    </a:lnTo>
                    <a:lnTo>
                      <a:pt x="300" y="0"/>
                    </a:lnTo>
                    <a:close/>
                  </a:path>
                </a:pathLst>
              </a:custGeom>
              <a:grpFill/>
              <a:ln w="4763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75" name="Rectangle 807">
                <a:extLst>
                  <a:ext uri="{FF2B5EF4-FFF2-40B4-BE49-F238E27FC236}">
                    <a16:creationId xmlns:a16="http://schemas.microsoft.com/office/drawing/2014/main" id="{7BF8597B-1ABD-44E2-8295-7EA1EC144E4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113" y="2580"/>
                <a:ext cx="10" cy="58"/>
              </a:xfrm>
              <a:prstGeom prst="rect">
                <a:avLst/>
              </a:prstGeom>
              <a:grpFill/>
              <a:ln w="4763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charset="0"/>
                  <a:ea typeface="+mn-ea"/>
                  <a:cs typeface="+mn-cs"/>
                </a:endParaRPr>
              </a:p>
            </p:txBody>
          </p:sp>
          <p:sp>
            <p:nvSpPr>
              <p:cNvPr id="376" name="Rectangle 808">
                <a:extLst>
                  <a:ext uri="{FF2B5EF4-FFF2-40B4-BE49-F238E27FC236}">
                    <a16:creationId xmlns:a16="http://schemas.microsoft.com/office/drawing/2014/main" id="{4D2A2FC6-8693-4C1B-8444-582806B91A6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102" y="2580"/>
                <a:ext cx="5" cy="58"/>
              </a:xfrm>
              <a:prstGeom prst="rect">
                <a:avLst/>
              </a:prstGeom>
              <a:grpFill/>
              <a:ln w="4763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291" name="Group 809">
              <a:extLst>
                <a:ext uri="{FF2B5EF4-FFF2-40B4-BE49-F238E27FC236}">
                  <a16:creationId xmlns:a16="http://schemas.microsoft.com/office/drawing/2014/main" id="{48762537-F60A-4B26-8E35-B1BB624FA53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270" y="3411"/>
              <a:ext cx="96" cy="135"/>
              <a:chOff x="5166" y="3104"/>
              <a:chExt cx="96" cy="135"/>
            </a:xfrm>
            <a:grpFill/>
          </p:grpSpPr>
          <p:sp>
            <p:nvSpPr>
              <p:cNvPr id="372" name="Freeform 810">
                <a:extLst>
                  <a:ext uri="{FF2B5EF4-FFF2-40B4-BE49-F238E27FC236}">
                    <a16:creationId xmlns:a16="http://schemas.microsoft.com/office/drawing/2014/main" id="{7EE19287-202F-4784-8017-CCF57C53BFF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68" y="3104"/>
                <a:ext cx="92" cy="135"/>
              </a:xfrm>
              <a:custGeom>
                <a:avLst/>
                <a:gdLst>
                  <a:gd name="T0" fmla="*/ 0 w 276"/>
                  <a:gd name="T1" fmla="*/ 114 h 271"/>
                  <a:gd name="T2" fmla="*/ 17 w 276"/>
                  <a:gd name="T3" fmla="*/ 135 h 271"/>
                  <a:gd name="T4" fmla="*/ 92 w 276"/>
                  <a:gd name="T5" fmla="*/ 20 h 271"/>
                  <a:gd name="T6" fmla="*/ 75 w 276"/>
                  <a:gd name="T7" fmla="*/ 0 h 271"/>
                  <a:gd name="T8" fmla="*/ 0 w 276"/>
                  <a:gd name="T9" fmla="*/ 114 h 27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276" h="271">
                    <a:moveTo>
                      <a:pt x="0" y="229"/>
                    </a:moveTo>
                    <a:lnTo>
                      <a:pt x="51" y="271"/>
                    </a:lnTo>
                    <a:lnTo>
                      <a:pt x="276" y="41"/>
                    </a:lnTo>
                    <a:lnTo>
                      <a:pt x="226" y="0"/>
                    </a:lnTo>
                    <a:lnTo>
                      <a:pt x="0" y="229"/>
                    </a:lnTo>
                    <a:close/>
                  </a:path>
                </a:pathLst>
              </a:custGeom>
              <a:grpFill/>
              <a:ln w="4763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73" name="Freeform 811">
                <a:extLst>
                  <a:ext uri="{FF2B5EF4-FFF2-40B4-BE49-F238E27FC236}">
                    <a16:creationId xmlns:a16="http://schemas.microsoft.com/office/drawing/2014/main" id="{A018727F-CDF4-445C-BE63-CA763580840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66" y="3106"/>
                <a:ext cx="96" cy="131"/>
              </a:xfrm>
              <a:custGeom>
                <a:avLst/>
                <a:gdLst>
                  <a:gd name="T0" fmla="*/ 16 w 287"/>
                  <a:gd name="T1" fmla="*/ 0 h 262"/>
                  <a:gd name="T2" fmla="*/ 0 w 287"/>
                  <a:gd name="T3" fmla="*/ 22 h 262"/>
                  <a:gd name="T4" fmla="*/ 80 w 287"/>
                  <a:gd name="T5" fmla="*/ 131 h 262"/>
                  <a:gd name="T6" fmla="*/ 96 w 287"/>
                  <a:gd name="T7" fmla="*/ 109 h 262"/>
                  <a:gd name="T8" fmla="*/ 16 w 287"/>
                  <a:gd name="T9" fmla="*/ 0 h 26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287" h="262">
                    <a:moveTo>
                      <a:pt x="47" y="0"/>
                    </a:moveTo>
                    <a:lnTo>
                      <a:pt x="0" y="44"/>
                    </a:lnTo>
                    <a:lnTo>
                      <a:pt x="239" y="262"/>
                    </a:lnTo>
                    <a:lnTo>
                      <a:pt x="287" y="217"/>
                    </a:lnTo>
                    <a:lnTo>
                      <a:pt x="47" y="0"/>
                    </a:lnTo>
                    <a:close/>
                  </a:path>
                </a:pathLst>
              </a:custGeom>
              <a:grpFill/>
              <a:ln w="4763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  <p:grpSp>
          <p:nvGrpSpPr>
            <p:cNvPr id="292" name="Group 812">
              <a:extLst>
                <a:ext uri="{FF2B5EF4-FFF2-40B4-BE49-F238E27FC236}">
                  <a16:creationId xmlns:a16="http://schemas.microsoft.com/office/drawing/2014/main" id="{8A73F537-66BC-4462-A8F5-843A62873F8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591" y="3399"/>
              <a:ext cx="56" cy="232"/>
              <a:chOff x="4487" y="3092"/>
              <a:chExt cx="56" cy="232"/>
            </a:xfrm>
            <a:grpFill/>
          </p:grpSpPr>
          <p:sp>
            <p:nvSpPr>
              <p:cNvPr id="366" name="Oval 813">
                <a:extLst>
                  <a:ext uri="{FF2B5EF4-FFF2-40B4-BE49-F238E27FC236}">
                    <a16:creationId xmlns:a16="http://schemas.microsoft.com/office/drawing/2014/main" id="{169CF721-02A8-4BB7-84B3-A6A7F64BC8C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501" y="3092"/>
                <a:ext cx="28" cy="71"/>
              </a:xfrm>
              <a:prstGeom prst="ellipse">
                <a:avLst/>
              </a:prstGeom>
              <a:grpFill/>
              <a:ln w="4763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charset="0"/>
                  <a:ea typeface="+mn-ea"/>
                  <a:cs typeface="+mn-cs"/>
                </a:endParaRPr>
              </a:p>
            </p:txBody>
          </p:sp>
          <p:sp>
            <p:nvSpPr>
              <p:cNvPr id="367" name="Line 814">
                <a:extLst>
                  <a:ext uri="{FF2B5EF4-FFF2-40B4-BE49-F238E27FC236}">
                    <a16:creationId xmlns:a16="http://schemas.microsoft.com/office/drawing/2014/main" id="{275EDF1E-BED8-4159-A696-24217045BA6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515" y="3162"/>
                <a:ext cx="1" cy="93"/>
              </a:xfrm>
              <a:prstGeom prst="line">
                <a:avLst/>
              </a:prstGeom>
              <a:grpFill/>
              <a:ln w="4763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68" name="Line 815">
                <a:extLst>
                  <a:ext uri="{FF2B5EF4-FFF2-40B4-BE49-F238E27FC236}">
                    <a16:creationId xmlns:a16="http://schemas.microsoft.com/office/drawing/2014/main" id="{007D9F6F-CE5B-40CB-B5F3-2B3422CD119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4487" y="3185"/>
                <a:ext cx="28" cy="23"/>
              </a:xfrm>
              <a:prstGeom prst="line">
                <a:avLst/>
              </a:prstGeom>
              <a:grpFill/>
              <a:ln w="4763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69" name="Line 816">
                <a:extLst>
                  <a:ext uri="{FF2B5EF4-FFF2-40B4-BE49-F238E27FC236}">
                    <a16:creationId xmlns:a16="http://schemas.microsoft.com/office/drawing/2014/main" id="{EFD2B6E7-189C-412A-A7A5-A51B563B05D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515" y="3185"/>
                <a:ext cx="28" cy="23"/>
              </a:xfrm>
              <a:prstGeom prst="line">
                <a:avLst/>
              </a:prstGeom>
              <a:grpFill/>
              <a:ln w="4763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70" name="Freeform 817">
                <a:extLst>
                  <a:ext uri="{FF2B5EF4-FFF2-40B4-BE49-F238E27FC236}">
                    <a16:creationId xmlns:a16="http://schemas.microsoft.com/office/drawing/2014/main" id="{48C1BF57-BD17-4F55-90FA-81D4092FED7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15" y="3255"/>
                <a:ext cx="14" cy="69"/>
              </a:xfrm>
              <a:custGeom>
                <a:avLst/>
                <a:gdLst>
                  <a:gd name="T0" fmla="*/ 0 w 42"/>
                  <a:gd name="T1" fmla="*/ 0 h 139"/>
                  <a:gd name="T2" fmla="*/ 14 w 42"/>
                  <a:gd name="T3" fmla="*/ 23 h 139"/>
                  <a:gd name="T4" fmla="*/ 14 w 42"/>
                  <a:gd name="T5" fmla="*/ 69 h 139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42" h="139">
                    <a:moveTo>
                      <a:pt x="0" y="0"/>
                    </a:moveTo>
                    <a:lnTo>
                      <a:pt x="42" y="46"/>
                    </a:lnTo>
                    <a:lnTo>
                      <a:pt x="42" y="139"/>
                    </a:lnTo>
                  </a:path>
                </a:pathLst>
              </a:custGeom>
              <a:grpFill/>
              <a:ln w="4763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71" name="Freeform 818">
                <a:extLst>
                  <a:ext uri="{FF2B5EF4-FFF2-40B4-BE49-F238E27FC236}">
                    <a16:creationId xmlns:a16="http://schemas.microsoft.com/office/drawing/2014/main" id="{ADD2FBC4-DF4E-4525-8FE0-268E6D04A2F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01" y="3255"/>
                <a:ext cx="14" cy="69"/>
              </a:xfrm>
              <a:custGeom>
                <a:avLst/>
                <a:gdLst>
                  <a:gd name="T0" fmla="*/ 14 w 42"/>
                  <a:gd name="T1" fmla="*/ 0 h 139"/>
                  <a:gd name="T2" fmla="*/ 0 w 42"/>
                  <a:gd name="T3" fmla="*/ 23 h 139"/>
                  <a:gd name="T4" fmla="*/ 0 w 42"/>
                  <a:gd name="T5" fmla="*/ 69 h 139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42" h="139">
                    <a:moveTo>
                      <a:pt x="42" y="0"/>
                    </a:moveTo>
                    <a:lnTo>
                      <a:pt x="0" y="46"/>
                    </a:lnTo>
                    <a:lnTo>
                      <a:pt x="0" y="139"/>
                    </a:lnTo>
                  </a:path>
                </a:pathLst>
              </a:custGeom>
              <a:grpFill/>
              <a:ln w="4763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  <p:grpSp>
          <p:nvGrpSpPr>
            <p:cNvPr id="293" name="Group 819">
              <a:extLst>
                <a:ext uri="{FF2B5EF4-FFF2-40B4-BE49-F238E27FC236}">
                  <a16:creationId xmlns:a16="http://schemas.microsoft.com/office/drawing/2014/main" id="{6AF5687D-7770-474D-ADAC-E44FA8D84F6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731" y="3399"/>
              <a:ext cx="56" cy="232"/>
              <a:chOff x="4627" y="3092"/>
              <a:chExt cx="56" cy="232"/>
            </a:xfrm>
            <a:grpFill/>
          </p:grpSpPr>
          <p:sp>
            <p:nvSpPr>
              <p:cNvPr id="360" name="Oval 820">
                <a:extLst>
                  <a:ext uri="{FF2B5EF4-FFF2-40B4-BE49-F238E27FC236}">
                    <a16:creationId xmlns:a16="http://schemas.microsoft.com/office/drawing/2014/main" id="{EA9D6E77-376D-4F17-8C61-653FB8A2426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641" y="3092"/>
                <a:ext cx="28" cy="71"/>
              </a:xfrm>
              <a:prstGeom prst="ellipse">
                <a:avLst/>
              </a:prstGeom>
              <a:grpFill/>
              <a:ln w="4763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charset="0"/>
                  <a:ea typeface="+mn-ea"/>
                  <a:cs typeface="+mn-cs"/>
                </a:endParaRPr>
              </a:p>
            </p:txBody>
          </p:sp>
          <p:sp>
            <p:nvSpPr>
              <p:cNvPr id="361" name="Line 821">
                <a:extLst>
                  <a:ext uri="{FF2B5EF4-FFF2-40B4-BE49-F238E27FC236}">
                    <a16:creationId xmlns:a16="http://schemas.microsoft.com/office/drawing/2014/main" id="{4AB55995-7E3F-44CE-8FA9-5CB28181703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655" y="3162"/>
                <a:ext cx="1" cy="93"/>
              </a:xfrm>
              <a:prstGeom prst="line">
                <a:avLst/>
              </a:prstGeom>
              <a:grpFill/>
              <a:ln w="4763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62" name="Line 822">
                <a:extLst>
                  <a:ext uri="{FF2B5EF4-FFF2-40B4-BE49-F238E27FC236}">
                    <a16:creationId xmlns:a16="http://schemas.microsoft.com/office/drawing/2014/main" id="{54A56847-CDA4-4A4F-B6F2-F2CB41589AE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4627" y="3185"/>
                <a:ext cx="28" cy="23"/>
              </a:xfrm>
              <a:prstGeom prst="line">
                <a:avLst/>
              </a:prstGeom>
              <a:grpFill/>
              <a:ln w="4763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63" name="Line 823">
                <a:extLst>
                  <a:ext uri="{FF2B5EF4-FFF2-40B4-BE49-F238E27FC236}">
                    <a16:creationId xmlns:a16="http://schemas.microsoft.com/office/drawing/2014/main" id="{F251130C-790D-4F88-96B3-DD0C1A476F9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655" y="3185"/>
                <a:ext cx="28" cy="23"/>
              </a:xfrm>
              <a:prstGeom prst="line">
                <a:avLst/>
              </a:prstGeom>
              <a:grpFill/>
              <a:ln w="4763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64" name="Freeform 824">
                <a:extLst>
                  <a:ext uri="{FF2B5EF4-FFF2-40B4-BE49-F238E27FC236}">
                    <a16:creationId xmlns:a16="http://schemas.microsoft.com/office/drawing/2014/main" id="{F8E3E35D-CBB3-4C4C-9BFC-FB02F90AAEB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655" y="3255"/>
                <a:ext cx="14" cy="69"/>
              </a:xfrm>
              <a:custGeom>
                <a:avLst/>
                <a:gdLst>
                  <a:gd name="T0" fmla="*/ 0 w 42"/>
                  <a:gd name="T1" fmla="*/ 0 h 139"/>
                  <a:gd name="T2" fmla="*/ 14 w 42"/>
                  <a:gd name="T3" fmla="*/ 23 h 139"/>
                  <a:gd name="T4" fmla="*/ 14 w 42"/>
                  <a:gd name="T5" fmla="*/ 69 h 139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42" h="139">
                    <a:moveTo>
                      <a:pt x="0" y="0"/>
                    </a:moveTo>
                    <a:lnTo>
                      <a:pt x="42" y="46"/>
                    </a:lnTo>
                    <a:lnTo>
                      <a:pt x="42" y="139"/>
                    </a:lnTo>
                  </a:path>
                </a:pathLst>
              </a:custGeom>
              <a:grpFill/>
              <a:ln w="4763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65" name="Freeform 825">
                <a:extLst>
                  <a:ext uri="{FF2B5EF4-FFF2-40B4-BE49-F238E27FC236}">
                    <a16:creationId xmlns:a16="http://schemas.microsoft.com/office/drawing/2014/main" id="{8E0580EF-C7C5-43E1-80E1-602F22666B9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641" y="3255"/>
                <a:ext cx="14" cy="69"/>
              </a:xfrm>
              <a:custGeom>
                <a:avLst/>
                <a:gdLst>
                  <a:gd name="T0" fmla="*/ 14 w 42"/>
                  <a:gd name="T1" fmla="*/ 0 h 139"/>
                  <a:gd name="T2" fmla="*/ 0 w 42"/>
                  <a:gd name="T3" fmla="*/ 23 h 139"/>
                  <a:gd name="T4" fmla="*/ 0 w 42"/>
                  <a:gd name="T5" fmla="*/ 69 h 139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42" h="139">
                    <a:moveTo>
                      <a:pt x="42" y="0"/>
                    </a:moveTo>
                    <a:lnTo>
                      <a:pt x="0" y="46"/>
                    </a:lnTo>
                    <a:lnTo>
                      <a:pt x="0" y="139"/>
                    </a:lnTo>
                  </a:path>
                </a:pathLst>
              </a:custGeom>
              <a:grpFill/>
              <a:ln w="4763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  <p:grpSp>
          <p:nvGrpSpPr>
            <p:cNvPr id="294" name="Group 826">
              <a:extLst>
                <a:ext uri="{FF2B5EF4-FFF2-40B4-BE49-F238E27FC236}">
                  <a16:creationId xmlns:a16="http://schemas.microsoft.com/office/drawing/2014/main" id="{D1ADE548-8612-4B62-BA28-7BE2949532B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842" y="3399"/>
              <a:ext cx="56" cy="232"/>
              <a:chOff x="4738" y="3092"/>
              <a:chExt cx="56" cy="232"/>
            </a:xfrm>
            <a:grpFill/>
          </p:grpSpPr>
          <p:sp>
            <p:nvSpPr>
              <p:cNvPr id="354" name="Oval 827">
                <a:extLst>
                  <a:ext uri="{FF2B5EF4-FFF2-40B4-BE49-F238E27FC236}">
                    <a16:creationId xmlns:a16="http://schemas.microsoft.com/office/drawing/2014/main" id="{F00055C1-48F8-4977-B0C8-146787188AA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752" y="3092"/>
                <a:ext cx="29" cy="71"/>
              </a:xfrm>
              <a:prstGeom prst="ellipse">
                <a:avLst/>
              </a:prstGeom>
              <a:grpFill/>
              <a:ln w="4763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charset="0"/>
                  <a:ea typeface="+mn-ea"/>
                  <a:cs typeface="+mn-cs"/>
                </a:endParaRPr>
              </a:p>
            </p:txBody>
          </p:sp>
          <p:sp>
            <p:nvSpPr>
              <p:cNvPr id="355" name="Line 828">
                <a:extLst>
                  <a:ext uri="{FF2B5EF4-FFF2-40B4-BE49-F238E27FC236}">
                    <a16:creationId xmlns:a16="http://schemas.microsoft.com/office/drawing/2014/main" id="{AAF4C06E-7BB9-4C1B-9D9C-001BB8E1E02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766" y="3162"/>
                <a:ext cx="1" cy="93"/>
              </a:xfrm>
              <a:prstGeom prst="line">
                <a:avLst/>
              </a:prstGeom>
              <a:grpFill/>
              <a:ln w="4763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56" name="Line 829">
                <a:extLst>
                  <a:ext uri="{FF2B5EF4-FFF2-40B4-BE49-F238E27FC236}">
                    <a16:creationId xmlns:a16="http://schemas.microsoft.com/office/drawing/2014/main" id="{8122434D-832B-438A-AE78-699F500A556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4738" y="3185"/>
                <a:ext cx="28" cy="23"/>
              </a:xfrm>
              <a:prstGeom prst="line">
                <a:avLst/>
              </a:prstGeom>
              <a:grpFill/>
              <a:ln w="4763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57" name="Line 830">
                <a:extLst>
                  <a:ext uri="{FF2B5EF4-FFF2-40B4-BE49-F238E27FC236}">
                    <a16:creationId xmlns:a16="http://schemas.microsoft.com/office/drawing/2014/main" id="{A10E38C3-06BF-4B2E-B7FD-F218D0B366C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766" y="3185"/>
                <a:ext cx="28" cy="23"/>
              </a:xfrm>
              <a:prstGeom prst="line">
                <a:avLst/>
              </a:prstGeom>
              <a:grpFill/>
              <a:ln w="4763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58" name="Freeform 831">
                <a:extLst>
                  <a:ext uri="{FF2B5EF4-FFF2-40B4-BE49-F238E27FC236}">
                    <a16:creationId xmlns:a16="http://schemas.microsoft.com/office/drawing/2014/main" id="{87068B4B-7C47-4337-B0E9-A9E79D99974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66" y="3255"/>
                <a:ext cx="14" cy="69"/>
              </a:xfrm>
              <a:custGeom>
                <a:avLst/>
                <a:gdLst>
                  <a:gd name="T0" fmla="*/ 0 w 42"/>
                  <a:gd name="T1" fmla="*/ 0 h 139"/>
                  <a:gd name="T2" fmla="*/ 14 w 42"/>
                  <a:gd name="T3" fmla="*/ 23 h 139"/>
                  <a:gd name="T4" fmla="*/ 14 w 42"/>
                  <a:gd name="T5" fmla="*/ 69 h 139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42" h="139">
                    <a:moveTo>
                      <a:pt x="0" y="0"/>
                    </a:moveTo>
                    <a:lnTo>
                      <a:pt x="42" y="46"/>
                    </a:lnTo>
                    <a:lnTo>
                      <a:pt x="42" y="139"/>
                    </a:lnTo>
                  </a:path>
                </a:pathLst>
              </a:custGeom>
              <a:grpFill/>
              <a:ln w="4763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59" name="Freeform 832">
                <a:extLst>
                  <a:ext uri="{FF2B5EF4-FFF2-40B4-BE49-F238E27FC236}">
                    <a16:creationId xmlns:a16="http://schemas.microsoft.com/office/drawing/2014/main" id="{B4591402-5C83-46C5-86D9-AEC583FEF0E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52" y="3255"/>
                <a:ext cx="14" cy="69"/>
              </a:xfrm>
              <a:custGeom>
                <a:avLst/>
                <a:gdLst>
                  <a:gd name="T0" fmla="*/ 14 w 42"/>
                  <a:gd name="T1" fmla="*/ 0 h 139"/>
                  <a:gd name="T2" fmla="*/ 0 w 42"/>
                  <a:gd name="T3" fmla="*/ 23 h 139"/>
                  <a:gd name="T4" fmla="*/ 0 w 42"/>
                  <a:gd name="T5" fmla="*/ 69 h 139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42" h="139">
                    <a:moveTo>
                      <a:pt x="42" y="0"/>
                    </a:moveTo>
                    <a:lnTo>
                      <a:pt x="0" y="46"/>
                    </a:lnTo>
                    <a:lnTo>
                      <a:pt x="0" y="139"/>
                    </a:lnTo>
                  </a:path>
                </a:pathLst>
              </a:custGeom>
              <a:grpFill/>
              <a:ln w="4763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  <p:grpSp>
          <p:nvGrpSpPr>
            <p:cNvPr id="295" name="Group 833">
              <a:extLst>
                <a:ext uri="{FF2B5EF4-FFF2-40B4-BE49-F238E27FC236}">
                  <a16:creationId xmlns:a16="http://schemas.microsoft.com/office/drawing/2014/main" id="{A87E591C-2FE1-4809-93EC-02205A13D49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926" y="3399"/>
              <a:ext cx="56" cy="232"/>
              <a:chOff x="4822" y="3092"/>
              <a:chExt cx="56" cy="232"/>
            </a:xfrm>
            <a:grpFill/>
          </p:grpSpPr>
          <p:sp>
            <p:nvSpPr>
              <p:cNvPr id="348" name="Oval 834">
                <a:extLst>
                  <a:ext uri="{FF2B5EF4-FFF2-40B4-BE49-F238E27FC236}">
                    <a16:creationId xmlns:a16="http://schemas.microsoft.com/office/drawing/2014/main" id="{02BDD7FA-EEC7-42E3-9855-3E388B4132C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836" y="3092"/>
                <a:ext cx="29" cy="71"/>
              </a:xfrm>
              <a:prstGeom prst="ellipse">
                <a:avLst/>
              </a:prstGeom>
              <a:grpFill/>
              <a:ln w="4763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charset="0"/>
                  <a:ea typeface="+mn-ea"/>
                  <a:cs typeface="+mn-cs"/>
                </a:endParaRPr>
              </a:p>
            </p:txBody>
          </p:sp>
          <p:sp>
            <p:nvSpPr>
              <p:cNvPr id="349" name="Line 835">
                <a:extLst>
                  <a:ext uri="{FF2B5EF4-FFF2-40B4-BE49-F238E27FC236}">
                    <a16:creationId xmlns:a16="http://schemas.microsoft.com/office/drawing/2014/main" id="{5EFD3A46-B4DF-46E7-88A3-4DFE1FBB68A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850" y="3162"/>
                <a:ext cx="1" cy="93"/>
              </a:xfrm>
              <a:prstGeom prst="line">
                <a:avLst/>
              </a:prstGeom>
              <a:grpFill/>
              <a:ln w="4763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50" name="Line 836">
                <a:extLst>
                  <a:ext uri="{FF2B5EF4-FFF2-40B4-BE49-F238E27FC236}">
                    <a16:creationId xmlns:a16="http://schemas.microsoft.com/office/drawing/2014/main" id="{0AFC2A30-527C-401E-BF7C-014A82586B6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4822" y="3185"/>
                <a:ext cx="28" cy="23"/>
              </a:xfrm>
              <a:prstGeom prst="line">
                <a:avLst/>
              </a:prstGeom>
              <a:grpFill/>
              <a:ln w="4763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51" name="Line 837">
                <a:extLst>
                  <a:ext uri="{FF2B5EF4-FFF2-40B4-BE49-F238E27FC236}">
                    <a16:creationId xmlns:a16="http://schemas.microsoft.com/office/drawing/2014/main" id="{34F0A5C3-68AB-4A23-9A00-44AEE328E94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850" y="3185"/>
                <a:ext cx="28" cy="23"/>
              </a:xfrm>
              <a:prstGeom prst="line">
                <a:avLst/>
              </a:prstGeom>
              <a:grpFill/>
              <a:ln w="4763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52" name="Freeform 838">
                <a:extLst>
                  <a:ext uri="{FF2B5EF4-FFF2-40B4-BE49-F238E27FC236}">
                    <a16:creationId xmlns:a16="http://schemas.microsoft.com/office/drawing/2014/main" id="{589370A1-76FC-4741-AFCC-59D442DE425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850" y="3255"/>
                <a:ext cx="14" cy="69"/>
              </a:xfrm>
              <a:custGeom>
                <a:avLst/>
                <a:gdLst>
                  <a:gd name="T0" fmla="*/ 0 w 42"/>
                  <a:gd name="T1" fmla="*/ 0 h 139"/>
                  <a:gd name="T2" fmla="*/ 14 w 42"/>
                  <a:gd name="T3" fmla="*/ 23 h 139"/>
                  <a:gd name="T4" fmla="*/ 14 w 42"/>
                  <a:gd name="T5" fmla="*/ 69 h 139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42" h="139">
                    <a:moveTo>
                      <a:pt x="0" y="0"/>
                    </a:moveTo>
                    <a:lnTo>
                      <a:pt x="42" y="46"/>
                    </a:lnTo>
                    <a:lnTo>
                      <a:pt x="42" y="139"/>
                    </a:lnTo>
                  </a:path>
                </a:pathLst>
              </a:custGeom>
              <a:grpFill/>
              <a:ln w="4763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53" name="Freeform 839">
                <a:extLst>
                  <a:ext uri="{FF2B5EF4-FFF2-40B4-BE49-F238E27FC236}">
                    <a16:creationId xmlns:a16="http://schemas.microsoft.com/office/drawing/2014/main" id="{DB89E731-DBC6-49D6-9020-879F3F93379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836" y="3255"/>
                <a:ext cx="14" cy="69"/>
              </a:xfrm>
              <a:custGeom>
                <a:avLst/>
                <a:gdLst>
                  <a:gd name="T0" fmla="*/ 14 w 42"/>
                  <a:gd name="T1" fmla="*/ 0 h 139"/>
                  <a:gd name="T2" fmla="*/ 0 w 42"/>
                  <a:gd name="T3" fmla="*/ 23 h 139"/>
                  <a:gd name="T4" fmla="*/ 0 w 42"/>
                  <a:gd name="T5" fmla="*/ 69 h 139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42" h="139">
                    <a:moveTo>
                      <a:pt x="42" y="0"/>
                    </a:moveTo>
                    <a:lnTo>
                      <a:pt x="0" y="46"/>
                    </a:lnTo>
                    <a:lnTo>
                      <a:pt x="0" y="139"/>
                    </a:lnTo>
                  </a:path>
                </a:pathLst>
              </a:custGeom>
              <a:grpFill/>
              <a:ln w="4763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  <p:grpSp>
          <p:nvGrpSpPr>
            <p:cNvPr id="296" name="Group 840">
              <a:extLst>
                <a:ext uri="{FF2B5EF4-FFF2-40B4-BE49-F238E27FC236}">
                  <a16:creationId xmlns:a16="http://schemas.microsoft.com/office/drawing/2014/main" id="{5014BEA1-8E3C-467D-8199-069EB4ACFAF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010" y="3399"/>
              <a:ext cx="56" cy="232"/>
              <a:chOff x="4906" y="3092"/>
              <a:chExt cx="56" cy="232"/>
            </a:xfrm>
            <a:grpFill/>
          </p:grpSpPr>
          <p:sp>
            <p:nvSpPr>
              <p:cNvPr id="342" name="Oval 841">
                <a:extLst>
                  <a:ext uri="{FF2B5EF4-FFF2-40B4-BE49-F238E27FC236}">
                    <a16:creationId xmlns:a16="http://schemas.microsoft.com/office/drawing/2014/main" id="{18C6B42F-32B0-4247-845E-CC1043E3EA0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920" y="3092"/>
                <a:ext cx="29" cy="71"/>
              </a:xfrm>
              <a:prstGeom prst="ellipse">
                <a:avLst/>
              </a:prstGeom>
              <a:grpFill/>
              <a:ln w="4763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charset="0"/>
                  <a:ea typeface="+mn-ea"/>
                  <a:cs typeface="+mn-cs"/>
                </a:endParaRPr>
              </a:p>
            </p:txBody>
          </p:sp>
          <p:sp>
            <p:nvSpPr>
              <p:cNvPr id="343" name="Line 842">
                <a:extLst>
                  <a:ext uri="{FF2B5EF4-FFF2-40B4-BE49-F238E27FC236}">
                    <a16:creationId xmlns:a16="http://schemas.microsoft.com/office/drawing/2014/main" id="{2D9487B1-0BD6-467E-A740-EC4186FDD8A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934" y="3162"/>
                <a:ext cx="1" cy="93"/>
              </a:xfrm>
              <a:prstGeom prst="line">
                <a:avLst/>
              </a:prstGeom>
              <a:grpFill/>
              <a:ln w="4763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44" name="Line 843">
                <a:extLst>
                  <a:ext uri="{FF2B5EF4-FFF2-40B4-BE49-F238E27FC236}">
                    <a16:creationId xmlns:a16="http://schemas.microsoft.com/office/drawing/2014/main" id="{0ABE95C5-297B-4EC1-9AE7-4BDBDDD3BBA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4906" y="3185"/>
                <a:ext cx="28" cy="23"/>
              </a:xfrm>
              <a:prstGeom prst="line">
                <a:avLst/>
              </a:prstGeom>
              <a:grpFill/>
              <a:ln w="4763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45" name="Line 844">
                <a:extLst>
                  <a:ext uri="{FF2B5EF4-FFF2-40B4-BE49-F238E27FC236}">
                    <a16:creationId xmlns:a16="http://schemas.microsoft.com/office/drawing/2014/main" id="{EE0367D6-69D1-47DB-8F91-37839FA2E64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934" y="3185"/>
                <a:ext cx="28" cy="23"/>
              </a:xfrm>
              <a:prstGeom prst="line">
                <a:avLst/>
              </a:prstGeom>
              <a:grpFill/>
              <a:ln w="4763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46" name="Freeform 845">
                <a:extLst>
                  <a:ext uri="{FF2B5EF4-FFF2-40B4-BE49-F238E27FC236}">
                    <a16:creationId xmlns:a16="http://schemas.microsoft.com/office/drawing/2014/main" id="{8059D718-2CAE-4B18-9E82-70974F8F94D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934" y="3255"/>
                <a:ext cx="14" cy="69"/>
              </a:xfrm>
              <a:custGeom>
                <a:avLst/>
                <a:gdLst>
                  <a:gd name="T0" fmla="*/ 0 w 42"/>
                  <a:gd name="T1" fmla="*/ 0 h 139"/>
                  <a:gd name="T2" fmla="*/ 14 w 42"/>
                  <a:gd name="T3" fmla="*/ 23 h 139"/>
                  <a:gd name="T4" fmla="*/ 14 w 42"/>
                  <a:gd name="T5" fmla="*/ 69 h 139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42" h="139">
                    <a:moveTo>
                      <a:pt x="0" y="0"/>
                    </a:moveTo>
                    <a:lnTo>
                      <a:pt x="42" y="46"/>
                    </a:lnTo>
                    <a:lnTo>
                      <a:pt x="42" y="139"/>
                    </a:lnTo>
                  </a:path>
                </a:pathLst>
              </a:custGeom>
              <a:grpFill/>
              <a:ln w="4763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47" name="Freeform 846">
                <a:extLst>
                  <a:ext uri="{FF2B5EF4-FFF2-40B4-BE49-F238E27FC236}">
                    <a16:creationId xmlns:a16="http://schemas.microsoft.com/office/drawing/2014/main" id="{1367D55B-0CB4-4C46-900E-5EE6EAA6329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920" y="3255"/>
                <a:ext cx="14" cy="69"/>
              </a:xfrm>
              <a:custGeom>
                <a:avLst/>
                <a:gdLst>
                  <a:gd name="T0" fmla="*/ 14 w 42"/>
                  <a:gd name="T1" fmla="*/ 0 h 139"/>
                  <a:gd name="T2" fmla="*/ 0 w 42"/>
                  <a:gd name="T3" fmla="*/ 23 h 139"/>
                  <a:gd name="T4" fmla="*/ 0 w 42"/>
                  <a:gd name="T5" fmla="*/ 69 h 139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42" h="139">
                    <a:moveTo>
                      <a:pt x="42" y="0"/>
                    </a:moveTo>
                    <a:lnTo>
                      <a:pt x="0" y="46"/>
                    </a:lnTo>
                    <a:lnTo>
                      <a:pt x="0" y="139"/>
                    </a:lnTo>
                  </a:path>
                </a:pathLst>
              </a:custGeom>
              <a:grpFill/>
              <a:ln w="4763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  <p:grpSp>
          <p:nvGrpSpPr>
            <p:cNvPr id="297" name="Group 847">
              <a:extLst>
                <a:ext uri="{FF2B5EF4-FFF2-40B4-BE49-F238E27FC236}">
                  <a16:creationId xmlns:a16="http://schemas.microsoft.com/office/drawing/2014/main" id="{66D6DB81-6B98-42FF-821A-52BC1BD61A0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094" y="3399"/>
              <a:ext cx="56" cy="232"/>
              <a:chOff x="4990" y="3092"/>
              <a:chExt cx="56" cy="232"/>
            </a:xfrm>
            <a:grpFill/>
          </p:grpSpPr>
          <p:sp>
            <p:nvSpPr>
              <p:cNvPr id="336" name="Oval 848">
                <a:extLst>
                  <a:ext uri="{FF2B5EF4-FFF2-40B4-BE49-F238E27FC236}">
                    <a16:creationId xmlns:a16="http://schemas.microsoft.com/office/drawing/2014/main" id="{F06CD087-287D-4D54-90BB-F1482046D9C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004" y="3092"/>
                <a:ext cx="29" cy="71"/>
              </a:xfrm>
              <a:prstGeom prst="ellipse">
                <a:avLst/>
              </a:prstGeom>
              <a:grpFill/>
              <a:ln w="4763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charset="0"/>
                  <a:ea typeface="+mn-ea"/>
                  <a:cs typeface="+mn-cs"/>
                </a:endParaRPr>
              </a:p>
            </p:txBody>
          </p:sp>
          <p:sp>
            <p:nvSpPr>
              <p:cNvPr id="337" name="Line 849">
                <a:extLst>
                  <a:ext uri="{FF2B5EF4-FFF2-40B4-BE49-F238E27FC236}">
                    <a16:creationId xmlns:a16="http://schemas.microsoft.com/office/drawing/2014/main" id="{36E9616B-9E35-4CDF-A60A-58D0AA3D84C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018" y="3162"/>
                <a:ext cx="1" cy="93"/>
              </a:xfrm>
              <a:prstGeom prst="line">
                <a:avLst/>
              </a:prstGeom>
              <a:grpFill/>
              <a:ln w="4763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38" name="Line 850">
                <a:extLst>
                  <a:ext uri="{FF2B5EF4-FFF2-40B4-BE49-F238E27FC236}">
                    <a16:creationId xmlns:a16="http://schemas.microsoft.com/office/drawing/2014/main" id="{901B435B-0EEA-4413-A569-D64FE49F4CB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4990" y="3185"/>
                <a:ext cx="28" cy="23"/>
              </a:xfrm>
              <a:prstGeom prst="line">
                <a:avLst/>
              </a:prstGeom>
              <a:grpFill/>
              <a:ln w="4763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39" name="Line 851">
                <a:extLst>
                  <a:ext uri="{FF2B5EF4-FFF2-40B4-BE49-F238E27FC236}">
                    <a16:creationId xmlns:a16="http://schemas.microsoft.com/office/drawing/2014/main" id="{6F4A4273-0072-4BBB-BCD0-3F10FE85503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018" y="3185"/>
                <a:ext cx="28" cy="23"/>
              </a:xfrm>
              <a:prstGeom prst="line">
                <a:avLst/>
              </a:prstGeom>
              <a:grpFill/>
              <a:ln w="4763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40" name="Freeform 852">
                <a:extLst>
                  <a:ext uri="{FF2B5EF4-FFF2-40B4-BE49-F238E27FC236}">
                    <a16:creationId xmlns:a16="http://schemas.microsoft.com/office/drawing/2014/main" id="{B044596D-A9B6-4A45-A66C-590BEC2C3CB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18" y="3255"/>
                <a:ext cx="14" cy="69"/>
              </a:xfrm>
              <a:custGeom>
                <a:avLst/>
                <a:gdLst>
                  <a:gd name="T0" fmla="*/ 0 w 42"/>
                  <a:gd name="T1" fmla="*/ 0 h 139"/>
                  <a:gd name="T2" fmla="*/ 14 w 42"/>
                  <a:gd name="T3" fmla="*/ 23 h 139"/>
                  <a:gd name="T4" fmla="*/ 14 w 42"/>
                  <a:gd name="T5" fmla="*/ 69 h 139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42" h="139">
                    <a:moveTo>
                      <a:pt x="0" y="0"/>
                    </a:moveTo>
                    <a:lnTo>
                      <a:pt x="42" y="46"/>
                    </a:lnTo>
                    <a:lnTo>
                      <a:pt x="42" y="139"/>
                    </a:lnTo>
                  </a:path>
                </a:pathLst>
              </a:custGeom>
              <a:grpFill/>
              <a:ln w="4763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41" name="Freeform 853">
                <a:extLst>
                  <a:ext uri="{FF2B5EF4-FFF2-40B4-BE49-F238E27FC236}">
                    <a16:creationId xmlns:a16="http://schemas.microsoft.com/office/drawing/2014/main" id="{F2036263-43F3-46C2-BB69-E7034643847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04" y="3255"/>
                <a:ext cx="14" cy="69"/>
              </a:xfrm>
              <a:custGeom>
                <a:avLst/>
                <a:gdLst>
                  <a:gd name="T0" fmla="*/ 14 w 42"/>
                  <a:gd name="T1" fmla="*/ 0 h 139"/>
                  <a:gd name="T2" fmla="*/ 0 w 42"/>
                  <a:gd name="T3" fmla="*/ 23 h 139"/>
                  <a:gd name="T4" fmla="*/ 0 w 42"/>
                  <a:gd name="T5" fmla="*/ 69 h 139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42" h="139">
                    <a:moveTo>
                      <a:pt x="42" y="0"/>
                    </a:moveTo>
                    <a:lnTo>
                      <a:pt x="0" y="46"/>
                    </a:lnTo>
                    <a:lnTo>
                      <a:pt x="0" y="139"/>
                    </a:lnTo>
                  </a:path>
                </a:pathLst>
              </a:custGeom>
              <a:grpFill/>
              <a:ln w="4763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  <p:grpSp>
          <p:nvGrpSpPr>
            <p:cNvPr id="298" name="Group 854">
              <a:extLst>
                <a:ext uri="{FF2B5EF4-FFF2-40B4-BE49-F238E27FC236}">
                  <a16:creationId xmlns:a16="http://schemas.microsoft.com/office/drawing/2014/main" id="{A7A69DF9-A445-4821-AC2B-12C1C72E42B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178" y="3399"/>
              <a:ext cx="56" cy="232"/>
              <a:chOff x="5074" y="3092"/>
              <a:chExt cx="56" cy="232"/>
            </a:xfrm>
            <a:grpFill/>
          </p:grpSpPr>
          <p:sp>
            <p:nvSpPr>
              <p:cNvPr id="330" name="Oval 855">
                <a:extLst>
                  <a:ext uri="{FF2B5EF4-FFF2-40B4-BE49-F238E27FC236}">
                    <a16:creationId xmlns:a16="http://schemas.microsoft.com/office/drawing/2014/main" id="{A293C523-E0FF-4D85-841E-02D62485B7D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088" y="3092"/>
                <a:ext cx="29" cy="71"/>
              </a:xfrm>
              <a:prstGeom prst="ellipse">
                <a:avLst/>
              </a:prstGeom>
              <a:grpFill/>
              <a:ln w="4763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charset="0"/>
                  <a:ea typeface="+mn-ea"/>
                  <a:cs typeface="+mn-cs"/>
                </a:endParaRPr>
              </a:p>
            </p:txBody>
          </p:sp>
          <p:sp>
            <p:nvSpPr>
              <p:cNvPr id="331" name="Line 856">
                <a:extLst>
                  <a:ext uri="{FF2B5EF4-FFF2-40B4-BE49-F238E27FC236}">
                    <a16:creationId xmlns:a16="http://schemas.microsoft.com/office/drawing/2014/main" id="{C18635D8-9D72-4367-98CE-B39BAC5D821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102" y="3162"/>
                <a:ext cx="1" cy="93"/>
              </a:xfrm>
              <a:prstGeom prst="line">
                <a:avLst/>
              </a:prstGeom>
              <a:grpFill/>
              <a:ln w="4763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32" name="Line 857">
                <a:extLst>
                  <a:ext uri="{FF2B5EF4-FFF2-40B4-BE49-F238E27FC236}">
                    <a16:creationId xmlns:a16="http://schemas.microsoft.com/office/drawing/2014/main" id="{D1F4F3EA-9C60-4331-A0B3-B3FFF9A2BD2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5074" y="3185"/>
                <a:ext cx="28" cy="23"/>
              </a:xfrm>
              <a:prstGeom prst="line">
                <a:avLst/>
              </a:prstGeom>
              <a:grpFill/>
              <a:ln w="4763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33" name="Line 858">
                <a:extLst>
                  <a:ext uri="{FF2B5EF4-FFF2-40B4-BE49-F238E27FC236}">
                    <a16:creationId xmlns:a16="http://schemas.microsoft.com/office/drawing/2014/main" id="{4142C666-AB32-4D6A-A049-7BB4C692CC6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102" y="3185"/>
                <a:ext cx="28" cy="23"/>
              </a:xfrm>
              <a:prstGeom prst="line">
                <a:avLst/>
              </a:prstGeom>
              <a:grpFill/>
              <a:ln w="4763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34" name="Freeform 859">
                <a:extLst>
                  <a:ext uri="{FF2B5EF4-FFF2-40B4-BE49-F238E27FC236}">
                    <a16:creationId xmlns:a16="http://schemas.microsoft.com/office/drawing/2014/main" id="{3937C0B5-51F9-457A-8F79-4133C533137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02" y="3255"/>
                <a:ext cx="14" cy="69"/>
              </a:xfrm>
              <a:custGeom>
                <a:avLst/>
                <a:gdLst>
                  <a:gd name="T0" fmla="*/ 0 w 42"/>
                  <a:gd name="T1" fmla="*/ 0 h 139"/>
                  <a:gd name="T2" fmla="*/ 14 w 42"/>
                  <a:gd name="T3" fmla="*/ 23 h 139"/>
                  <a:gd name="T4" fmla="*/ 14 w 42"/>
                  <a:gd name="T5" fmla="*/ 69 h 139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42" h="139">
                    <a:moveTo>
                      <a:pt x="0" y="0"/>
                    </a:moveTo>
                    <a:lnTo>
                      <a:pt x="42" y="46"/>
                    </a:lnTo>
                    <a:lnTo>
                      <a:pt x="42" y="139"/>
                    </a:lnTo>
                  </a:path>
                </a:pathLst>
              </a:custGeom>
              <a:grpFill/>
              <a:ln w="4763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35" name="Freeform 860">
                <a:extLst>
                  <a:ext uri="{FF2B5EF4-FFF2-40B4-BE49-F238E27FC236}">
                    <a16:creationId xmlns:a16="http://schemas.microsoft.com/office/drawing/2014/main" id="{E146EB03-03B1-408F-9EDF-FB446DFBFCD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88" y="3255"/>
                <a:ext cx="14" cy="69"/>
              </a:xfrm>
              <a:custGeom>
                <a:avLst/>
                <a:gdLst>
                  <a:gd name="T0" fmla="*/ 14 w 42"/>
                  <a:gd name="T1" fmla="*/ 0 h 139"/>
                  <a:gd name="T2" fmla="*/ 0 w 42"/>
                  <a:gd name="T3" fmla="*/ 23 h 139"/>
                  <a:gd name="T4" fmla="*/ 0 w 42"/>
                  <a:gd name="T5" fmla="*/ 69 h 139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42" h="139">
                    <a:moveTo>
                      <a:pt x="42" y="0"/>
                    </a:moveTo>
                    <a:lnTo>
                      <a:pt x="0" y="46"/>
                    </a:lnTo>
                    <a:lnTo>
                      <a:pt x="0" y="139"/>
                    </a:lnTo>
                  </a:path>
                </a:pathLst>
              </a:custGeom>
              <a:grpFill/>
              <a:ln w="4763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  <p:grpSp>
          <p:nvGrpSpPr>
            <p:cNvPr id="299" name="Group 861">
              <a:extLst>
                <a:ext uri="{FF2B5EF4-FFF2-40B4-BE49-F238E27FC236}">
                  <a16:creationId xmlns:a16="http://schemas.microsoft.com/office/drawing/2014/main" id="{502D6D41-9983-4A83-924C-B40939D9FA8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199" y="3361"/>
              <a:ext cx="112" cy="116"/>
              <a:chOff x="4095" y="3054"/>
              <a:chExt cx="112" cy="116"/>
            </a:xfrm>
            <a:grpFill/>
          </p:grpSpPr>
          <p:sp>
            <p:nvSpPr>
              <p:cNvPr id="324" name="Freeform 862">
                <a:extLst>
                  <a:ext uri="{FF2B5EF4-FFF2-40B4-BE49-F238E27FC236}">
                    <a16:creationId xmlns:a16="http://schemas.microsoft.com/office/drawing/2014/main" id="{D65DA8DB-7385-4D9F-9C10-28CDC00DE47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095" y="3073"/>
                <a:ext cx="62" cy="64"/>
              </a:xfrm>
              <a:custGeom>
                <a:avLst/>
                <a:gdLst>
                  <a:gd name="T0" fmla="*/ 31 w 186"/>
                  <a:gd name="T1" fmla="*/ 64 h 129"/>
                  <a:gd name="T2" fmla="*/ 25 w 186"/>
                  <a:gd name="T3" fmla="*/ 64 h 129"/>
                  <a:gd name="T4" fmla="*/ 19 w 186"/>
                  <a:gd name="T5" fmla="*/ 62 h 129"/>
                  <a:gd name="T6" fmla="*/ 14 w 186"/>
                  <a:gd name="T7" fmla="*/ 58 h 129"/>
                  <a:gd name="T8" fmla="*/ 9 w 186"/>
                  <a:gd name="T9" fmla="*/ 54 h 129"/>
                  <a:gd name="T10" fmla="*/ 5 w 186"/>
                  <a:gd name="T11" fmla="*/ 50 h 129"/>
                  <a:gd name="T12" fmla="*/ 2 w 186"/>
                  <a:gd name="T13" fmla="*/ 44 h 129"/>
                  <a:gd name="T14" fmla="*/ 1 w 186"/>
                  <a:gd name="T15" fmla="*/ 38 h 129"/>
                  <a:gd name="T16" fmla="*/ 0 w 186"/>
                  <a:gd name="T17" fmla="*/ 32 h 129"/>
                  <a:gd name="T18" fmla="*/ 1 w 186"/>
                  <a:gd name="T19" fmla="*/ 25 h 129"/>
                  <a:gd name="T20" fmla="*/ 2 w 186"/>
                  <a:gd name="T21" fmla="*/ 19 h 129"/>
                  <a:gd name="T22" fmla="*/ 5 w 186"/>
                  <a:gd name="T23" fmla="*/ 14 h 129"/>
                  <a:gd name="T24" fmla="*/ 9 w 186"/>
                  <a:gd name="T25" fmla="*/ 9 h 129"/>
                  <a:gd name="T26" fmla="*/ 14 w 186"/>
                  <a:gd name="T27" fmla="*/ 5 h 129"/>
                  <a:gd name="T28" fmla="*/ 19 w 186"/>
                  <a:gd name="T29" fmla="*/ 2 h 129"/>
                  <a:gd name="T30" fmla="*/ 25 w 186"/>
                  <a:gd name="T31" fmla="*/ 0 h 129"/>
                  <a:gd name="T32" fmla="*/ 31 w 186"/>
                  <a:gd name="T33" fmla="*/ 0 h 129"/>
                  <a:gd name="T34" fmla="*/ 62 w 186"/>
                  <a:gd name="T35" fmla="*/ 0 h 129"/>
                  <a:gd name="T36" fmla="*/ 62 w 186"/>
                  <a:gd name="T37" fmla="*/ 64 h 129"/>
                  <a:gd name="T38" fmla="*/ 31 w 186"/>
                  <a:gd name="T39" fmla="*/ 64 h 129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0" t="0" r="r" b="b"/>
                <a:pathLst>
                  <a:path w="186" h="129">
                    <a:moveTo>
                      <a:pt x="93" y="129"/>
                    </a:moveTo>
                    <a:lnTo>
                      <a:pt x="74" y="128"/>
                    </a:lnTo>
                    <a:lnTo>
                      <a:pt x="58" y="124"/>
                    </a:lnTo>
                    <a:lnTo>
                      <a:pt x="41" y="117"/>
                    </a:lnTo>
                    <a:lnTo>
                      <a:pt x="28" y="109"/>
                    </a:lnTo>
                    <a:lnTo>
                      <a:pt x="16" y="100"/>
                    </a:lnTo>
                    <a:lnTo>
                      <a:pt x="7" y="89"/>
                    </a:lnTo>
                    <a:lnTo>
                      <a:pt x="2" y="77"/>
                    </a:lnTo>
                    <a:lnTo>
                      <a:pt x="0" y="64"/>
                    </a:lnTo>
                    <a:lnTo>
                      <a:pt x="2" y="51"/>
                    </a:lnTo>
                    <a:lnTo>
                      <a:pt x="7" y="39"/>
                    </a:lnTo>
                    <a:lnTo>
                      <a:pt x="16" y="28"/>
                    </a:lnTo>
                    <a:lnTo>
                      <a:pt x="28" y="19"/>
                    </a:lnTo>
                    <a:lnTo>
                      <a:pt x="41" y="10"/>
                    </a:lnTo>
                    <a:lnTo>
                      <a:pt x="58" y="5"/>
                    </a:lnTo>
                    <a:lnTo>
                      <a:pt x="74" y="1"/>
                    </a:lnTo>
                    <a:lnTo>
                      <a:pt x="93" y="0"/>
                    </a:lnTo>
                    <a:lnTo>
                      <a:pt x="186" y="0"/>
                    </a:lnTo>
                    <a:lnTo>
                      <a:pt x="186" y="129"/>
                    </a:lnTo>
                    <a:lnTo>
                      <a:pt x="93" y="129"/>
                    </a:lnTo>
                    <a:close/>
                  </a:path>
                </a:pathLst>
              </a:custGeom>
              <a:grpFill/>
              <a:ln w="4763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25" name="Line 863">
                <a:extLst>
                  <a:ext uri="{FF2B5EF4-FFF2-40B4-BE49-F238E27FC236}">
                    <a16:creationId xmlns:a16="http://schemas.microsoft.com/office/drawing/2014/main" id="{8D463537-9DA4-43B9-BE18-D6AA0D2E4B1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4169" y="3054"/>
                <a:ext cx="19" cy="19"/>
              </a:xfrm>
              <a:prstGeom prst="line">
                <a:avLst/>
              </a:prstGeom>
              <a:grpFill/>
              <a:ln w="4763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26" name="Line 864">
                <a:extLst>
                  <a:ext uri="{FF2B5EF4-FFF2-40B4-BE49-F238E27FC236}">
                    <a16:creationId xmlns:a16="http://schemas.microsoft.com/office/drawing/2014/main" id="{0D262D37-F2DD-4619-BD80-EC1DE810765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4179" y="3083"/>
                <a:ext cx="18" cy="9"/>
              </a:xfrm>
              <a:prstGeom prst="line">
                <a:avLst/>
              </a:prstGeom>
              <a:grpFill/>
              <a:ln w="4763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27" name="Line 865">
                <a:extLst>
                  <a:ext uri="{FF2B5EF4-FFF2-40B4-BE49-F238E27FC236}">
                    <a16:creationId xmlns:a16="http://schemas.microsoft.com/office/drawing/2014/main" id="{6955F6ED-61A9-4340-AE2A-3845A09843A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179" y="3112"/>
                <a:ext cx="28" cy="1"/>
              </a:xfrm>
              <a:prstGeom prst="line">
                <a:avLst/>
              </a:prstGeom>
              <a:grpFill/>
              <a:ln w="4763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28" name="Line 866">
                <a:extLst>
                  <a:ext uri="{FF2B5EF4-FFF2-40B4-BE49-F238E27FC236}">
                    <a16:creationId xmlns:a16="http://schemas.microsoft.com/office/drawing/2014/main" id="{2813D3C2-EFAB-4C7B-9585-98C02DFAC9F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179" y="3131"/>
                <a:ext cx="18" cy="10"/>
              </a:xfrm>
              <a:prstGeom prst="line">
                <a:avLst/>
              </a:prstGeom>
              <a:grpFill/>
              <a:ln w="4763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29" name="Line 867">
                <a:extLst>
                  <a:ext uri="{FF2B5EF4-FFF2-40B4-BE49-F238E27FC236}">
                    <a16:creationId xmlns:a16="http://schemas.microsoft.com/office/drawing/2014/main" id="{122B0FB9-0548-4A5E-9C67-CE8914B09E1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169" y="3141"/>
                <a:ext cx="28" cy="29"/>
              </a:xfrm>
              <a:prstGeom prst="line">
                <a:avLst/>
              </a:prstGeom>
              <a:grpFill/>
              <a:ln w="4763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  <p:sp>
          <p:nvSpPr>
            <p:cNvPr id="300" name="Rectangle 868">
              <a:extLst>
                <a:ext uri="{FF2B5EF4-FFF2-40B4-BE49-F238E27FC236}">
                  <a16:creationId xmlns:a16="http://schemas.microsoft.com/office/drawing/2014/main" id="{DD799B04-809A-4BCE-8B1F-EF6585422F2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178" y="3361"/>
              <a:ext cx="196" cy="19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301" name="Freeform 869">
              <a:extLst>
                <a:ext uri="{FF2B5EF4-FFF2-40B4-BE49-F238E27FC236}">
                  <a16:creationId xmlns:a16="http://schemas.microsoft.com/office/drawing/2014/main" id="{BF475FF0-3E91-448D-BB4C-8C4A73CCB85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235" y="3359"/>
              <a:ext cx="110" cy="152"/>
            </a:xfrm>
            <a:custGeom>
              <a:avLst/>
              <a:gdLst>
                <a:gd name="T0" fmla="*/ 11 w 329"/>
                <a:gd name="T1" fmla="*/ 123 h 303"/>
                <a:gd name="T2" fmla="*/ 5 w 329"/>
                <a:gd name="T3" fmla="*/ 111 h 303"/>
                <a:gd name="T4" fmla="*/ 1 w 329"/>
                <a:gd name="T5" fmla="*/ 97 h 303"/>
                <a:gd name="T6" fmla="*/ 0 w 329"/>
                <a:gd name="T7" fmla="*/ 83 h 303"/>
                <a:gd name="T8" fmla="*/ 0 w 329"/>
                <a:gd name="T9" fmla="*/ 68 h 303"/>
                <a:gd name="T10" fmla="*/ 3 w 329"/>
                <a:gd name="T11" fmla="*/ 54 h 303"/>
                <a:gd name="T12" fmla="*/ 7 w 329"/>
                <a:gd name="T13" fmla="*/ 40 h 303"/>
                <a:gd name="T14" fmla="*/ 14 w 329"/>
                <a:gd name="T15" fmla="*/ 28 h 303"/>
                <a:gd name="T16" fmla="*/ 22 w 329"/>
                <a:gd name="T17" fmla="*/ 17 h 303"/>
                <a:gd name="T18" fmla="*/ 31 w 329"/>
                <a:gd name="T19" fmla="*/ 8 h 303"/>
                <a:gd name="T20" fmla="*/ 41 w 329"/>
                <a:gd name="T21" fmla="*/ 3 h 303"/>
                <a:gd name="T22" fmla="*/ 52 w 329"/>
                <a:gd name="T23" fmla="*/ 0 h 303"/>
                <a:gd name="T24" fmla="*/ 63 w 329"/>
                <a:gd name="T25" fmla="*/ 0 h 303"/>
                <a:gd name="T26" fmla="*/ 73 w 329"/>
                <a:gd name="T27" fmla="*/ 3 h 303"/>
                <a:gd name="T28" fmla="*/ 82 w 329"/>
                <a:gd name="T29" fmla="*/ 8 h 303"/>
                <a:gd name="T30" fmla="*/ 91 w 329"/>
                <a:gd name="T31" fmla="*/ 17 h 303"/>
                <a:gd name="T32" fmla="*/ 99 w 329"/>
                <a:gd name="T33" fmla="*/ 28 h 303"/>
                <a:gd name="T34" fmla="*/ 105 w 329"/>
                <a:gd name="T35" fmla="*/ 40 h 303"/>
                <a:gd name="T36" fmla="*/ 108 w 329"/>
                <a:gd name="T37" fmla="*/ 54 h 303"/>
                <a:gd name="T38" fmla="*/ 110 w 329"/>
                <a:gd name="T39" fmla="*/ 68 h 303"/>
                <a:gd name="T40" fmla="*/ 109 w 329"/>
                <a:gd name="T41" fmla="*/ 83 h 303"/>
                <a:gd name="T42" fmla="*/ 107 w 329"/>
                <a:gd name="T43" fmla="*/ 97 h 303"/>
                <a:gd name="T44" fmla="*/ 102 w 329"/>
                <a:gd name="T45" fmla="*/ 111 h 303"/>
                <a:gd name="T46" fmla="*/ 96 w 329"/>
                <a:gd name="T47" fmla="*/ 123 h 303"/>
                <a:gd name="T48" fmla="*/ 88 w 329"/>
                <a:gd name="T49" fmla="*/ 134 h 303"/>
                <a:gd name="T50" fmla="*/ 79 w 329"/>
                <a:gd name="T51" fmla="*/ 143 h 303"/>
                <a:gd name="T52" fmla="*/ 68 w 329"/>
                <a:gd name="T53" fmla="*/ 148 h 303"/>
                <a:gd name="T54" fmla="*/ 58 w 329"/>
                <a:gd name="T55" fmla="*/ 151 h 303"/>
                <a:gd name="T56" fmla="*/ 47 w 329"/>
                <a:gd name="T57" fmla="*/ 151 h 303"/>
                <a:gd name="T58" fmla="*/ 37 w 329"/>
                <a:gd name="T59" fmla="*/ 148 h 303"/>
                <a:gd name="T60" fmla="*/ 27 w 329"/>
                <a:gd name="T61" fmla="*/ 143 h 303"/>
                <a:gd name="T62" fmla="*/ 19 w 329"/>
                <a:gd name="T63" fmla="*/ 134 h 303"/>
                <a:gd name="T64" fmla="*/ 14 w 329"/>
                <a:gd name="T65" fmla="*/ 129 h 303"/>
                <a:gd name="T66" fmla="*/ 93 w 329"/>
                <a:gd name="T67" fmla="*/ 57 h 303"/>
                <a:gd name="T68" fmla="*/ 88 w 329"/>
                <a:gd name="T69" fmla="*/ 43 h 303"/>
                <a:gd name="T70" fmla="*/ 78 w 329"/>
                <a:gd name="T71" fmla="*/ 30 h 303"/>
                <a:gd name="T72" fmla="*/ 64 w 329"/>
                <a:gd name="T73" fmla="*/ 22 h 303"/>
                <a:gd name="T74" fmla="*/ 49 w 329"/>
                <a:gd name="T75" fmla="*/ 22 h 303"/>
                <a:gd name="T76" fmla="*/ 34 w 329"/>
                <a:gd name="T77" fmla="*/ 30 h 303"/>
                <a:gd name="T78" fmla="*/ 24 w 329"/>
                <a:gd name="T79" fmla="*/ 43 h 303"/>
                <a:gd name="T80" fmla="*/ 18 w 329"/>
                <a:gd name="T81" fmla="*/ 57 h 303"/>
                <a:gd name="T82" fmla="*/ 94 w 329"/>
                <a:gd name="T83" fmla="*/ 65 h 303"/>
                <a:gd name="T84" fmla="*/ 17 w 329"/>
                <a:gd name="T85" fmla="*/ 94 h 303"/>
                <a:gd name="T86" fmla="*/ 22 w 329"/>
                <a:gd name="T87" fmla="*/ 108 h 303"/>
                <a:gd name="T88" fmla="*/ 32 w 329"/>
                <a:gd name="T89" fmla="*/ 121 h 303"/>
                <a:gd name="T90" fmla="*/ 46 w 329"/>
                <a:gd name="T91" fmla="*/ 129 h 303"/>
                <a:gd name="T92" fmla="*/ 61 w 329"/>
                <a:gd name="T93" fmla="*/ 129 h 303"/>
                <a:gd name="T94" fmla="*/ 75 w 329"/>
                <a:gd name="T95" fmla="*/ 121 h 303"/>
                <a:gd name="T96" fmla="*/ 86 w 329"/>
                <a:gd name="T97" fmla="*/ 108 h 303"/>
                <a:gd name="T98" fmla="*/ 92 w 329"/>
                <a:gd name="T99" fmla="*/ 94 h 303"/>
                <a:gd name="T100" fmla="*/ 16 w 329"/>
                <a:gd name="T101" fmla="*/ 86 h 303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0" t="0" r="r" b="b"/>
              <a:pathLst>
                <a:path w="329" h="303">
                  <a:moveTo>
                    <a:pt x="43" y="258"/>
                  </a:moveTo>
                  <a:lnTo>
                    <a:pt x="32" y="246"/>
                  </a:lnTo>
                  <a:lnTo>
                    <a:pt x="23" y="234"/>
                  </a:lnTo>
                  <a:lnTo>
                    <a:pt x="15" y="221"/>
                  </a:lnTo>
                  <a:lnTo>
                    <a:pt x="9" y="207"/>
                  </a:lnTo>
                  <a:lnTo>
                    <a:pt x="4" y="193"/>
                  </a:lnTo>
                  <a:lnTo>
                    <a:pt x="1" y="179"/>
                  </a:lnTo>
                  <a:lnTo>
                    <a:pt x="0" y="165"/>
                  </a:lnTo>
                  <a:lnTo>
                    <a:pt x="0" y="150"/>
                  </a:lnTo>
                  <a:lnTo>
                    <a:pt x="1" y="136"/>
                  </a:lnTo>
                  <a:lnTo>
                    <a:pt x="4" y="122"/>
                  </a:lnTo>
                  <a:lnTo>
                    <a:pt x="8" y="108"/>
                  </a:lnTo>
                  <a:lnTo>
                    <a:pt x="15" y="94"/>
                  </a:lnTo>
                  <a:lnTo>
                    <a:pt x="22" y="80"/>
                  </a:lnTo>
                  <a:lnTo>
                    <a:pt x="30" y="67"/>
                  </a:lnTo>
                  <a:lnTo>
                    <a:pt x="42" y="55"/>
                  </a:lnTo>
                  <a:lnTo>
                    <a:pt x="53" y="43"/>
                  </a:lnTo>
                  <a:lnTo>
                    <a:pt x="65" y="33"/>
                  </a:lnTo>
                  <a:lnTo>
                    <a:pt x="79" y="24"/>
                  </a:lnTo>
                  <a:lnTo>
                    <a:pt x="93" y="16"/>
                  </a:lnTo>
                  <a:lnTo>
                    <a:pt x="109" y="10"/>
                  </a:lnTo>
                  <a:lnTo>
                    <a:pt x="124" y="5"/>
                  </a:lnTo>
                  <a:lnTo>
                    <a:pt x="140" y="2"/>
                  </a:lnTo>
                  <a:lnTo>
                    <a:pt x="155" y="0"/>
                  </a:lnTo>
                  <a:lnTo>
                    <a:pt x="172" y="0"/>
                  </a:lnTo>
                  <a:lnTo>
                    <a:pt x="187" y="0"/>
                  </a:lnTo>
                  <a:lnTo>
                    <a:pt x="203" y="2"/>
                  </a:lnTo>
                  <a:lnTo>
                    <a:pt x="218" y="5"/>
                  </a:lnTo>
                  <a:lnTo>
                    <a:pt x="232" y="10"/>
                  </a:lnTo>
                  <a:lnTo>
                    <a:pt x="246" y="16"/>
                  </a:lnTo>
                  <a:lnTo>
                    <a:pt x="260" y="24"/>
                  </a:lnTo>
                  <a:lnTo>
                    <a:pt x="273" y="33"/>
                  </a:lnTo>
                  <a:lnTo>
                    <a:pt x="285" y="43"/>
                  </a:lnTo>
                  <a:lnTo>
                    <a:pt x="296" y="55"/>
                  </a:lnTo>
                  <a:lnTo>
                    <a:pt x="305" y="67"/>
                  </a:lnTo>
                  <a:lnTo>
                    <a:pt x="313" y="80"/>
                  </a:lnTo>
                  <a:lnTo>
                    <a:pt x="319" y="94"/>
                  </a:lnTo>
                  <a:lnTo>
                    <a:pt x="324" y="108"/>
                  </a:lnTo>
                  <a:lnTo>
                    <a:pt x="327" y="122"/>
                  </a:lnTo>
                  <a:lnTo>
                    <a:pt x="329" y="136"/>
                  </a:lnTo>
                  <a:lnTo>
                    <a:pt x="329" y="150"/>
                  </a:lnTo>
                  <a:lnTo>
                    <a:pt x="327" y="165"/>
                  </a:lnTo>
                  <a:lnTo>
                    <a:pt x="324" y="179"/>
                  </a:lnTo>
                  <a:lnTo>
                    <a:pt x="320" y="193"/>
                  </a:lnTo>
                  <a:lnTo>
                    <a:pt x="315" y="207"/>
                  </a:lnTo>
                  <a:lnTo>
                    <a:pt x="306" y="221"/>
                  </a:lnTo>
                  <a:lnTo>
                    <a:pt x="298" y="234"/>
                  </a:lnTo>
                  <a:lnTo>
                    <a:pt x="288" y="246"/>
                  </a:lnTo>
                  <a:lnTo>
                    <a:pt x="275" y="258"/>
                  </a:lnTo>
                  <a:lnTo>
                    <a:pt x="263" y="268"/>
                  </a:lnTo>
                  <a:lnTo>
                    <a:pt x="249" y="277"/>
                  </a:lnTo>
                  <a:lnTo>
                    <a:pt x="235" y="285"/>
                  </a:lnTo>
                  <a:lnTo>
                    <a:pt x="219" y="291"/>
                  </a:lnTo>
                  <a:lnTo>
                    <a:pt x="204" y="296"/>
                  </a:lnTo>
                  <a:lnTo>
                    <a:pt x="189" y="299"/>
                  </a:lnTo>
                  <a:lnTo>
                    <a:pt x="173" y="301"/>
                  </a:lnTo>
                  <a:lnTo>
                    <a:pt x="158" y="303"/>
                  </a:lnTo>
                  <a:lnTo>
                    <a:pt x="141" y="301"/>
                  </a:lnTo>
                  <a:lnTo>
                    <a:pt x="126" y="299"/>
                  </a:lnTo>
                  <a:lnTo>
                    <a:pt x="110" y="296"/>
                  </a:lnTo>
                  <a:lnTo>
                    <a:pt x="96" y="291"/>
                  </a:lnTo>
                  <a:lnTo>
                    <a:pt x="82" y="285"/>
                  </a:lnTo>
                  <a:lnTo>
                    <a:pt x="68" y="277"/>
                  </a:lnTo>
                  <a:lnTo>
                    <a:pt x="56" y="268"/>
                  </a:lnTo>
                  <a:lnTo>
                    <a:pt x="43" y="258"/>
                  </a:lnTo>
                  <a:close/>
                  <a:moveTo>
                    <a:pt x="281" y="129"/>
                  </a:moveTo>
                  <a:lnTo>
                    <a:pt x="277" y="113"/>
                  </a:lnTo>
                  <a:lnTo>
                    <a:pt x="271" y="99"/>
                  </a:lnTo>
                  <a:lnTo>
                    <a:pt x="263" y="86"/>
                  </a:lnTo>
                  <a:lnTo>
                    <a:pt x="252" y="73"/>
                  </a:lnTo>
                  <a:lnTo>
                    <a:pt x="233" y="59"/>
                  </a:lnTo>
                  <a:lnTo>
                    <a:pt x="214" y="49"/>
                  </a:lnTo>
                  <a:lnTo>
                    <a:pt x="191" y="43"/>
                  </a:lnTo>
                  <a:lnTo>
                    <a:pt x="169" y="41"/>
                  </a:lnTo>
                  <a:lnTo>
                    <a:pt x="147" y="43"/>
                  </a:lnTo>
                  <a:lnTo>
                    <a:pt x="124" y="49"/>
                  </a:lnTo>
                  <a:lnTo>
                    <a:pt x="103" y="59"/>
                  </a:lnTo>
                  <a:lnTo>
                    <a:pt x="84" y="73"/>
                  </a:lnTo>
                  <a:lnTo>
                    <a:pt x="72" y="86"/>
                  </a:lnTo>
                  <a:lnTo>
                    <a:pt x="63" y="99"/>
                  </a:lnTo>
                  <a:lnTo>
                    <a:pt x="54" y="114"/>
                  </a:lnTo>
                  <a:lnTo>
                    <a:pt x="49" y="130"/>
                  </a:lnTo>
                  <a:lnTo>
                    <a:pt x="281" y="129"/>
                  </a:lnTo>
                  <a:close/>
                  <a:moveTo>
                    <a:pt x="47" y="172"/>
                  </a:moveTo>
                  <a:lnTo>
                    <a:pt x="51" y="188"/>
                  </a:lnTo>
                  <a:lnTo>
                    <a:pt x="57" y="202"/>
                  </a:lnTo>
                  <a:lnTo>
                    <a:pt x="65" y="216"/>
                  </a:lnTo>
                  <a:lnTo>
                    <a:pt x="77" y="228"/>
                  </a:lnTo>
                  <a:lnTo>
                    <a:pt x="95" y="242"/>
                  </a:lnTo>
                  <a:lnTo>
                    <a:pt x="116" y="252"/>
                  </a:lnTo>
                  <a:lnTo>
                    <a:pt x="137" y="258"/>
                  </a:lnTo>
                  <a:lnTo>
                    <a:pt x="159" y="260"/>
                  </a:lnTo>
                  <a:lnTo>
                    <a:pt x="183" y="258"/>
                  </a:lnTo>
                  <a:lnTo>
                    <a:pt x="204" y="252"/>
                  </a:lnTo>
                  <a:lnTo>
                    <a:pt x="225" y="242"/>
                  </a:lnTo>
                  <a:lnTo>
                    <a:pt x="245" y="228"/>
                  </a:lnTo>
                  <a:lnTo>
                    <a:pt x="256" y="215"/>
                  </a:lnTo>
                  <a:lnTo>
                    <a:pt x="267" y="202"/>
                  </a:lnTo>
                  <a:lnTo>
                    <a:pt x="274" y="187"/>
                  </a:lnTo>
                  <a:lnTo>
                    <a:pt x="280" y="171"/>
                  </a:lnTo>
                  <a:lnTo>
                    <a:pt x="47" y="172"/>
                  </a:lnTo>
                  <a:close/>
                </a:path>
              </a:pathLst>
            </a:custGeom>
            <a:grpFill/>
            <a:ln w="4763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302" name="Rectangle 870">
              <a:extLst>
                <a:ext uri="{FF2B5EF4-FFF2-40B4-BE49-F238E27FC236}">
                  <a16:creationId xmlns:a16="http://schemas.microsoft.com/office/drawing/2014/main" id="{328E41AF-4B0E-4E88-9019-65A2621CC94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178" y="3554"/>
              <a:ext cx="56" cy="77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  <p:grpSp>
          <p:nvGrpSpPr>
            <p:cNvPr id="303" name="Group 871">
              <a:extLst>
                <a:ext uri="{FF2B5EF4-FFF2-40B4-BE49-F238E27FC236}">
                  <a16:creationId xmlns:a16="http://schemas.microsoft.com/office/drawing/2014/main" id="{9A124B52-1AD4-46BF-9C6E-304B9EBA1F8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975" y="1310"/>
              <a:ext cx="56" cy="38"/>
              <a:chOff x="3871" y="1003"/>
              <a:chExt cx="56" cy="38"/>
            </a:xfrm>
            <a:grpFill/>
          </p:grpSpPr>
          <p:sp>
            <p:nvSpPr>
              <p:cNvPr id="322" name="Freeform 872">
                <a:extLst>
                  <a:ext uri="{FF2B5EF4-FFF2-40B4-BE49-F238E27FC236}">
                    <a16:creationId xmlns:a16="http://schemas.microsoft.com/office/drawing/2014/main" id="{596572FE-2C50-4382-BA36-6DD72C92B64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71" y="1003"/>
                <a:ext cx="56" cy="19"/>
              </a:xfrm>
              <a:custGeom>
                <a:avLst/>
                <a:gdLst>
                  <a:gd name="T0" fmla="*/ 0 w 168"/>
                  <a:gd name="T1" fmla="*/ 19 h 39"/>
                  <a:gd name="T2" fmla="*/ 5 w 168"/>
                  <a:gd name="T3" fmla="*/ 12 h 39"/>
                  <a:gd name="T4" fmla="*/ 9 w 168"/>
                  <a:gd name="T5" fmla="*/ 6 h 39"/>
                  <a:gd name="T6" fmla="*/ 12 w 168"/>
                  <a:gd name="T7" fmla="*/ 4 h 39"/>
                  <a:gd name="T8" fmla="*/ 14 w 168"/>
                  <a:gd name="T9" fmla="*/ 2 h 39"/>
                  <a:gd name="T10" fmla="*/ 16 w 168"/>
                  <a:gd name="T11" fmla="*/ 0 h 39"/>
                  <a:gd name="T12" fmla="*/ 19 w 168"/>
                  <a:gd name="T13" fmla="*/ 0 h 39"/>
                  <a:gd name="T14" fmla="*/ 21 w 168"/>
                  <a:gd name="T15" fmla="*/ 0 h 39"/>
                  <a:gd name="T16" fmla="*/ 23 w 168"/>
                  <a:gd name="T17" fmla="*/ 3 h 39"/>
                  <a:gd name="T18" fmla="*/ 26 w 168"/>
                  <a:gd name="T19" fmla="*/ 6 h 39"/>
                  <a:gd name="T20" fmla="*/ 28 w 168"/>
                  <a:gd name="T21" fmla="*/ 10 h 39"/>
                  <a:gd name="T22" fmla="*/ 30 w 168"/>
                  <a:gd name="T23" fmla="*/ 13 h 39"/>
                  <a:gd name="T24" fmla="*/ 33 w 168"/>
                  <a:gd name="T25" fmla="*/ 16 h 39"/>
                  <a:gd name="T26" fmla="*/ 35 w 168"/>
                  <a:gd name="T27" fmla="*/ 19 h 39"/>
                  <a:gd name="T28" fmla="*/ 37 w 168"/>
                  <a:gd name="T29" fmla="*/ 19 h 39"/>
                  <a:gd name="T30" fmla="*/ 40 w 168"/>
                  <a:gd name="T31" fmla="*/ 19 h 39"/>
                  <a:gd name="T32" fmla="*/ 42 w 168"/>
                  <a:gd name="T33" fmla="*/ 17 h 39"/>
                  <a:gd name="T34" fmla="*/ 44 w 168"/>
                  <a:gd name="T35" fmla="*/ 15 h 39"/>
                  <a:gd name="T36" fmla="*/ 47 w 168"/>
                  <a:gd name="T37" fmla="*/ 13 h 39"/>
                  <a:gd name="T38" fmla="*/ 51 w 168"/>
                  <a:gd name="T39" fmla="*/ 7 h 39"/>
                  <a:gd name="T40" fmla="*/ 56 w 168"/>
                  <a:gd name="T41" fmla="*/ 0 h 39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0" t="0" r="r" b="b"/>
                <a:pathLst>
                  <a:path w="168" h="39">
                    <a:moveTo>
                      <a:pt x="0" y="39"/>
                    </a:moveTo>
                    <a:lnTo>
                      <a:pt x="14" y="25"/>
                    </a:lnTo>
                    <a:lnTo>
                      <a:pt x="28" y="12"/>
                    </a:lnTo>
                    <a:lnTo>
                      <a:pt x="35" y="8"/>
                    </a:lnTo>
                    <a:lnTo>
                      <a:pt x="42" y="4"/>
                    </a:lnTo>
                    <a:lnTo>
                      <a:pt x="49" y="1"/>
                    </a:lnTo>
                    <a:lnTo>
                      <a:pt x="56" y="0"/>
                    </a:lnTo>
                    <a:lnTo>
                      <a:pt x="63" y="1"/>
                    </a:lnTo>
                    <a:lnTo>
                      <a:pt x="70" y="7"/>
                    </a:lnTo>
                    <a:lnTo>
                      <a:pt x="77" y="13"/>
                    </a:lnTo>
                    <a:lnTo>
                      <a:pt x="84" y="20"/>
                    </a:lnTo>
                    <a:lnTo>
                      <a:pt x="91" y="27"/>
                    </a:lnTo>
                    <a:lnTo>
                      <a:pt x="98" y="32"/>
                    </a:lnTo>
                    <a:lnTo>
                      <a:pt x="105" y="38"/>
                    </a:lnTo>
                    <a:lnTo>
                      <a:pt x="112" y="39"/>
                    </a:lnTo>
                    <a:lnTo>
                      <a:pt x="119" y="38"/>
                    </a:lnTo>
                    <a:lnTo>
                      <a:pt x="126" y="35"/>
                    </a:lnTo>
                    <a:lnTo>
                      <a:pt x="133" y="31"/>
                    </a:lnTo>
                    <a:lnTo>
                      <a:pt x="140" y="27"/>
                    </a:lnTo>
                    <a:lnTo>
                      <a:pt x="154" y="14"/>
                    </a:lnTo>
                    <a:lnTo>
                      <a:pt x="168" y="0"/>
                    </a:lnTo>
                  </a:path>
                </a:pathLst>
              </a:custGeom>
              <a:grpFill/>
              <a:ln w="4763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23" name="Freeform 873">
                <a:extLst>
                  <a:ext uri="{FF2B5EF4-FFF2-40B4-BE49-F238E27FC236}">
                    <a16:creationId xmlns:a16="http://schemas.microsoft.com/office/drawing/2014/main" id="{2A2DE2B9-603A-4BE2-B1B2-90D13D930D1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71" y="1022"/>
                <a:ext cx="56" cy="19"/>
              </a:xfrm>
              <a:custGeom>
                <a:avLst/>
                <a:gdLst>
                  <a:gd name="T0" fmla="*/ 0 w 168"/>
                  <a:gd name="T1" fmla="*/ 19 h 39"/>
                  <a:gd name="T2" fmla="*/ 5 w 168"/>
                  <a:gd name="T3" fmla="*/ 12 h 39"/>
                  <a:gd name="T4" fmla="*/ 9 w 168"/>
                  <a:gd name="T5" fmla="*/ 5 h 39"/>
                  <a:gd name="T6" fmla="*/ 12 w 168"/>
                  <a:gd name="T7" fmla="*/ 4 h 39"/>
                  <a:gd name="T8" fmla="*/ 14 w 168"/>
                  <a:gd name="T9" fmla="*/ 2 h 39"/>
                  <a:gd name="T10" fmla="*/ 16 w 168"/>
                  <a:gd name="T11" fmla="*/ 0 h 39"/>
                  <a:gd name="T12" fmla="*/ 19 w 168"/>
                  <a:gd name="T13" fmla="*/ 0 h 39"/>
                  <a:gd name="T14" fmla="*/ 21 w 168"/>
                  <a:gd name="T15" fmla="*/ 0 h 39"/>
                  <a:gd name="T16" fmla="*/ 23 w 168"/>
                  <a:gd name="T17" fmla="*/ 3 h 39"/>
                  <a:gd name="T18" fmla="*/ 26 w 168"/>
                  <a:gd name="T19" fmla="*/ 6 h 39"/>
                  <a:gd name="T20" fmla="*/ 28 w 168"/>
                  <a:gd name="T21" fmla="*/ 9 h 39"/>
                  <a:gd name="T22" fmla="*/ 30 w 168"/>
                  <a:gd name="T23" fmla="*/ 13 h 39"/>
                  <a:gd name="T24" fmla="*/ 33 w 168"/>
                  <a:gd name="T25" fmla="*/ 16 h 39"/>
                  <a:gd name="T26" fmla="*/ 35 w 168"/>
                  <a:gd name="T27" fmla="*/ 18 h 39"/>
                  <a:gd name="T28" fmla="*/ 37 w 168"/>
                  <a:gd name="T29" fmla="*/ 19 h 39"/>
                  <a:gd name="T30" fmla="*/ 40 w 168"/>
                  <a:gd name="T31" fmla="*/ 18 h 39"/>
                  <a:gd name="T32" fmla="*/ 42 w 168"/>
                  <a:gd name="T33" fmla="*/ 17 h 39"/>
                  <a:gd name="T34" fmla="*/ 44 w 168"/>
                  <a:gd name="T35" fmla="*/ 15 h 39"/>
                  <a:gd name="T36" fmla="*/ 47 w 168"/>
                  <a:gd name="T37" fmla="*/ 13 h 39"/>
                  <a:gd name="T38" fmla="*/ 51 w 168"/>
                  <a:gd name="T39" fmla="*/ 7 h 39"/>
                  <a:gd name="T40" fmla="*/ 56 w 168"/>
                  <a:gd name="T41" fmla="*/ 0 h 39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0" t="0" r="r" b="b"/>
                <a:pathLst>
                  <a:path w="168" h="39">
                    <a:moveTo>
                      <a:pt x="0" y="39"/>
                    </a:moveTo>
                    <a:lnTo>
                      <a:pt x="14" y="24"/>
                    </a:lnTo>
                    <a:lnTo>
                      <a:pt x="28" y="11"/>
                    </a:lnTo>
                    <a:lnTo>
                      <a:pt x="35" y="8"/>
                    </a:lnTo>
                    <a:lnTo>
                      <a:pt x="42" y="4"/>
                    </a:lnTo>
                    <a:lnTo>
                      <a:pt x="49" y="1"/>
                    </a:lnTo>
                    <a:lnTo>
                      <a:pt x="56" y="0"/>
                    </a:lnTo>
                    <a:lnTo>
                      <a:pt x="63" y="1"/>
                    </a:lnTo>
                    <a:lnTo>
                      <a:pt x="70" y="6"/>
                    </a:lnTo>
                    <a:lnTo>
                      <a:pt x="77" y="13"/>
                    </a:lnTo>
                    <a:lnTo>
                      <a:pt x="84" y="19"/>
                    </a:lnTo>
                    <a:lnTo>
                      <a:pt x="91" y="27"/>
                    </a:lnTo>
                    <a:lnTo>
                      <a:pt x="98" y="32"/>
                    </a:lnTo>
                    <a:lnTo>
                      <a:pt x="105" y="37"/>
                    </a:lnTo>
                    <a:lnTo>
                      <a:pt x="112" y="39"/>
                    </a:lnTo>
                    <a:lnTo>
                      <a:pt x="119" y="37"/>
                    </a:lnTo>
                    <a:lnTo>
                      <a:pt x="126" y="35"/>
                    </a:lnTo>
                    <a:lnTo>
                      <a:pt x="133" y="31"/>
                    </a:lnTo>
                    <a:lnTo>
                      <a:pt x="140" y="27"/>
                    </a:lnTo>
                    <a:lnTo>
                      <a:pt x="154" y="14"/>
                    </a:lnTo>
                    <a:lnTo>
                      <a:pt x="168" y="0"/>
                    </a:lnTo>
                  </a:path>
                </a:pathLst>
              </a:custGeom>
              <a:grpFill/>
              <a:ln w="4763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  <p:grpSp>
          <p:nvGrpSpPr>
            <p:cNvPr id="304" name="Group 874">
              <a:extLst>
                <a:ext uri="{FF2B5EF4-FFF2-40B4-BE49-F238E27FC236}">
                  <a16:creationId xmlns:a16="http://schemas.microsoft.com/office/drawing/2014/main" id="{0AC5BE84-63AF-4CEE-BF93-20699BCC7DE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003" y="1348"/>
              <a:ext cx="1456" cy="2400"/>
              <a:chOff x="3899" y="1041"/>
              <a:chExt cx="1456" cy="2400"/>
            </a:xfrm>
            <a:grpFill/>
          </p:grpSpPr>
          <p:sp>
            <p:nvSpPr>
              <p:cNvPr id="316" name="Line 875">
                <a:extLst>
                  <a:ext uri="{FF2B5EF4-FFF2-40B4-BE49-F238E27FC236}">
                    <a16:creationId xmlns:a16="http://schemas.microsoft.com/office/drawing/2014/main" id="{928BDD08-A877-4860-9D8C-3309C713372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5298" y="1041"/>
                <a:ext cx="1" cy="317"/>
              </a:xfrm>
              <a:prstGeom prst="line">
                <a:avLst/>
              </a:prstGeom>
              <a:grpFill/>
              <a:ln w="4763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17" name="Line 876">
                <a:extLst>
                  <a:ext uri="{FF2B5EF4-FFF2-40B4-BE49-F238E27FC236}">
                    <a16:creationId xmlns:a16="http://schemas.microsoft.com/office/drawing/2014/main" id="{A37948FF-3C2D-43E3-8CF5-59F8AB563A7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5354" y="1041"/>
                <a:ext cx="1" cy="453"/>
              </a:xfrm>
              <a:prstGeom prst="line">
                <a:avLst/>
              </a:prstGeom>
              <a:grpFill/>
              <a:ln w="4763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18" name="Line 877">
                <a:extLst>
                  <a:ext uri="{FF2B5EF4-FFF2-40B4-BE49-F238E27FC236}">
                    <a16:creationId xmlns:a16="http://schemas.microsoft.com/office/drawing/2014/main" id="{D5AE704F-4629-4B80-9FAF-84DCAC518B8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3899" y="1041"/>
                <a:ext cx="1" cy="498"/>
              </a:xfrm>
              <a:prstGeom prst="line">
                <a:avLst/>
              </a:prstGeom>
              <a:grpFill/>
              <a:ln w="4763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19" name="Line 878">
                <a:extLst>
                  <a:ext uri="{FF2B5EF4-FFF2-40B4-BE49-F238E27FC236}">
                    <a16:creationId xmlns:a16="http://schemas.microsoft.com/office/drawing/2014/main" id="{0D97A818-A0B8-47B0-8897-97CC01FC2D8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298" y="3214"/>
                <a:ext cx="1" cy="227"/>
              </a:xfrm>
              <a:prstGeom prst="line">
                <a:avLst/>
              </a:prstGeom>
              <a:grpFill/>
              <a:ln w="4763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20" name="Line 879">
                <a:extLst>
                  <a:ext uri="{FF2B5EF4-FFF2-40B4-BE49-F238E27FC236}">
                    <a16:creationId xmlns:a16="http://schemas.microsoft.com/office/drawing/2014/main" id="{7D41D854-059A-45BD-8EB3-8B5716E8985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354" y="3214"/>
                <a:ext cx="1" cy="227"/>
              </a:xfrm>
              <a:prstGeom prst="line">
                <a:avLst/>
              </a:prstGeom>
              <a:grpFill/>
              <a:ln w="4763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21" name="Line 880">
                <a:extLst>
                  <a:ext uri="{FF2B5EF4-FFF2-40B4-BE49-F238E27FC236}">
                    <a16:creationId xmlns:a16="http://schemas.microsoft.com/office/drawing/2014/main" id="{2BCE078B-EC09-4F24-904F-510345183C1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899" y="3078"/>
                <a:ext cx="1" cy="363"/>
              </a:xfrm>
              <a:prstGeom prst="line">
                <a:avLst/>
              </a:prstGeom>
              <a:grpFill/>
              <a:ln w="4763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  <p:grpSp>
          <p:nvGrpSpPr>
            <p:cNvPr id="305" name="Group 881">
              <a:extLst>
                <a:ext uri="{FF2B5EF4-FFF2-40B4-BE49-F238E27FC236}">
                  <a16:creationId xmlns:a16="http://schemas.microsoft.com/office/drawing/2014/main" id="{64C5BC26-7D47-40F7-B220-F55FD6E4B1C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402" y="1310"/>
              <a:ext cx="56" cy="38"/>
              <a:chOff x="5298" y="1003"/>
              <a:chExt cx="56" cy="38"/>
            </a:xfrm>
            <a:grpFill/>
          </p:grpSpPr>
          <p:sp>
            <p:nvSpPr>
              <p:cNvPr id="314" name="Freeform 882">
                <a:extLst>
                  <a:ext uri="{FF2B5EF4-FFF2-40B4-BE49-F238E27FC236}">
                    <a16:creationId xmlns:a16="http://schemas.microsoft.com/office/drawing/2014/main" id="{1FF12A9C-F09D-4300-A23E-01C1BF638C9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298" y="1003"/>
                <a:ext cx="56" cy="19"/>
              </a:xfrm>
              <a:custGeom>
                <a:avLst/>
                <a:gdLst>
                  <a:gd name="T0" fmla="*/ 0 w 168"/>
                  <a:gd name="T1" fmla="*/ 19 h 39"/>
                  <a:gd name="T2" fmla="*/ 5 w 168"/>
                  <a:gd name="T3" fmla="*/ 12 h 39"/>
                  <a:gd name="T4" fmla="*/ 9 w 168"/>
                  <a:gd name="T5" fmla="*/ 6 h 39"/>
                  <a:gd name="T6" fmla="*/ 12 w 168"/>
                  <a:gd name="T7" fmla="*/ 4 h 39"/>
                  <a:gd name="T8" fmla="*/ 14 w 168"/>
                  <a:gd name="T9" fmla="*/ 2 h 39"/>
                  <a:gd name="T10" fmla="*/ 16 w 168"/>
                  <a:gd name="T11" fmla="*/ 0 h 39"/>
                  <a:gd name="T12" fmla="*/ 19 w 168"/>
                  <a:gd name="T13" fmla="*/ 0 h 39"/>
                  <a:gd name="T14" fmla="*/ 21 w 168"/>
                  <a:gd name="T15" fmla="*/ 0 h 39"/>
                  <a:gd name="T16" fmla="*/ 23 w 168"/>
                  <a:gd name="T17" fmla="*/ 3 h 39"/>
                  <a:gd name="T18" fmla="*/ 26 w 168"/>
                  <a:gd name="T19" fmla="*/ 6 h 39"/>
                  <a:gd name="T20" fmla="*/ 28 w 168"/>
                  <a:gd name="T21" fmla="*/ 10 h 39"/>
                  <a:gd name="T22" fmla="*/ 30 w 168"/>
                  <a:gd name="T23" fmla="*/ 13 h 39"/>
                  <a:gd name="T24" fmla="*/ 33 w 168"/>
                  <a:gd name="T25" fmla="*/ 16 h 39"/>
                  <a:gd name="T26" fmla="*/ 35 w 168"/>
                  <a:gd name="T27" fmla="*/ 19 h 39"/>
                  <a:gd name="T28" fmla="*/ 37 w 168"/>
                  <a:gd name="T29" fmla="*/ 19 h 39"/>
                  <a:gd name="T30" fmla="*/ 40 w 168"/>
                  <a:gd name="T31" fmla="*/ 19 h 39"/>
                  <a:gd name="T32" fmla="*/ 42 w 168"/>
                  <a:gd name="T33" fmla="*/ 17 h 39"/>
                  <a:gd name="T34" fmla="*/ 44 w 168"/>
                  <a:gd name="T35" fmla="*/ 15 h 39"/>
                  <a:gd name="T36" fmla="*/ 47 w 168"/>
                  <a:gd name="T37" fmla="*/ 13 h 39"/>
                  <a:gd name="T38" fmla="*/ 51 w 168"/>
                  <a:gd name="T39" fmla="*/ 7 h 39"/>
                  <a:gd name="T40" fmla="*/ 56 w 168"/>
                  <a:gd name="T41" fmla="*/ 0 h 39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0" t="0" r="r" b="b"/>
                <a:pathLst>
                  <a:path w="168" h="39">
                    <a:moveTo>
                      <a:pt x="0" y="39"/>
                    </a:moveTo>
                    <a:lnTo>
                      <a:pt x="14" y="25"/>
                    </a:lnTo>
                    <a:lnTo>
                      <a:pt x="28" y="12"/>
                    </a:lnTo>
                    <a:lnTo>
                      <a:pt x="35" y="8"/>
                    </a:lnTo>
                    <a:lnTo>
                      <a:pt x="42" y="4"/>
                    </a:lnTo>
                    <a:lnTo>
                      <a:pt x="49" y="1"/>
                    </a:lnTo>
                    <a:lnTo>
                      <a:pt x="56" y="0"/>
                    </a:lnTo>
                    <a:lnTo>
                      <a:pt x="63" y="1"/>
                    </a:lnTo>
                    <a:lnTo>
                      <a:pt x="70" y="7"/>
                    </a:lnTo>
                    <a:lnTo>
                      <a:pt x="77" y="13"/>
                    </a:lnTo>
                    <a:lnTo>
                      <a:pt x="84" y="20"/>
                    </a:lnTo>
                    <a:lnTo>
                      <a:pt x="91" y="27"/>
                    </a:lnTo>
                    <a:lnTo>
                      <a:pt x="98" y="32"/>
                    </a:lnTo>
                    <a:lnTo>
                      <a:pt x="105" y="38"/>
                    </a:lnTo>
                    <a:lnTo>
                      <a:pt x="112" y="39"/>
                    </a:lnTo>
                    <a:lnTo>
                      <a:pt x="119" y="38"/>
                    </a:lnTo>
                    <a:lnTo>
                      <a:pt x="126" y="35"/>
                    </a:lnTo>
                    <a:lnTo>
                      <a:pt x="133" y="31"/>
                    </a:lnTo>
                    <a:lnTo>
                      <a:pt x="140" y="27"/>
                    </a:lnTo>
                    <a:lnTo>
                      <a:pt x="154" y="14"/>
                    </a:lnTo>
                    <a:lnTo>
                      <a:pt x="168" y="0"/>
                    </a:lnTo>
                  </a:path>
                </a:pathLst>
              </a:custGeom>
              <a:grpFill/>
              <a:ln w="4763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15" name="Freeform 883">
                <a:extLst>
                  <a:ext uri="{FF2B5EF4-FFF2-40B4-BE49-F238E27FC236}">
                    <a16:creationId xmlns:a16="http://schemas.microsoft.com/office/drawing/2014/main" id="{577A12F6-262C-458A-91EE-0C026521170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298" y="1022"/>
                <a:ext cx="56" cy="19"/>
              </a:xfrm>
              <a:custGeom>
                <a:avLst/>
                <a:gdLst>
                  <a:gd name="T0" fmla="*/ 0 w 168"/>
                  <a:gd name="T1" fmla="*/ 19 h 39"/>
                  <a:gd name="T2" fmla="*/ 5 w 168"/>
                  <a:gd name="T3" fmla="*/ 12 h 39"/>
                  <a:gd name="T4" fmla="*/ 9 w 168"/>
                  <a:gd name="T5" fmla="*/ 5 h 39"/>
                  <a:gd name="T6" fmla="*/ 12 w 168"/>
                  <a:gd name="T7" fmla="*/ 4 h 39"/>
                  <a:gd name="T8" fmla="*/ 14 w 168"/>
                  <a:gd name="T9" fmla="*/ 2 h 39"/>
                  <a:gd name="T10" fmla="*/ 16 w 168"/>
                  <a:gd name="T11" fmla="*/ 0 h 39"/>
                  <a:gd name="T12" fmla="*/ 19 w 168"/>
                  <a:gd name="T13" fmla="*/ 0 h 39"/>
                  <a:gd name="T14" fmla="*/ 21 w 168"/>
                  <a:gd name="T15" fmla="*/ 0 h 39"/>
                  <a:gd name="T16" fmla="*/ 23 w 168"/>
                  <a:gd name="T17" fmla="*/ 3 h 39"/>
                  <a:gd name="T18" fmla="*/ 26 w 168"/>
                  <a:gd name="T19" fmla="*/ 6 h 39"/>
                  <a:gd name="T20" fmla="*/ 28 w 168"/>
                  <a:gd name="T21" fmla="*/ 9 h 39"/>
                  <a:gd name="T22" fmla="*/ 30 w 168"/>
                  <a:gd name="T23" fmla="*/ 13 h 39"/>
                  <a:gd name="T24" fmla="*/ 33 w 168"/>
                  <a:gd name="T25" fmla="*/ 16 h 39"/>
                  <a:gd name="T26" fmla="*/ 35 w 168"/>
                  <a:gd name="T27" fmla="*/ 18 h 39"/>
                  <a:gd name="T28" fmla="*/ 37 w 168"/>
                  <a:gd name="T29" fmla="*/ 19 h 39"/>
                  <a:gd name="T30" fmla="*/ 40 w 168"/>
                  <a:gd name="T31" fmla="*/ 18 h 39"/>
                  <a:gd name="T32" fmla="*/ 42 w 168"/>
                  <a:gd name="T33" fmla="*/ 17 h 39"/>
                  <a:gd name="T34" fmla="*/ 44 w 168"/>
                  <a:gd name="T35" fmla="*/ 15 h 39"/>
                  <a:gd name="T36" fmla="*/ 47 w 168"/>
                  <a:gd name="T37" fmla="*/ 13 h 39"/>
                  <a:gd name="T38" fmla="*/ 51 w 168"/>
                  <a:gd name="T39" fmla="*/ 7 h 39"/>
                  <a:gd name="T40" fmla="*/ 56 w 168"/>
                  <a:gd name="T41" fmla="*/ 0 h 39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0" t="0" r="r" b="b"/>
                <a:pathLst>
                  <a:path w="168" h="39">
                    <a:moveTo>
                      <a:pt x="0" y="39"/>
                    </a:moveTo>
                    <a:lnTo>
                      <a:pt x="14" y="24"/>
                    </a:lnTo>
                    <a:lnTo>
                      <a:pt x="28" y="11"/>
                    </a:lnTo>
                    <a:lnTo>
                      <a:pt x="35" y="8"/>
                    </a:lnTo>
                    <a:lnTo>
                      <a:pt x="42" y="4"/>
                    </a:lnTo>
                    <a:lnTo>
                      <a:pt x="49" y="1"/>
                    </a:lnTo>
                    <a:lnTo>
                      <a:pt x="56" y="0"/>
                    </a:lnTo>
                    <a:lnTo>
                      <a:pt x="63" y="1"/>
                    </a:lnTo>
                    <a:lnTo>
                      <a:pt x="70" y="6"/>
                    </a:lnTo>
                    <a:lnTo>
                      <a:pt x="77" y="13"/>
                    </a:lnTo>
                    <a:lnTo>
                      <a:pt x="84" y="19"/>
                    </a:lnTo>
                    <a:lnTo>
                      <a:pt x="91" y="27"/>
                    </a:lnTo>
                    <a:lnTo>
                      <a:pt x="98" y="32"/>
                    </a:lnTo>
                    <a:lnTo>
                      <a:pt x="105" y="37"/>
                    </a:lnTo>
                    <a:lnTo>
                      <a:pt x="112" y="39"/>
                    </a:lnTo>
                    <a:lnTo>
                      <a:pt x="119" y="37"/>
                    </a:lnTo>
                    <a:lnTo>
                      <a:pt x="126" y="35"/>
                    </a:lnTo>
                    <a:lnTo>
                      <a:pt x="133" y="31"/>
                    </a:lnTo>
                    <a:lnTo>
                      <a:pt x="140" y="27"/>
                    </a:lnTo>
                    <a:lnTo>
                      <a:pt x="154" y="14"/>
                    </a:lnTo>
                    <a:lnTo>
                      <a:pt x="168" y="0"/>
                    </a:lnTo>
                  </a:path>
                </a:pathLst>
              </a:custGeom>
              <a:grpFill/>
              <a:ln w="4763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  <p:grpSp>
          <p:nvGrpSpPr>
            <p:cNvPr id="306" name="Group 884">
              <a:extLst>
                <a:ext uri="{FF2B5EF4-FFF2-40B4-BE49-F238E27FC236}">
                  <a16:creationId xmlns:a16="http://schemas.microsoft.com/office/drawing/2014/main" id="{09A43EC1-95BD-4A73-917F-322F86C9234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984" y="3760"/>
              <a:ext cx="56" cy="39"/>
              <a:chOff x="3880" y="3453"/>
              <a:chExt cx="56" cy="39"/>
            </a:xfrm>
            <a:grpFill/>
          </p:grpSpPr>
          <p:sp>
            <p:nvSpPr>
              <p:cNvPr id="312" name="Freeform 885">
                <a:extLst>
                  <a:ext uri="{FF2B5EF4-FFF2-40B4-BE49-F238E27FC236}">
                    <a16:creationId xmlns:a16="http://schemas.microsoft.com/office/drawing/2014/main" id="{52D684EB-E370-46D5-B6E0-B6C46E5FBCF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80" y="3453"/>
                <a:ext cx="56" cy="20"/>
              </a:xfrm>
              <a:custGeom>
                <a:avLst/>
                <a:gdLst>
                  <a:gd name="T0" fmla="*/ 0 w 168"/>
                  <a:gd name="T1" fmla="*/ 20 h 39"/>
                  <a:gd name="T2" fmla="*/ 5 w 168"/>
                  <a:gd name="T3" fmla="*/ 12 h 39"/>
                  <a:gd name="T4" fmla="*/ 9 w 168"/>
                  <a:gd name="T5" fmla="*/ 6 h 39"/>
                  <a:gd name="T6" fmla="*/ 12 w 168"/>
                  <a:gd name="T7" fmla="*/ 4 h 39"/>
                  <a:gd name="T8" fmla="*/ 14 w 168"/>
                  <a:gd name="T9" fmla="*/ 2 h 39"/>
                  <a:gd name="T10" fmla="*/ 16 w 168"/>
                  <a:gd name="T11" fmla="*/ 1 h 39"/>
                  <a:gd name="T12" fmla="*/ 19 w 168"/>
                  <a:gd name="T13" fmla="*/ 0 h 39"/>
                  <a:gd name="T14" fmla="*/ 21 w 168"/>
                  <a:gd name="T15" fmla="*/ 1 h 39"/>
                  <a:gd name="T16" fmla="*/ 23 w 168"/>
                  <a:gd name="T17" fmla="*/ 3 h 39"/>
                  <a:gd name="T18" fmla="*/ 26 w 168"/>
                  <a:gd name="T19" fmla="*/ 7 h 39"/>
                  <a:gd name="T20" fmla="*/ 28 w 168"/>
                  <a:gd name="T21" fmla="*/ 10 h 39"/>
                  <a:gd name="T22" fmla="*/ 30 w 168"/>
                  <a:gd name="T23" fmla="*/ 14 h 39"/>
                  <a:gd name="T24" fmla="*/ 33 w 168"/>
                  <a:gd name="T25" fmla="*/ 16 h 39"/>
                  <a:gd name="T26" fmla="*/ 35 w 168"/>
                  <a:gd name="T27" fmla="*/ 19 h 39"/>
                  <a:gd name="T28" fmla="*/ 37 w 168"/>
                  <a:gd name="T29" fmla="*/ 20 h 39"/>
                  <a:gd name="T30" fmla="*/ 40 w 168"/>
                  <a:gd name="T31" fmla="*/ 19 h 39"/>
                  <a:gd name="T32" fmla="*/ 42 w 168"/>
                  <a:gd name="T33" fmla="*/ 18 h 39"/>
                  <a:gd name="T34" fmla="*/ 44 w 168"/>
                  <a:gd name="T35" fmla="*/ 16 h 39"/>
                  <a:gd name="T36" fmla="*/ 47 w 168"/>
                  <a:gd name="T37" fmla="*/ 14 h 39"/>
                  <a:gd name="T38" fmla="*/ 51 w 168"/>
                  <a:gd name="T39" fmla="*/ 7 h 39"/>
                  <a:gd name="T40" fmla="*/ 56 w 168"/>
                  <a:gd name="T41" fmla="*/ 0 h 39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0" t="0" r="r" b="b"/>
                <a:pathLst>
                  <a:path w="168" h="39">
                    <a:moveTo>
                      <a:pt x="0" y="39"/>
                    </a:moveTo>
                    <a:lnTo>
                      <a:pt x="14" y="24"/>
                    </a:lnTo>
                    <a:lnTo>
                      <a:pt x="28" y="11"/>
                    </a:lnTo>
                    <a:lnTo>
                      <a:pt x="35" y="8"/>
                    </a:lnTo>
                    <a:lnTo>
                      <a:pt x="42" y="4"/>
                    </a:lnTo>
                    <a:lnTo>
                      <a:pt x="49" y="1"/>
                    </a:lnTo>
                    <a:lnTo>
                      <a:pt x="56" y="0"/>
                    </a:lnTo>
                    <a:lnTo>
                      <a:pt x="63" y="1"/>
                    </a:lnTo>
                    <a:lnTo>
                      <a:pt x="70" y="6"/>
                    </a:lnTo>
                    <a:lnTo>
                      <a:pt x="77" y="13"/>
                    </a:lnTo>
                    <a:lnTo>
                      <a:pt x="84" y="19"/>
                    </a:lnTo>
                    <a:lnTo>
                      <a:pt x="91" y="27"/>
                    </a:lnTo>
                    <a:lnTo>
                      <a:pt x="98" y="32"/>
                    </a:lnTo>
                    <a:lnTo>
                      <a:pt x="105" y="37"/>
                    </a:lnTo>
                    <a:lnTo>
                      <a:pt x="112" y="39"/>
                    </a:lnTo>
                    <a:lnTo>
                      <a:pt x="119" y="37"/>
                    </a:lnTo>
                    <a:lnTo>
                      <a:pt x="126" y="35"/>
                    </a:lnTo>
                    <a:lnTo>
                      <a:pt x="133" y="31"/>
                    </a:lnTo>
                    <a:lnTo>
                      <a:pt x="140" y="27"/>
                    </a:lnTo>
                    <a:lnTo>
                      <a:pt x="154" y="14"/>
                    </a:lnTo>
                    <a:lnTo>
                      <a:pt x="168" y="0"/>
                    </a:lnTo>
                  </a:path>
                </a:pathLst>
              </a:custGeom>
              <a:grpFill/>
              <a:ln w="4763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13" name="Freeform 886">
                <a:extLst>
                  <a:ext uri="{FF2B5EF4-FFF2-40B4-BE49-F238E27FC236}">
                    <a16:creationId xmlns:a16="http://schemas.microsoft.com/office/drawing/2014/main" id="{35294454-AF1E-432D-B149-73BDAFE5180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80" y="3473"/>
                <a:ext cx="56" cy="19"/>
              </a:xfrm>
              <a:custGeom>
                <a:avLst/>
                <a:gdLst>
                  <a:gd name="T0" fmla="*/ 0 w 168"/>
                  <a:gd name="T1" fmla="*/ 19 h 38"/>
                  <a:gd name="T2" fmla="*/ 5 w 168"/>
                  <a:gd name="T3" fmla="*/ 12 h 38"/>
                  <a:gd name="T4" fmla="*/ 9 w 168"/>
                  <a:gd name="T5" fmla="*/ 6 h 38"/>
                  <a:gd name="T6" fmla="*/ 12 w 168"/>
                  <a:gd name="T7" fmla="*/ 4 h 38"/>
                  <a:gd name="T8" fmla="*/ 14 w 168"/>
                  <a:gd name="T9" fmla="*/ 2 h 38"/>
                  <a:gd name="T10" fmla="*/ 16 w 168"/>
                  <a:gd name="T11" fmla="*/ 1 h 38"/>
                  <a:gd name="T12" fmla="*/ 19 w 168"/>
                  <a:gd name="T13" fmla="*/ 0 h 38"/>
                  <a:gd name="T14" fmla="*/ 21 w 168"/>
                  <a:gd name="T15" fmla="*/ 1 h 38"/>
                  <a:gd name="T16" fmla="*/ 23 w 168"/>
                  <a:gd name="T17" fmla="*/ 3 h 38"/>
                  <a:gd name="T18" fmla="*/ 26 w 168"/>
                  <a:gd name="T19" fmla="*/ 6 h 38"/>
                  <a:gd name="T20" fmla="*/ 28 w 168"/>
                  <a:gd name="T21" fmla="*/ 10 h 38"/>
                  <a:gd name="T22" fmla="*/ 30 w 168"/>
                  <a:gd name="T23" fmla="*/ 14 h 38"/>
                  <a:gd name="T24" fmla="*/ 33 w 168"/>
                  <a:gd name="T25" fmla="*/ 16 h 38"/>
                  <a:gd name="T26" fmla="*/ 35 w 168"/>
                  <a:gd name="T27" fmla="*/ 19 h 38"/>
                  <a:gd name="T28" fmla="*/ 37 w 168"/>
                  <a:gd name="T29" fmla="*/ 19 h 38"/>
                  <a:gd name="T30" fmla="*/ 40 w 168"/>
                  <a:gd name="T31" fmla="*/ 19 h 38"/>
                  <a:gd name="T32" fmla="*/ 42 w 168"/>
                  <a:gd name="T33" fmla="*/ 17 h 38"/>
                  <a:gd name="T34" fmla="*/ 44 w 168"/>
                  <a:gd name="T35" fmla="*/ 16 h 38"/>
                  <a:gd name="T36" fmla="*/ 47 w 168"/>
                  <a:gd name="T37" fmla="*/ 14 h 38"/>
                  <a:gd name="T38" fmla="*/ 51 w 168"/>
                  <a:gd name="T39" fmla="*/ 7 h 38"/>
                  <a:gd name="T40" fmla="*/ 56 w 168"/>
                  <a:gd name="T41" fmla="*/ 0 h 38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0" t="0" r="r" b="b"/>
                <a:pathLst>
                  <a:path w="168" h="38">
                    <a:moveTo>
                      <a:pt x="0" y="38"/>
                    </a:moveTo>
                    <a:lnTo>
                      <a:pt x="14" y="24"/>
                    </a:lnTo>
                    <a:lnTo>
                      <a:pt x="28" y="11"/>
                    </a:lnTo>
                    <a:lnTo>
                      <a:pt x="35" y="7"/>
                    </a:lnTo>
                    <a:lnTo>
                      <a:pt x="42" y="3"/>
                    </a:lnTo>
                    <a:lnTo>
                      <a:pt x="49" y="1"/>
                    </a:lnTo>
                    <a:lnTo>
                      <a:pt x="56" y="0"/>
                    </a:lnTo>
                    <a:lnTo>
                      <a:pt x="63" y="1"/>
                    </a:lnTo>
                    <a:lnTo>
                      <a:pt x="70" y="6"/>
                    </a:lnTo>
                    <a:lnTo>
                      <a:pt x="77" y="12"/>
                    </a:lnTo>
                    <a:lnTo>
                      <a:pt x="84" y="19"/>
                    </a:lnTo>
                    <a:lnTo>
                      <a:pt x="91" y="27"/>
                    </a:lnTo>
                    <a:lnTo>
                      <a:pt x="98" y="32"/>
                    </a:lnTo>
                    <a:lnTo>
                      <a:pt x="105" y="37"/>
                    </a:lnTo>
                    <a:lnTo>
                      <a:pt x="112" y="38"/>
                    </a:lnTo>
                    <a:lnTo>
                      <a:pt x="119" y="37"/>
                    </a:lnTo>
                    <a:lnTo>
                      <a:pt x="126" y="34"/>
                    </a:lnTo>
                    <a:lnTo>
                      <a:pt x="133" y="31"/>
                    </a:lnTo>
                    <a:lnTo>
                      <a:pt x="140" y="27"/>
                    </a:lnTo>
                    <a:lnTo>
                      <a:pt x="154" y="14"/>
                    </a:lnTo>
                    <a:lnTo>
                      <a:pt x="168" y="0"/>
                    </a:lnTo>
                  </a:path>
                </a:pathLst>
              </a:custGeom>
              <a:grpFill/>
              <a:ln w="4763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  <p:grpSp>
          <p:nvGrpSpPr>
            <p:cNvPr id="307" name="Group 887">
              <a:extLst>
                <a:ext uri="{FF2B5EF4-FFF2-40B4-BE49-F238E27FC236}">
                  <a16:creationId xmlns:a16="http://schemas.microsoft.com/office/drawing/2014/main" id="{4113968A-4164-482A-BB2F-9FFBA06D630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402" y="3748"/>
              <a:ext cx="56" cy="38"/>
              <a:chOff x="5298" y="3441"/>
              <a:chExt cx="56" cy="38"/>
            </a:xfrm>
            <a:grpFill/>
          </p:grpSpPr>
          <p:sp>
            <p:nvSpPr>
              <p:cNvPr id="310" name="Freeform 888">
                <a:extLst>
                  <a:ext uri="{FF2B5EF4-FFF2-40B4-BE49-F238E27FC236}">
                    <a16:creationId xmlns:a16="http://schemas.microsoft.com/office/drawing/2014/main" id="{D13467FC-40BD-402A-AAD8-4E078F01515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298" y="3441"/>
                <a:ext cx="56" cy="19"/>
              </a:xfrm>
              <a:custGeom>
                <a:avLst/>
                <a:gdLst>
                  <a:gd name="T0" fmla="*/ 0 w 168"/>
                  <a:gd name="T1" fmla="*/ 19 h 39"/>
                  <a:gd name="T2" fmla="*/ 5 w 168"/>
                  <a:gd name="T3" fmla="*/ 12 h 39"/>
                  <a:gd name="T4" fmla="*/ 9 w 168"/>
                  <a:gd name="T5" fmla="*/ 6 h 39"/>
                  <a:gd name="T6" fmla="*/ 12 w 168"/>
                  <a:gd name="T7" fmla="*/ 4 h 39"/>
                  <a:gd name="T8" fmla="*/ 14 w 168"/>
                  <a:gd name="T9" fmla="*/ 2 h 39"/>
                  <a:gd name="T10" fmla="*/ 16 w 168"/>
                  <a:gd name="T11" fmla="*/ 0 h 39"/>
                  <a:gd name="T12" fmla="*/ 19 w 168"/>
                  <a:gd name="T13" fmla="*/ 0 h 39"/>
                  <a:gd name="T14" fmla="*/ 21 w 168"/>
                  <a:gd name="T15" fmla="*/ 0 h 39"/>
                  <a:gd name="T16" fmla="*/ 23 w 168"/>
                  <a:gd name="T17" fmla="*/ 3 h 39"/>
                  <a:gd name="T18" fmla="*/ 26 w 168"/>
                  <a:gd name="T19" fmla="*/ 6 h 39"/>
                  <a:gd name="T20" fmla="*/ 28 w 168"/>
                  <a:gd name="T21" fmla="*/ 9 h 39"/>
                  <a:gd name="T22" fmla="*/ 30 w 168"/>
                  <a:gd name="T23" fmla="*/ 13 h 39"/>
                  <a:gd name="T24" fmla="*/ 33 w 168"/>
                  <a:gd name="T25" fmla="*/ 16 h 39"/>
                  <a:gd name="T26" fmla="*/ 35 w 168"/>
                  <a:gd name="T27" fmla="*/ 18 h 39"/>
                  <a:gd name="T28" fmla="*/ 37 w 168"/>
                  <a:gd name="T29" fmla="*/ 19 h 39"/>
                  <a:gd name="T30" fmla="*/ 40 w 168"/>
                  <a:gd name="T31" fmla="*/ 18 h 39"/>
                  <a:gd name="T32" fmla="*/ 42 w 168"/>
                  <a:gd name="T33" fmla="*/ 17 h 39"/>
                  <a:gd name="T34" fmla="*/ 44 w 168"/>
                  <a:gd name="T35" fmla="*/ 15 h 39"/>
                  <a:gd name="T36" fmla="*/ 47 w 168"/>
                  <a:gd name="T37" fmla="*/ 13 h 39"/>
                  <a:gd name="T38" fmla="*/ 51 w 168"/>
                  <a:gd name="T39" fmla="*/ 7 h 39"/>
                  <a:gd name="T40" fmla="*/ 56 w 168"/>
                  <a:gd name="T41" fmla="*/ 0 h 39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0" t="0" r="r" b="b"/>
                <a:pathLst>
                  <a:path w="168" h="39">
                    <a:moveTo>
                      <a:pt x="0" y="39"/>
                    </a:moveTo>
                    <a:lnTo>
                      <a:pt x="14" y="25"/>
                    </a:lnTo>
                    <a:lnTo>
                      <a:pt x="28" y="12"/>
                    </a:lnTo>
                    <a:lnTo>
                      <a:pt x="35" y="8"/>
                    </a:lnTo>
                    <a:lnTo>
                      <a:pt x="42" y="4"/>
                    </a:lnTo>
                    <a:lnTo>
                      <a:pt x="49" y="1"/>
                    </a:lnTo>
                    <a:lnTo>
                      <a:pt x="56" y="0"/>
                    </a:lnTo>
                    <a:lnTo>
                      <a:pt x="63" y="1"/>
                    </a:lnTo>
                    <a:lnTo>
                      <a:pt x="70" y="7"/>
                    </a:lnTo>
                    <a:lnTo>
                      <a:pt x="77" y="13"/>
                    </a:lnTo>
                    <a:lnTo>
                      <a:pt x="84" y="19"/>
                    </a:lnTo>
                    <a:lnTo>
                      <a:pt x="91" y="27"/>
                    </a:lnTo>
                    <a:lnTo>
                      <a:pt x="98" y="32"/>
                    </a:lnTo>
                    <a:lnTo>
                      <a:pt x="105" y="37"/>
                    </a:lnTo>
                    <a:lnTo>
                      <a:pt x="112" y="39"/>
                    </a:lnTo>
                    <a:lnTo>
                      <a:pt x="119" y="37"/>
                    </a:lnTo>
                    <a:lnTo>
                      <a:pt x="126" y="35"/>
                    </a:lnTo>
                    <a:lnTo>
                      <a:pt x="133" y="31"/>
                    </a:lnTo>
                    <a:lnTo>
                      <a:pt x="140" y="27"/>
                    </a:lnTo>
                    <a:lnTo>
                      <a:pt x="154" y="14"/>
                    </a:lnTo>
                    <a:lnTo>
                      <a:pt x="168" y="0"/>
                    </a:lnTo>
                  </a:path>
                </a:pathLst>
              </a:custGeom>
              <a:grpFill/>
              <a:ln w="4763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11" name="Freeform 889">
                <a:extLst>
                  <a:ext uri="{FF2B5EF4-FFF2-40B4-BE49-F238E27FC236}">
                    <a16:creationId xmlns:a16="http://schemas.microsoft.com/office/drawing/2014/main" id="{EA52AC98-3A02-4E81-A04E-0F1D16EB537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298" y="3460"/>
                <a:ext cx="56" cy="19"/>
              </a:xfrm>
              <a:custGeom>
                <a:avLst/>
                <a:gdLst>
                  <a:gd name="T0" fmla="*/ 0 w 168"/>
                  <a:gd name="T1" fmla="*/ 19 h 38"/>
                  <a:gd name="T2" fmla="*/ 5 w 168"/>
                  <a:gd name="T3" fmla="*/ 12 h 38"/>
                  <a:gd name="T4" fmla="*/ 9 w 168"/>
                  <a:gd name="T5" fmla="*/ 6 h 38"/>
                  <a:gd name="T6" fmla="*/ 12 w 168"/>
                  <a:gd name="T7" fmla="*/ 4 h 38"/>
                  <a:gd name="T8" fmla="*/ 14 w 168"/>
                  <a:gd name="T9" fmla="*/ 2 h 38"/>
                  <a:gd name="T10" fmla="*/ 16 w 168"/>
                  <a:gd name="T11" fmla="*/ 1 h 38"/>
                  <a:gd name="T12" fmla="*/ 19 w 168"/>
                  <a:gd name="T13" fmla="*/ 0 h 38"/>
                  <a:gd name="T14" fmla="*/ 21 w 168"/>
                  <a:gd name="T15" fmla="*/ 1 h 38"/>
                  <a:gd name="T16" fmla="*/ 23 w 168"/>
                  <a:gd name="T17" fmla="*/ 3 h 38"/>
                  <a:gd name="T18" fmla="*/ 26 w 168"/>
                  <a:gd name="T19" fmla="*/ 7 h 38"/>
                  <a:gd name="T20" fmla="*/ 28 w 168"/>
                  <a:gd name="T21" fmla="*/ 10 h 38"/>
                  <a:gd name="T22" fmla="*/ 30 w 168"/>
                  <a:gd name="T23" fmla="*/ 14 h 38"/>
                  <a:gd name="T24" fmla="*/ 33 w 168"/>
                  <a:gd name="T25" fmla="*/ 16 h 38"/>
                  <a:gd name="T26" fmla="*/ 35 w 168"/>
                  <a:gd name="T27" fmla="*/ 19 h 38"/>
                  <a:gd name="T28" fmla="*/ 37 w 168"/>
                  <a:gd name="T29" fmla="*/ 19 h 38"/>
                  <a:gd name="T30" fmla="*/ 40 w 168"/>
                  <a:gd name="T31" fmla="*/ 19 h 38"/>
                  <a:gd name="T32" fmla="*/ 42 w 168"/>
                  <a:gd name="T33" fmla="*/ 18 h 38"/>
                  <a:gd name="T34" fmla="*/ 44 w 168"/>
                  <a:gd name="T35" fmla="*/ 16 h 38"/>
                  <a:gd name="T36" fmla="*/ 47 w 168"/>
                  <a:gd name="T37" fmla="*/ 14 h 38"/>
                  <a:gd name="T38" fmla="*/ 51 w 168"/>
                  <a:gd name="T39" fmla="*/ 7 h 38"/>
                  <a:gd name="T40" fmla="*/ 56 w 168"/>
                  <a:gd name="T41" fmla="*/ 0 h 38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0" t="0" r="r" b="b"/>
                <a:pathLst>
                  <a:path w="168" h="38">
                    <a:moveTo>
                      <a:pt x="0" y="38"/>
                    </a:moveTo>
                    <a:lnTo>
                      <a:pt x="14" y="24"/>
                    </a:lnTo>
                    <a:lnTo>
                      <a:pt x="28" y="11"/>
                    </a:lnTo>
                    <a:lnTo>
                      <a:pt x="35" y="8"/>
                    </a:lnTo>
                    <a:lnTo>
                      <a:pt x="42" y="4"/>
                    </a:lnTo>
                    <a:lnTo>
                      <a:pt x="49" y="1"/>
                    </a:lnTo>
                    <a:lnTo>
                      <a:pt x="56" y="0"/>
                    </a:lnTo>
                    <a:lnTo>
                      <a:pt x="63" y="1"/>
                    </a:lnTo>
                    <a:lnTo>
                      <a:pt x="70" y="6"/>
                    </a:lnTo>
                    <a:lnTo>
                      <a:pt x="77" y="13"/>
                    </a:lnTo>
                    <a:lnTo>
                      <a:pt x="84" y="19"/>
                    </a:lnTo>
                    <a:lnTo>
                      <a:pt x="91" y="27"/>
                    </a:lnTo>
                    <a:lnTo>
                      <a:pt x="98" y="32"/>
                    </a:lnTo>
                    <a:lnTo>
                      <a:pt x="105" y="37"/>
                    </a:lnTo>
                    <a:lnTo>
                      <a:pt x="112" y="38"/>
                    </a:lnTo>
                    <a:lnTo>
                      <a:pt x="119" y="37"/>
                    </a:lnTo>
                    <a:lnTo>
                      <a:pt x="126" y="35"/>
                    </a:lnTo>
                    <a:lnTo>
                      <a:pt x="133" y="31"/>
                    </a:lnTo>
                    <a:lnTo>
                      <a:pt x="140" y="27"/>
                    </a:lnTo>
                    <a:lnTo>
                      <a:pt x="154" y="14"/>
                    </a:lnTo>
                    <a:lnTo>
                      <a:pt x="168" y="0"/>
                    </a:lnTo>
                  </a:path>
                </a:pathLst>
              </a:custGeom>
              <a:grpFill/>
              <a:ln w="4763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  <p:sp>
          <p:nvSpPr>
            <p:cNvPr id="308" name="AutoShape 890">
              <a:extLst>
                <a:ext uri="{FF2B5EF4-FFF2-40B4-BE49-F238E27FC236}">
                  <a16:creationId xmlns:a16="http://schemas.microsoft.com/office/drawing/2014/main" id="{21DFC2B2-4187-49E5-A7CA-AD5A3FE201A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73" y="2392"/>
              <a:ext cx="291" cy="314"/>
            </a:xfrm>
            <a:prstGeom prst="rightArrow">
              <a:avLst>
                <a:gd name="adj1" fmla="val 50000"/>
                <a:gd name="adj2" fmla="val 25000"/>
              </a:avLst>
            </a:pr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309" name="AutoShape 891">
              <a:extLst>
                <a:ext uri="{FF2B5EF4-FFF2-40B4-BE49-F238E27FC236}">
                  <a16:creationId xmlns:a16="http://schemas.microsoft.com/office/drawing/2014/main" id="{159E2113-E269-44EE-AB50-8B490132C0F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34" y="2400"/>
              <a:ext cx="291" cy="314"/>
            </a:xfrm>
            <a:prstGeom prst="rightArrow">
              <a:avLst>
                <a:gd name="adj1" fmla="val 50000"/>
                <a:gd name="adj2" fmla="val 25000"/>
              </a:avLst>
            </a:pr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9169614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E7D0E4E3-8F14-4F2A-89EC-C584BA872820}"/>
              </a:ext>
            </a:extLst>
          </p:cNvPr>
          <p:cNvCxnSpPr/>
          <p:nvPr/>
        </p:nvCxnSpPr>
        <p:spPr>
          <a:xfrm>
            <a:off x="0" y="0"/>
            <a:ext cx="914400" cy="0"/>
          </a:xfrm>
          <a:prstGeom prst="line">
            <a:avLst/>
          </a:prstGeom>
          <a:ln w="0" cap="flat" cmpd="sng" algn="ctr">
            <a:solidFill>
              <a:srgbClr val="FBFFFF"/>
            </a:solidFill>
            <a:prstDash val="solid"/>
            <a:miter lim="800000"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rotWithShape="0">
                    <a:scrgbClr r="0" g="0" b="0"/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D7ADE39A-5F6E-4287-BCC1-C53C47D0F9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Refuge Floors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692C41D-66C0-400F-9CC7-C22798A9E7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5034699" cy="4351338"/>
          </a:xfrm>
        </p:spPr>
        <p:txBody>
          <a:bodyPr>
            <a:norm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Refuge floors required by regulation in some parts of the world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Intent is to provide occupants with area to rest and take refuge without needing to evacuate whole building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Different configurations: open / enclosed, only for people / shared with mechanical, various FP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</p:txBody>
      </p:sp>
      <p:pic>
        <p:nvPicPr>
          <p:cNvPr id="895" name="Picture 5" descr="Job 22048_0">
            <a:extLst>
              <a:ext uri="{FF2B5EF4-FFF2-40B4-BE49-F238E27FC236}">
                <a16:creationId xmlns:a16="http://schemas.microsoft.com/office/drawing/2014/main" id="{59AC5BF9-167C-44E5-BB82-3E8A47AC33E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76" r="13663"/>
          <a:stretch/>
        </p:blipFill>
        <p:spPr bwMode="auto">
          <a:xfrm>
            <a:off x="5723562" y="1"/>
            <a:ext cx="6375673" cy="6586330"/>
          </a:xfrm>
          <a:custGeom>
            <a:avLst/>
            <a:gdLst/>
            <a:ahLst/>
            <a:cxnLst/>
            <a:rect l="l" t="t" r="r" b="b"/>
            <a:pathLst>
              <a:path w="4966290" h="6857999">
                <a:moveTo>
                  <a:pt x="0" y="0"/>
                </a:moveTo>
                <a:lnTo>
                  <a:pt x="4188230" y="0"/>
                </a:lnTo>
                <a:lnTo>
                  <a:pt x="4295735" y="210478"/>
                </a:lnTo>
                <a:cubicBezTo>
                  <a:pt x="4719089" y="1127919"/>
                  <a:pt x="4966290" y="2233909"/>
                  <a:pt x="4966290" y="3424428"/>
                </a:cubicBezTo>
                <a:cubicBezTo>
                  <a:pt x="4966290" y="4614948"/>
                  <a:pt x="4719089" y="5720938"/>
                  <a:pt x="4295735" y="6638378"/>
                </a:cubicBezTo>
                <a:lnTo>
                  <a:pt x="4183560" y="6857999"/>
                </a:lnTo>
                <a:lnTo>
                  <a:pt x="53039" y="6857999"/>
                </a:lnTo>
                <a:lnTo>
                  <a:pt x="132047" y="6695338"/>
                </a:lnTo>
                <a:cubicBezTo>
                  <a:pt x="555401" y="5777898"/>
                  <a:pt x="802602" y="4671908"/>
                  <a:pt x="802602" y="3481388"/>
                </a:cubicBezTo>
                <a:cubicBezTo>
                  <a:pt x="802602" y="2191659"/>
                  <a:pt x="512484" y="1001134"/>
                  <a:pt x="22579" y="42066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7830098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7F3EE8F0-D196-4853-9F2E-7A2010DD4CB3}"/>
              </a:ext>
            </a:extLst>
          </p:cNvPr>
          <p:cNvCxnSpPr/>
          <p:nvPr/>
        </p:nvCxnSpPr>
        <p:spPr>
          <a:xfrm>
            <a:off x="0" y="0"/>
            <a:ext cx="914400" cy="0"/>
          </a:xfrm>
          <a:prstGeom prst="line">
            <a:avLst/>
          </a:prstGeom>
          <a:ln w="0" cap="flat" cmpd="sng" algn="ctr">
            <a:solidFill>
              <a:srgbClr val="FBFFFF"/>
            </a:solidFill>
            <a:prstDash val="solid"/>
            <a:miter lim="800000"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rotWithShape="0">
                    <a:scrgbClr r="0" g="0" b="0"/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Picture 3" descr="P9250172a Fire load (the humans) on refuge floor">
            <a:extLst>
              <a:ext uri="{FF2B5EF4-FFF2-40B4-BE49-F238E27FC236}">
                <a16:creationId xmlns:a16="http://schemas.microsoft.com/office/drawing/2014/main" id="{A368B96D-5DD3-4AC7-9BCB-A6813D8BBB5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089"/>
          <a:stretch/>
        </p:blipFill>
        <p:spPr bwMode="auto">
          <a:xfrm>
            <a:off x="2163927" y="1878345"/>
            <a:ext cx="5597127" cy="46972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F5E37B9-3B85-4B12-9FDC-4CB60C33124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43889" y="896353"/>
            <a:ext cx="9522993" cy="576100"/>
          </a:xfrm>
        </p:spPr>
        <p:txBody>
          <a:bodyPr>
            <a:noAutofit/>
          </a:bodyPr>
          <a:lstStyle/>
          <a:p>
            <a:pPr algn="l"/>
            <a:r>
              <a:rPr lang="en-US" sz="2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Original SFPE Guide: Safety for Very tall Buildings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8DF8B4E6-80E6-4076-9C95-8DC5CA8719BD}"/>
              </a:ext>
            </a:extLst>
          </p:cNvPr>
          <p:cNvCxnSpPr>
            <a:cxnSpLocks/>
          </p:cNvCxnSpPr>
          <p:nvPr/>
        </p:nvCxnSpPr>
        <p:spPr>
          <a:xfrm>
            <a:off x="2243890" y="896352"/>
            <a:ext cx="9246622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Picture 2">
            <a:extLst>
              <a:ext uri="{FF2B5EF4-FFF2-40B4-BE49-F238E27FC236}">
                <a16:creationId xmlns:a16="http://schemas.microsoft.com/office/drawing/2014/main" id="{850B52A2-7A24-4136-8436-5159190D89C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1538" b="1"/>
          <a:stretch/>
        </p:blipFill>
        <p:spPr bwMode="auto">
          <a:xfrm>
            <a:off x="7840682" y="1824557"/>
            <a:ext cx="4154093" cy="46972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Title 1">
            <a:extLst>
              <a:ext uri="{FF2B5EF4-FFF2-40B4-BE49-F238E27FC236}">
                <a16:creationId xmlns:a16="http://schemas.microsoft.com/office/drawing/2014/main" id="{2455DA44-8FB7-4D0B-9E0C-7E1BCCDA68BA}"/>
              </a:ext>
            </a:extLst>
          </p:cNvPr>
          <p:cNvSpPr txBox="1">
            <a:spLocks/>
          </p:cNvSpPr>
          <p:nvPr/>
        </p:nvSpPr>
        <p:spPr>
          <a:xfrm rot="16200000">
            <a:off x="-1366088" y="3542085"/>
            <a:ext cx="5156948" cy="1474881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REFUGE FLOORS</a:t>
            </a:r>
          </a:p>
        </p:txBody>
      </p:sp>
    </p:spTree>
    <p:extLst>
      <p:ext uri="{BB962C8B-B14F-4D97-AF65-F5344CB8AC3E}">
        <p14:creationId xmlns:p14="http://schemas.microsoft.com/office/powerpoint/2010/main" val="93777271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92B5B9CD-0485-437E-B9C0-A81B9396B0D0}"/>
              </a:ext>
            </a:extLst>
          </p:cNvPr>
          <p:cNvCxnSpPr/>
          <p:nvPr/>
        </p:nvCxnSpPr>
        <p:spPr>
          <a:xfrm>
            <a:off x="0" y="0"/>
            <a:ext cx="914400" cy="0"/>
          </a:xfrm>
          <a:prstGeom prst="line">
            <a:avLst/>
          </a:prstGeom>
          <a:ln w="0" cap="flat" cmpd="sng" algn="ctr">
            <a:solidFill>
              <a:srgbClr val="FBFFFF"/>
            </a:solidFill>
            <a:prstDash val="solid"/>
            <a:miter lim="800000"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rotWithShape="0">
                    <a:scrgbClr r="0" g="0" b="0"/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D7ADE39A-5F6E-4287-BCC1-C53C47D0F9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Refuge Floors</a:t>
            </a:r>
          </a:p>
        </p:txBody>
      </p:sp>
      <p:pic>
        <p:nvPicPr>
          <p:cNvPr id="5" name="Picture 3">
            <a:extLst>
              <a:ext uri="{FF2B5EF4-FFF2-40B4-BE49-F238E27FC236}">
                <a16:creationId xmlns:a16="http://schemas.microsoft.com/office/drawing/2014/main" id="{69F0EACF-396B-433D-9A8B-0BD14C7B1E1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916532"/>
            <a:ext cx="7789333" cy="46468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4" descr="P9250167a Signage on refuge floor">
            <a:extLst>
              <a:ext uri="{FF2B5EF4-FFF2-40B4-BE49-F238E27FC236}">
                <a16:creationId xmlns:a16="http://schemas.microsoft.com/office/drawing/2014/main" id="{168CFD43-8CD5-40B6-8537-E4C5CE3D4A4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89333" y="1916532"/>
            <a:ext cx="4402667" cy="46468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3589228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B4983250-A9F9-4304-8BA3-E2075FB6CE96}"/>
              </a:ext>
            </a:extLst>
          </p:cNvPr>
          <p:cNvCxnSpPr/>
          <p:nvPr/>
        </p:nvCxnSpPr>
        <p:spPr>
          <a:xfrm>
            <a:off x="0" y="0"/>
            <a:ext cx="914400" cy="0"/>
          </a:xfrm>
          <a:prstGeom prst="line">
            <a:avLst/>
          </a:prstGeom>
          <a:ln w="0" cap="flat" cmpd="sng" algn="ctr">
            <a:solidFill>
              <a:srgbClr val="FBFFFF"/>
            </a:solidFill>
            <a:prstDash val="solid"/>
            <a:miter lim="800000"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rotWithShape="0">
                    <a:scrgbClr r="0" g="0" b="0"/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95" name="Picture 894">
            <a:extLst>
              <a:ext uri="{FF2B5EF4-FFF2-40B4-BE49-F238E27FC236}">
                <a16:creationId xmlns:a16="http://schemas.microsoft.com/office/drawing/2014/main" id="{81B3D36E-9470-4085-8D85-469A45F1F3D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" y="0"/>
            <a:ext cx="12192001" cy="6858000"/>
          </a:xfrm>
          <a:prstGeom prst="rect">
            <a:avLst/>
          </a:prstGeom>
        </p:spPr>
      </p:pic>
      <p:sp>
        <p:nvSpPr>
          <p:cNvPr id="896" name="Rectangle 895">
            <a:extLst>
              <a:ext uri="{FF2B5EF4-FFF2-40B4-BE49-F238E27FC236}">
                <a16:creationId xmlns:a16="http://schemas.microsoft.com/office/drawing/2014/main" id="{8C18DC5A-C0A4-401C-A014-17695F1B62D6}"/>
              </a:ext>
            </a:extLst>
          </p:cNvPr>
          <p:cNvSpPr/>
          <p:nvPr/>
        </p:nvSpPr>
        <p:spPr>
          <a:xfrm>
            <a:off x="504513" y="531159"/>
            <a:ext cx="11182971" cy="1627094"/>
          </a:xfrm>
          <a:prstGeom prst="rect">
            <a:avLst/>
          </a:prstGeom>
          <a:solidFill>
            <a:schemeClr val="bg2">
              <a:alpha val="70000"/>
            </a:schemeClr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7ADE39A-5F6E-4287-BCC1-C53C47D0F9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Defend-in-Place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692C41D-66C0-400F-9CC7-C22798A9E7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2003" y="1506970"/>
            <a:ext cx="9580418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8417708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C28B0B11-7B79-476B-9A7B-CC37D591E6E3}"/>
              </a:ext>
            </a:extLst>
          </p:cNvPr>
          <p:cNvCxnSpPr/>
          <p:nvPr/>
        </p:nvCxnSpPr>
        <p:spPr>
          <a:xfrm>
            <a:off x="0" y="0"/>
            <a:ext cx="914400" cy="0"/>
          </a:xfrm>
          <a:prstGeom prst="line">
            <a:avLst/>
          </a:prstGeom>
          <a:ln w="0" cap="flat" cmpd="sng" algn="ctr">
            <a:solidFill>
              <a:srgbClr val="FBFFFF"/>
            </a:solidFill>
            <a:prstDash val="solid"/>
            <a:miter lim="800000"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rotWithShape="0">
                    <a:scrgbClr r="0" g="0" b="0"/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D7ADE39A-5F6E-4287-BCC1-C53C47D0F9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OEE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692C41D-66C0-400F-9CC7-C22798A9E7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600" y="1690687"/>
            <a:ext cx="5370902" cy="5007823"/>
          </a:xfrm>
        </p:spPr>
        <p:txBody>
          <a:bodyPr>
            <a:normAutofit fontScale="92500" lnSpcReduction="10000"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Tenability for duration of egress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Fire Resistant Assemblies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Smoke infiltration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Water infiltration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Controls &amp; Operations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Monitor from fire command center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Complex control system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Robust power and control protection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Communication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Display in lobbies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Communicate to fire command center (car and lobby)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Status indicator to fire command center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Training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C755214-25B5-4E24-9DEC-EAFFE03356D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2995" r="1" b="1"/>
          <a:stretch/>
        </p:blipFill>
        <p:spPr>
          <a:xfrm>
            <a:off x="8714824" y="0"/>
            <a:ext cx="3477176" cy="6593747"/>
          </a:xfrm>
          <a:custGeom>
            <a:avLst/>
            <a:gdLst/>
            <a:ahLst/>
            <a:cxnLst/>
            <a:rect l="l" t="t" r="r" b="b"/>
            <a:pathLst>
              <a:path w="4827922" h="6858000">
                <a:moveTo>
                  <a:pt x="4441" y="0"/>
                </a:moveTo>
                <a:lnTo>
                  <a:pt x="4827922" y="0"/>
                </a:lnTo>
                <a:lnTo>
                  <a:pt x="4827922" y="6858000"/>
                </a:lnTo>
                <a:lnTo>
                  <a:pt x="0" y="6858000"/>
                </a:lnTo>
                <a:lnTo>
                  <a:pt x="106674" y="6638378"/>
                </a:lnTo>
                <a:cubicBezTo>
                  <a:pt x="530028" y="5720938"/>
                  <a:pt x="777229" y="4614948"/>
                  <a:pt x="777229" y="3424428"/>
                </a:cubicBezTo>
                <a:cubicBezTo>
                  <a:pt x="777229" y="2233909"/>
                  <a:pt x="530028" y="1127919"/>
                  <a:pt x="106674" y="210478"/>
                </a:cubicBezTo>
                <a:close/>
              </a:path>
            </a:pathLst>
          </a:custGeom>
        </p:spPr>
      </p:pic>
      <p:pic>
        <p:nvPicPr>
          <p:cNvPr id="7" name="Picture 9" descr="Lift Evacuation 1">
            <a:extLst>
              <a:ext uri="{FF2B5EF4-FFF2-40B4-BE49-F238E27FC236}">
                <a16:creationId xmlns:a16="http://schemas.microsoft.com/office/drawing/2014/main" id="{A483422A-9619-49EF-9E98-E4FB7BA5655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312" r="40928" b="1"/>
          <a:stretch/>
        </p:blipFill>
        <p:spPr bwMode="auto">
          <a:xfrm>
            <a:off x="5595456" y="0"/>
            <a:ext cx="3639485" cy="6593747"/>
          </a:xfrm>
          <a:custGeom>
            <a:avLst/>
            <a:gdLst/>
            <a:ahLst/>
            <a:cxnLst/>
            <a:rect l="l" t="t" r="r" b="b"/>
            <a:pathLst>
              <a:path w="4966290" h="6857999">
                <a:moveTo>
                  <a:pt x="0" y="0"/>
                </a:moveTo>
                <a:lnTo>
                  <a:pt x="4188230" y="0"/>
                </a:lnTo>
                <a:lnTo>
                  <a:pt x="4295735" y="210478"/>
                </a:lnTo>
                <a:cubicBezTo>
                  <a:pt x="4719089" y="1127919"/>
                  <a:pt x="4966290" y="2233909"/>
                  <a:pt x="4966290" y="3424428"/>
                </a:cubicBezTo>
                <a:cubicBezTo>
                  <a:pt x="4966290" y="4614948"/>
                  <a:pt x="4719089" y="5720938"/>
                  <a:pt x="4295735" y="6638378"/>
                </a:cubicBezTo>
                <a:lnTo>
                  <a:pt x="4183560" y="6857999"/>
                </a:lnTo>
                <a:lnTo>
                  <a:pt x="53039" y="6857999"/>
                </a:lnTo>
                <a:lnTo>
                  <a:pt x="132047" y="6695338"/>
                </a:lnTo>
                <a:cubicBezTo>
                  <a:pt x="555401" y="5777898"/>
                  <a:pt x="802602" y="4671908"/>
                  <a:pt x="802602" y="3481388"/>
                </a:cubicBezTo>
                <a:cubicBezTo>
                  <a:pt x="802602" y="2191659"/>
                  <a:pt x="512484" y="1001134"/>
                  <a:pt x="22579" y="42066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7706252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B03B97F1-4BA0-4691-A156-86E3B1DE5A22}"/>
              </a:ext>
            </a:extLst>
          </p:cNvPr>
          <p:cNvCxnSpPr/>
          <p:nvPr/>
        </p:nvCxnSpPr>
        <p:spPr>
          <a:xfrm>
            <a:off x="0" y="0"/>
            <a:ext cx="914400" cy="0"/>
          </a:xfrm>
          <a:prstGeom prst="line">
            <a:avLst/>
          </a:prstGeom>
          <a:ln w="0" cap="flat" cmpd="sng" algn="ctr">
            <a:solidFill>
              <a:srgbClr val="FBFFFF"/>
            </a:solidFill>
            <a:prstDash val="solid"/>
            <a:miter lim="800000"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rotWithShape="0">
                    <a:scrgbClr r="0" g="0" b="0"/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D7ADE39A-5F6E-4287-BCC1-C53C47D0F9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09283"/>
            <a:ext cx="10515600" cy="1325563"/>
          </a:xfrm>
        </p:spPr>
        <p:txBody>
          <a:bodyPr>
            <a:normAutofit/>
          </a:bodyPr>
          <a:lstStyle/>
          <a:p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Occupant Evacuation Elevators</a:t>
            </a:r>
            <a:b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Model Considerations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692C41D-66C0-400F-9CC7-C22798A9E7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34571" y="1848971"/>
            <a:ext cx="10656793" cy="4699746"/>
          </a:xfrm>
        </p:spPr>
        <p:txBody>
          <a:bodyPr>
            <a:normAutofit fontScale="92500" lnSpcReduction="10000"/>
          </a:bodyPr>
          <a:lstStyle/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Can not assume all behaviors are the same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% those willing to use the elevators 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Different scenarios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Those willing to wait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Should represent:</a:t>
            </a:r>
          </a:p>
          <a:p>
            <a:pPr marL="0" indent="0">
              <a:buNone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	Elevator accelerators/deceleration, and speed </a:t>
            </a:r>
          </a:p>
          <a:p>
            <a:pPr marL="0" indent="0">
              <a:buNone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	Maximum load, number, and type of doors </a:t>
            </a:r>
          </a:p>
          <a:p>
            <a:pPr marL="0" indent="0">
              <a:buNone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	Opening and closing times, and floor dispatch strategies</a:t>
            </a:r>
          </a:p>
          <a:p>
            <a:pPr marL="0" indent="0">
              <a:spcAft>
                <a:spcPts val="600"/>
              </a:spcAft>
              <a:buNone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	Behavioral factors -- usage of the elevators, waiting times, 	behavioral itineraries, and elevator loading time </a:t>
            </a:r>
          </a:p>
        </p:txBody>
      </p:sp>
    </p:spTree>
    <p:extLst>
      <p:ext uri="{BB962C8B-B14F-4D97-AF65-F5344CB8AC3E}">
        <p14:creationId xmlns:p14="http://schemas.microsoft.com/office/powerpoint/2010/main" val="388867685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8C112C7F-FE5F-4DED-B52F-4DDD2255CD68}"/>
              </a:ext>
            </a:extLst>
          </p:cNvPr>
          <p:cNvCxnSpPr/>
          <p:nvPr/>
        </p:nvCxnSpPr>
        <p:spPr>
          <a:xfrm>
            <a:off x="0" y="0"/>
            <a:ext cx="914400" cy="0"/>
          </a:xfrm>
          <a:prstGeom prst="line">
            <a:avLst/>
          </a:prstGeom>
          <a:ln w="0" cap="flat" cmpd="sng" algn="ctr">
            <a:solidFill>
              <a:srgbClr val="FBFFFF"/>
            </a:solidFill>
            <a:prstDash val="solid"/>
            <a:miter lim="800000"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rotWithShape="0">
                    <a:scrgbClr r="0" g="0" b="0"/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D7ADE39A-5F6E-4287-BCC1-C53C47D0F9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Evacuation Planning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692C41D-66C0-400F-9CC7-C22798A9E7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825625"/>
            <a:ext cx="7351060" cy="4351338"/>
          </a:xfrm>
        </p:spPr>
        <p:txBody>
          <a:bodyPr>
            <a:normAutofit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Where will the occupants go when exiting the building – will it affect the fire department?</a:t>
            </a: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How are occupants being accounted for during an evacuation? Who is responsible?</a:t>
            </a: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If elevators are used, do the evacuation features automatically activate? </a:t>
            </a: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Do they need be activated manually, and if so, who makes the decision on site to activate?</a:t>
            </a:r>
          </a:p>
          <a:p>
            <a:pPr marL="0" indent="0">
              <a:buNone/>
            </a:pPr>
            <a:endParaRPr lang="en-US" dirty="0"/>
          </a:p>
        </p:txBody>
      </p:sp>
      <p:graphicFrame>
        <p:nvGraphicFramePr>
          <p:cNvPr id="6" name="Object 4">
            <a:extLst>
              <a:ext uri="{FF2B5EF4-FFF2-40B4-BE49-F238E27FC236}">
                <a16:creationId xmlns:a16="http://schemas.microsoft.com/office/drawing/2014/main" id="{FC9E93B1-5D7D-40F9-92E8-D60BB3C0C787}"/>
              </a:ext>
            </a:extLst>
          </p:cNvPr>
          <p:cNvGraphicFramePr>
            <a:graphicFrameLocks noChangeAspect="1"/>
          </p:cNvGraphicFramePr>
          <p:nvPr/>
        </p:nvGraphicFramePr>
        <p:xfrm>
          <a:off x="8886265" y="83859"/>
          <a:ext cx="2274794" cy="635414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Visio" r:id="rId2" imgW="3430016" imgH="9569009" progId="Visio.Drawing.11">
                  <p:embed/>
                </p:oleObj>
              </mc:Choice>
              <mc:Fallback>
                <p:oleObj name="Visio" r:id="rId2" imgW="3430016" imgH="9569009" progId="Visio.Drawing.11">
                  <p:embed/>
                  <p:pic>
                    <p:nvPicPr>
                      <p:cNvPr id="6" name="Object 4">
                        <a:extLst>
                          <a:ext uri="{FF2B5EF4-FFF2-40B4-BE49-F238E27FC236}">
                            <a16:creationId xmlns:a16="http://schemas.microsoft.com/office/drawing/2014/main" id="{FC9E93B1-5D7D-40F9-92E8-D60BB3C0C787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886265" y="83859"/>
                        <a:ext cx="2274794" cy="6354144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7611424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16FC7A84-8B91-4501-8DAB-9568E2A3A8FC}"/>
              </a:ext>
            </a:extLst>
          </p:cNvPr>
          <p:cNvCxnSpPr/>
          <p:nvPr/>
        </p:nvCxnSpPr>
        <p:spPr>
          <a:xfrm>
            <a:off x="0" y="0"/>
            <a:ext cx="914400" cy="0"/>
          </a:xfrm>
          <a:prstGeom prst="line">
            <a:avLst/>
          </a:prstGeom>
          <a:ln w="0" cap="flat" cmpd="sng" algn="ctr">
            <a:solidFill>
              <a:srgbClr val="FBFFFF"/>
            </a:solidFill>
            <a:prstDash val="solid"/>
            <a:miter lim="800000"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rotWithShape="0">
                    <a:scrgbClr r="0" g="0" b="0"/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D7ADE39A-5F6E-4287-BCC1-C53C47D0F9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Situation Awareness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B85E7B60-52E2-4095-BAD0-C86C7AAD0FB8}"/>
              </a:ext>
            </a:extLst>
          </p:cNvPr>
          <p:cNvSpPr txBox="1">
            <a:spLocks/>
          </p:cNvSpPr>
          <p:nvPr/>
        </p:nvSpPr>
        <p:spPr>
          <a:xfrm>
            <a:off x="725521" y="1929601"/>
            <a:ext cx="9811346" cy="433312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Occupants will make risk-based decisions about how best to provide for their own safety based on the information they receive.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Discussion on Internet, Social Media &amp; Smartphones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How is this connected to egress strategies: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Defend-in-place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Refuge Floors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Occupant Egress Elevators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Relationship to Notification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8123865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EDBEBF8C-6A40-4605-8064-7A709445AAC6}"/>
              </a:ext>
            </a:extLst>
          </p:cNvPr>
          <p:cNvCxnSpPr/>
          <p:nvPr/>
        </p:nvCxnSpPr>
        <p:spPr>
          <a:xfrm>
            <a:off x="0" y="0"/>
            <a:ext cx="914400" cy="0"/>
          </a:xfrm>
          <a:prstGeom prst="line">
            <a:avLst/>
          </a:prstGeom>
          <a:ln w="0" cap="flat" cmpd="sng" algn="ctr">
            <a:solidFill>
              <a:srgbClr val="FBFFFF"/>
            </a:solidFill>
            <a:prstDash val="solid"/>
            <a:miter lim="800000"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rotWithShape="0">
                    <a:scrgbClr r="0" g="0" b="0"/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D7ADE39A-5F6E-4287-BCC1-C53C47D0F9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8682" y="306325"/>
            <a:ext cx="10515600" cy="1325563"/>
          </a:xfrm>
        </p:spPr>
        <p:txBody>
          <a:bodyPr>
            <a:normAutofit/>
          </a:bodyPr>
          <a:lstStyle/>
          <a:p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Fire Resistance 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B85E7B60-52E2-4095-BAD0-C86C7AAD0FB8}"/>
              </a:ext>
            </a:extLst>
          </p:cNvPr>
          <p:cNvSpPr txBox="1">
            <a:spLocks/>
          </p:cNvSpPr>
          <p:nvPr/>
        </p:nvSpPr>
        <p:spPr>
          <a:xfrm>
            <a:off x="778682" y="1631888"/>
            <a:ext cx="6076290" cy="4590491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Unique Structural Systems in Very Tall Buildings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Large complex atria, 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Large open floor plates, 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Large structural members,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Long structural spans, 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Innovative and/or complex structural systems and geometries 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Innovative use of structural materials (e.g. mass timber, very high-strength concrete)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Protecting Egress (Defend-in-Place, Refuge Floors, Full Evacuation)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Performance Approach Should Be Considered in Very Tall Buildings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B08287A-B9DB-4345-83BD-EA78118539B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tretch/>
        </p:blipFill>
        <p:spPr>
          <a:xfrm>
            <a:off x="7520617" y="306325"/>
            <a:ext cx="4299971" cy="59864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581335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8E925D06-1631-4ABF-99B4-EA7F96C8F266}"/>
              </a:ext>
            </a:extLst>
          </p:cNvPr>
          <p:cNvCxnSpPr/>
          <p:nvPr/>
        </p:nvCxnSpPr>
        <p:spPr>
          <a:xfrm>
            <a:off x="0" y="0"/>
            <a:ext cx="914400" cy="0"/>
          </a:xfrm>
          <a:prstGeom prst="line">
            <a:avLst/>
          </a:prstGeom>
          <a:ln w="0" cap="flat" cmpd="sng" algn="ctr">
            <a:solidFill>
              <a:srgbClr val="FBFFFF"/>
            </a:solidFill>
            <a:prstDash val="solid"/>
            <a:miter lim="800000"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rotWithShape="0">
                    <a:scrgbClr r="0" g="0" b="0"/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D7ADE39A-5F6E-4287-BCC1-C53C47D0F9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8682" y="306325"/>
            <a:ext cx="10515600" cy="1325563"/>
          </a:xfrm>
        </p:spPr>
        <p:txBody>
          <a:bodyPr>
            <a:normAutofit/>
          </a:bodyPr>
          <a:lstStyle/>
          <a:p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Performance Approach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B85E7B60-52E2-4095-BAD0-C86C7AAD0FB8}"/>
              </a:ext>
            </a:extLst>
          </p:cNvPr>
          <p:cNvSpPr txBox="1">
            <a:spLocks/>
          </p:cNvSpPr>
          <p:nvPr/>
        </p:nvSpPr>
        <p:spPr>
          <a:xfrm>
            <a:off x="9097573" y="1737860"/>
            <a:ext cx="2026618" cy="278569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2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5" name="Content Placeholder 3">
            <a:extLst>
              <a:ext uri="{FF2B5EF4-FFF2-40B4-BE49-F238E27FC236}">
                <a16:creationId xmlns:a16="http://schemas.microsoft.com/office/drawing/2014/main" id="{4C14861C-2CCF-4324-8A17-2D4C43E5344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2988" r="3" b="3"/>
          <a:stretch/>
        </p:blipFill>
        <p:spPr>
          <a:xfrm>
            <a:off x="730236" y="1580739"/>
            <a:ext cx="7765811" cy="45579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408173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FAC6A38C-63F4-4F27-91F7-40E4723FB2FE}"/>
              </a:ext>
            </a:extLst>
          </p:cNvPr>
          <p:cNvCxnSpPr/>
          <p:nvPr/>
        </p:nvCxnSpPr>
        <p:spPr>
          <a:xfrm>
            <a:off x="0" y="0"/>
            <a:ext cx="914400" cy="0"/>
          </a:xfrm>
          <a:prstGeom prst="line">
            <a:avLst/>
          </a:prstGeom>
          <a:ln w="0" cap="flat" cmpd="sng" algn="ctr">
            <a:solidFill>
              <a:srgbClr val="FBFFFF"/>
            </a:solidFill>
            <a:prstDash val="solid"/>
            <a:miter lim="800000"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rotWithShape="0">
                    <a:scrgbClr r="0" g="0" b="0"/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D7ADE39A-5F6E-4287-BCC1-C53C47D0F9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8682" y="306325"/>
            <a:ext cx="10515600" cy="1325563"/>
          </a:xfrm>
        </p:spPr>
        <p:txBody>
          <a:bodyPr>
            <a:normAutofit/>
          </a:bodyPr>
          <a:lstStyle/>
          <a:p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Fire Resistance 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B85E7B60-52E2-4095-BAD0-C86C7AAD0FB8}"/>
              </a:ext>
            </a:extLst>
          </p:cNvPr>
          <p:cNvSpPr txBox="1">
            <a:spLocks/>
          </p:cNvSpPr>
          <p:nvPr/>
        </p:nvSpPr>
        <p:spPr>
          <a:xfrm>
            <a:off x="778682" y="1631888"/>
            <a:ext cx="3592596" cy="459049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Performance Approach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Types of Analysis (single element vs advanced methods)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Fire Scenarios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Cooling phase (decay)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2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C4C66D6-CB00-4085-83DB-BAE2DB48F81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7670" r="11987"/>
          <a:stretch/>
        </p:blipFill>
        <p:spPr>
          <a:xfrm>
            <a:off x="5404624" y="10"/>
            <a:ext cx="6787375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183385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AA07D738-8ED9-471D-968E-D53269E68E26}"/>
              </a:ext>
            </a:extLst>
          </p:cNvPr>
          <p:cNvCxnSpPr/>
          <p:nvPr/>
        </p:nvCxnSpPr>
        <p:spPr>
          <a:xfrm>
            <a:off x="0" y="0"/>
            <a:ext cx="914400" cy="0"/>
          </a:xfrm>
          <a:prstGeom prst="line">
            <a:avLst/>
          </a:prstGeom>
          <a:ln w="0" cap="flat" cmpd="sng" algn="ctr">
            <a:solidFill>
              <a:srgbClr val="FBFFFF"/>
            </a:solidFill>
            <a:prstDash val="solid"/>
            <a:miter lim="800000"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rotWithShape="0">
                    <a:scrgbClr r="0" g="0" b="0"/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D7ADE39A-5F6E-4287-BCC1-C53C47D0F9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450" y="45933"/>
            <a:ext cx="12016863" cy="1325563"/>
          </a:xfrm>
        </p:spPr>
        <p:txBody>
          <a:bodyPr>
            <a:normAutofit/>
          </a:bodyPr>
          <a:lstStyle/>
          <a:p>
            <a:pPr algn="ctr"/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Traveling Fire Methodology</a:t>
            </a:r>
          </a:p>
        </p:txBody>
      </p:sp>
      <p:pic>
        <p:nvPicPr>
          <p:cNvPr id="6" name="Content Placeholder 3">
            <a:extLst>
              <a:ext uri="{FF2B5EF4-FFF2-40B4-BE49-F238E27FC236}">
                <a16:creationId xmlns:a16="http://schemas.microsoft.com/office/drawing/2014/main" id="{2470EE90-A36A-42AB-A484-9C87A2AC72C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tretch/>
        </p:blipFill>
        <p:spPr>
          <a:xfrm>
            <a:off x="1610559" y="1417017"/>
            <a:ext cx="8723784" cy="46550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199342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BC19DB74-806A-4E3E-93B9-FB1CA3C98583}"/>
              </a:ext>
            </a:extLst>
          </p:cNvPr>
          <p:cNvCxnSpPr/>
          <p:nvPr/>
        </p:nvCxnSpPr>
        <p:spPr>
          <a:xfrm>
            <a:off x="0" y="0"/>
            <a:ext cx="914400" cy="0"/>
          </a:xfrm>
          <a:prstGeom prst="line">
            <a:avLst/>
          </a:prstGeom>
          <a:ln w="0" cap="flat" cmpd="sng" algn="ctr">
            <a:solidFill>
              <a:srgbClr val="FBFFFF"/>
            </a:solidFill>
            <a:prstDash val="solid"/>
            <a:miter lim="800000"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rotWithShape="0">
                    <a:scrgbClr r="0" g="0" b="0"/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D7ADE39A-5F6E-4287-BCC1-C53C47D0F9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8682" y="306325"/>
            <a:ext cx="10515600" cy="1325563"/>
          </a:xfrm>
        </p:spPr>
        <p:txBody>
          <a:bodyPr>
            <a:normAutofit/>
          </a:bodyPr>
          <a:lstStyle/>
          <a:p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Building Envelope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B85E7B60-52E2-4095-BAD0-C86C7AAD0FB8}"/>
              </a:ext>
            </a:extLst>
          </p:cNvPr>
          <p:cNvSpPr txBox="1">
            <a:spLocks/>
          </p:cNvSpPr>
          <p:nvPr/>
        </p:nvSpPr>
        <p:spPr>
          <a:xfrm>
            <a:off x="778681" y="1631888"/>
            <a:ext cx="5373837" cy="4590491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Changed Name of Chapter (from Facades)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Many of the Fires Since First Edition Related to Building Envelope (See Revised History Chapter)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Broader Discussion on Risk Assessment Methods including EFFECT, (Exterior Façade Fire Evaluation and Comparison Tool, </a:t>
            </a: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hlinkClick r:id="rId2"/>
              </a:rPr>
              <a:t>www.nfpaeffect.com</a:t>
            </a: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Now Includes discussion about: </a:t>
            </a:r>
          </a:p>
          <a:p>
            <a:pPr marL="685800" marR="0" lvl="1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LED display screens</a:t>
            </a:r>
          </a:p>
          <a:p>
            <a:pPr marL="685800" marR="0" lvl="1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Photovoltaic (PV) Systems</a:t>
            </a:r>
          </a:p>
          <a:p>
            <a:pPr marL="685800" marR="0" lvl="1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Vegetative  walls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2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63B9BCA4-A79A-4BE4-9F6D-D993AD447D8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98634" y="-1"/>
            <a:ext cx="6393366" cy="6551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648245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2A08B228-16A4-4924-B46B-33F2F50EC96C}"/>
              </a:ext>
            </a:extLst>
          </p:cNvPr>
          <p:cNvCxnSpPr/>
          <p:nvPr/>
        </p:nvCxnSpPr>
        <p:spPr>
          <a:xfrm>
            <a:off x="0" y="0"/>
            <a:ext cx="914400" cy="0"/>
          </a:xfrm>
          <a:prstGeom prst="line">
            <a:avLst/>
          </a:prstGeom>
          <a:ln w="0" cap="flat" cmpd="sng" algn="ctr">
            <a:solidFill>
              <a:srgbClr val="FBFFFF"/>
            </a:solidFill>
            <a:prstDash val="solid"/>
            <a:miter lim="800000"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rotWithShape="0">
                    <a:scrgbClr r="0" g="0" b="0"/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D7ADE39A-5F6E-4287-BCC1-C53C47D0F9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7696" y="306325"/>
            <a:ext cx="10515600" cy="1325563"/>
          </a:xfrm>
        </p:spPr>
        <p:txBody>
          <a:bodyPr>
            <a:normAutofit/>
          </a:bodyPr>
          <a:lstStyle/>
          <a:p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Building Envelope (Fire Dynamics)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B85E7B60-52E2-4095-BAD0-C86C7AAD0FB8}"/>
              </a:ext>
            </a:extLst>
          </p:cNvPr>
          <p:cNvSpPr txBox="1">
            <a:spLocks/>
          </p:cNvSpPr>
          <p:nvPr/>
        </p:nvSpPr>
        <p:spPr>
          <a:xfrm>
            <a:off x="425302" y="1564981"/>
            <a:ext cx="7008844" cy="5293018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Mechanisms of Fire Spread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Fire Initiating events</a:t>
            </a:r>
          </a:p>
          <a:p>
            <a:pPr marL="685800" marR="0" lvl="1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Interior Fire</a:t>
            </a:r>
          </a:p>
          <a:p>
            <a:pPr marL="685800" marR="0" lvl="1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Exterior Fire</a:t>
            </a:r>
          </a:p>
          <a:p>
            <a:pPr marL="685800" marR="0" lvl="1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Fire Starts in Cavity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After initiating event </a:t>
            </a:r>
          </a:p>
          <a:p>
            <a:pPr marL="685800" marR="0" lvl="1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Fire spread to the interior of floor above via openings </a:t>
            </a:r>
          </a:p>
          <a:p>
            <a:pPr marL="685800" marR="0" lvl="1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Fire spread via combustible materials found on exterior balconies </a:t>
            </a:r>
          </a:p>
          <a:p>
            <a:pPr marL="685800" marR="0" lvl="1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Flame spread over the external surface of the wall </a:t>
            </a:r>
          </a:p>
          <a:p>
            <a:pPr marL="685800" marR="0" lvl="1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Flame spread within an interval vertical cavity /air gap </a:t>
            </a:r>
          </a:p>
          <a:p>
            <a:pPr marL="685800" marR="0" lvl="1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Heat flux impacts cause degradation/separation of non‐combustible external skin</a:t>
            </a:r>
          </a:p>
          <a:p>
            <a:pPr marL="685800" marR="0" lvl="1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Secondary external fires initiated at lower (ground) floors  arising from falling burning debris.</a:t>
            </a:r>
          </a:p>
          <a:p>
            <a:pPr marL="685800" marR="0" lvl="1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Secondary external fires initiated on adjacent property arising from falling burning debris.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2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6" name="Content Placeholder 6">
            <a:extLst>
              <a:ext uri="{FF2B5EF4-FFF2-40B4-BE49-F238E27FC236}">
                <a16:creationId xmlns:a16="http://schemas.microsoft.com/office/drawing/2014/main" id="{337BA14B-F1FE-4E52-A675-A318CD37EFC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0798" r="12071" b="-3"/>
          <a:stretch/>
        </p:blipFill>
        <p:spPr>
          <a:xfrm>
            <a:off x="7605108" y="1631888"/>
            <a:ext cx="4304441" cy="42801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89915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8805C202-7385-4EAF-AE22-6B92522D8918}"/>
              </a:ext>
            </a:extLst>
          </p:cNvPr>
          <p:cNvCxnSpPr/>
          <p:nvPr/>
        </p:nvCxnSpPr>
        <p:spPr>
          <a:xfrm>
            <a:off x="0" y="0"/>
            <a:ext cx="914400" cy="0"/>
          </a:xfrm>
          <a:prstGeom prst="line">
            <a:avLst/>
          </a:prstGeom>
          <a:ln w="0" cap="flat" cmpd="sng" algn="ctr">
            <a:solidFill>
              <a:srgbClr val="FBFFFF"/>
            </a:solidFill>
            <a:prstDash val="solid"/>
            <a:miter lim="800000"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rotWithShape="0">
                    <a:scrgbClr r="0" g="0" b="0"/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Picture 5">
            <a:extLst>
              <a:ext uri="{FF2B5EF4-FFF2-40B4-BE49-F238E27FC236}">
                <a16:creationId xmlns:a16="http://schemas.microsoft.com/office/drawing/2014/main" id="{F5497AFF-C835-41B1-BD8C-049F0021A9F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62675" y="0"/>
            <a:ext cx="6029325" cy="655167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7ADE39A-5F6E-4287-BCC1-C53C47D0F9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7696" y="306325"/>
            <a:ext cx="10515600" cy="1325563"/>
          </a:xfrm>
        </p:spPr>
        <p:txBody>
          <a:bodyPr>
            <a:normAutofit/>
          </a:bodyPr>
          <a:lstStyle/>
          <a:p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Building Envelope (Fire Testing)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B85E7B60-52E2-4095-BAD0-C86C7AAD0FB8}"/>
              </a:ext>
            </a:extLst>
          </p:cNvPr>
          <p:cNvSpPr txBox="1">
            <a:spLocks/>
          </p:cNvSpPr>
          <p:nvPr/>
        </p:nvSpPr>
        <p:spPr>
          <a:xfrm>
            <a:off x="607697" y="1564981"/>
            <a:ext cx="5421630" cy="459049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Now Includes Expanded Discussion on Fire Testing of Building Envelope Systems: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Reaction to fire tests of the constituent materials of the building envelope.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Fire resistance testing of perimeter fire barrier systems with or without fire rated spandrels or the entire glazing system if the façade is to be fire rated.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Large scale fire testing of the façade system.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Large scale testing of the roofing system.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2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0175806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D436F9-29B7-1838-D04F-15364AC86B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7716" y="274109"/>
            <a:ext cx="10515600" cy="1326091"/>
          </a:xfrm>
        </p:spPr>
        <p:txBody>
          <a:bodyPr anchor="ctr">
            <a:normAutofit/>
          </a:bodyPr>
          <a:lstStyle/>
          <a:p>
            <a:r>
              <a:rPr lang="en-US" altLang="en-US" sz="4000" b="1" dirty="0"/>
              <a:t>Suppression Considerations for Tall Buildings</a:t>
            </a:r>
            <a:endParaRPr lang="en-US" sz="4000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666E782-33AE-9DAA-12E5-84C6069C4B9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5526" y="1600200"/>
            <a:ext cx="8153400" cy="4351867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sz="2133" b="1" dirty="0"/>
              <a:t>Strategies to increase reliability </a:t>
            </a:r>
          </a:p>
          <a:p>
            <a:pPr lvl="1"/>
            <a:r>
              <a:rPr lang="en-US" sz="2133" dirty="0"/>
              <a:t>Multiple public supply connections</a:t>
            </a:r>
          </a:p>
          <a:p>
            <a:pPr lvl="1"/>
            <a:r>
              <a:rPr lang="en-US" sz="2133" dirty="0"/>
              <a:t>On-site water storage</a:t>
            </a:r>
          </a:p>
          <a:p>
            <a:pPr lvl="1"/>
            <a:r>
              <a:rPr lang="en-US" sz="2133" dirty="0"/>
              <a:t>Multiple points of supply for floor sprinkler systems</a:t>
            </a:r>
          </a:p>
          <a:p>
            <a:pPr lvl="1"/>
            <a:r>
              <a:rPr lang="en-US" sz="2133" dirty="0"/>
              <a:t>Alternating floor supplies from different risers</a:t>
            </a:r>
          </a:p>
          <a:p>
            <a:pPr lvl="1"/>
            <a:r>
              <a:rPr lang="en-US" sz="2133" dirty="0"/>
              <a:t>Electronic supervision of floor control valves and other critical components</a:t>
            </a:r>
          </a:p>
          <a:p>
            <a:pPr lvl="1"/>
            <a:r>
              <a:rPr lang="en-US" sz="2133" dirty="0"/>
              <a:t>Rigorous, frequent maintenance and inspection programs</a:t>
            </a:r>
          </a:p>
          <a:p>
            <a:pPr lvl="1"/>
            <a:r>
              <a:rPr lang="en-US" sz="2133" dirty="0"/>
              <a:t>Gravity source of water supply for sprinklers</a:t>
            </a:r>
          </a:p>
          <a:p>
            <a:pPr lvl="1"/>
            <a:r>
              <a:rPr lang="en-US" sz="2133" dirty="0"/>
              <a:t>Cross-connecting standpipe/sprinkler risers at multiple points vertically with control valves arranged to permit shut down of one riser without shutting down the other</a:t>
            </a:r>
          </a:p>
          <a:p>
            <a:pPr lvl="1"/>
            <a:r>
              <a:rPr lang="en-US" sz="2133" dirty="0"/>
              <a:t>Re-evaluating design and arrangement with tenant changes</a:t>
            </a:r>
          </a:p>
          <a:p>
            <a:endParaRPr lang="en-US" sz="1600" dirty="0"/>
          </a:p>
          <a:p>
            <a:endParaRPr lang="en-US" sz="16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D3CD3B4-45FB-6C00-C3EE-69594C291E1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88400" y="1600200"/>
            <a:ext cx="2698157" cy="4351867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907472538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40CE8B5C-26AC-4401-B160-83D278B6BD9C}"/>
              </a:ext>
            </a:extLst>
          </p:cNvPr>
          <p:cNvCxnSpPr/>
          <p:nvPr/>
        </p:nvCxnSpPr>
        <p:spPr>
          <a:xfrm>
            <a:off x="0" y="0"/>
            <a:ext cx="914400" cy="0"/>
          </a:xfrm>
          <a:prstGeom prst="line">
            <a:avLst/>
          </a:prstGeom>
          <a:ln w="0" cap="flat" cmpd="sng" algn="ctr">
            <a:solidFill>
              <a:srgbClr val="FBFFFF"/>
            </a:solidFill>
            <a:prstDash val="solid"/>
            <a:miter lim="800000"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rotWithShape="0">
                    <a:scrgbClr r="0" g="0" b="0"/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Picture 3">
            <a:extLst>
              <a:ext uri="{FF2B5EF4-FFF2-40B4-BE49-F238E27FC236}">
                <a16:creationId xmlns:a16="http://schemas.microsoft.com/office/drawing/2014/main" id="{4ADB61BA-DEBD-4421-847D-9A8355DC8ED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35000"/>
          </a:blip>
          <a:srcRect l="24659" t="3750" r="3342" b="9263"/>
          <a:stretch/>
        </p:blipFill>
        <p:spPr>
          <a:xfrm>
            <a:off x="0" y="0"/>
            <a:ext cx="12192000" cy="6594580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DA136287-8ECD-4612-938B-C21C071EDE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7696" y="306325"/>
            <a:ext cx="10515600" cy="1325563"/>
          </a:xfrm>
        </p:spPr>
        <p:txBody>
          <a:bodyPr>
            <a:normAutofit/>
          </a:bodyPr>
          <a:lstStyle/>
          <a:p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Special Features &amp; Attractions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4A5F383E-DA5C-49C1-8F70-2C925A304FEB}"/>
              </a:ext>
            </a:extLst>
          </p:cNvPr>
          <p:cNvSpPr txBox="1">
            <a:spLocks/>
          </p:cNvSpPr>
          <p:nvPr/>
        </p:nvSpPr>
        <p:spPr>
          <a:xfrm>
            <a:off x="607697" y="1564981"/>
            <a:ext cx="5805214" cy="459049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New Section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Discusses Life Safety Systems, Fall Hazards &amp; First Responder Considerations Related to:</a:t>
            </a:r>
          </a:p>
          <a:p>
            <a:pPr marL="685800" marR="0" lvl="1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Observation Decks, Restaurants, Night Clubs, Pool Decks</a:t>
            </a:r>
          </a:p>
          <a:p>
            <a:pPr marL="685800" marR="0" lvl="1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Amusement/Entertainment Thrill Features</a:t>
            </a:r>
          </a:p>
          <a:p>
            <a:pPr marL="685800" marR="0" lvl="1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Fireworks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2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28776111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A37DCC9F-E6C9-4CC5-81A2-9A6F199EC35C}"/>
              </a:ext>
            </a:extLst>
          </p:cNvPr>
          <p:cNvCxnSpPr/>
          <p:nvPr/>
        </p:nvCxnSpPr>
        <p:spPr>
          <a:xfrm>
            <a:off x="0" y="0"/>
            <a:ext cx="914400" cy="0"/>
          </a:xfrm>
          <a:prstGeom prst="line">
            <a:avLst/>
          </a:prstGeom>
          <a:ln w="0" cap="flat" cmpd="sng" algn="ctr">
            <a:solidFill>
              <a:srgbClr val="FBFFFF"/>
            </a:solidFill>
            <a:prstDash val="solid"/>
            <a:miter lim="800000"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rotWithShape="0">
                    <a:scrgbClr r="0" g="0" b="0"/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Picture 5">
            <a:extLst>
              <a:ext uri="{FF2B5EF4-FFF2-40B4-BE49-F238E27FC236}">
                <a16:creationId xmlns:a16="http://schemas.microsoft.com/office/drawing/2014/main" id="{7165C0F0-02D5-425E-BCEF-79B295D338E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51863" y="-4449"/>
            <a:ext cx="7040137" cy="6560127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7ADE39A-5F6E-4287-BCC1-C53C47D0F9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7696" y="306325"/>
            <a:ext cx="10515600" cy="1325563"/>
          </a:xfrm>
        </p:spPr>
        <p:txBody>
          <a:bodyPr>
            <a:normAutofit/>
          </a:bodyPr>
          <a:lstStyle/>
          <a:p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Observation Decks / Restaurants / Night Clubs / Pool Decks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B85E7B60-52E2-4095-BAD0-C86C7AAD0FB8}"/>
              </a:ext>
            </a:extLst>
          </p:cNvPr>
          <p:cNvSpPr txBox="1">
            <a:spLocks/>
          </p:cNvSpPr>
          <p:nvPr/>
        </p:nvSpPr>
        <p:spPr>
          <a:xfrm>
            <a:off x="565306" y="2013098"/>
            <a:ext cx="6826450" cy="459049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Can include indoor and outdoor spaces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Glass floors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Significant occupant load</a:t>
            </a:r>
          </a:p>
          <a:p>
            <a:pPr marL="685800" marR="0" lvl="1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Occupant load monitoring</a:t>
            </a:r>
          </a:p>
          <a:p>
            <a:pPr marL="685800" marR="0" lvl="1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Time ticketing strategies</a:t>
            </a:r>
          </a:p>
          <a:p>
            <a:pPr marL="685800" marR="0" lvl="1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Horizontal exit strategies 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2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53983469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38B293A1-96D3-472C-88CD-456F78E45926}"/>
              </a:ext>
            </a:extLst>
          </p:cNvPr>
          <p:cNvCxnSpPr/>
          <p:nvPr/>
        </p:nvCxnSpPr>
        <p:spPr>
          <a:xfrm>
            <a:off x="0" y="0"/>
            <a:ext cx="914400" cy="0"/>
          </a:xfrm>
          <a:prstGeom prst="line">
            <a:avLst/>
          </a:prstGeom>
          <a:ln w="0" cap="flat" cmpd="sng" algn="ctr">
            <a:solidFill>
              <a:srgbClr val="FBFFFF"/>
            </a:solidFill>
            <a:prstDash val="solid"/>
            <a:miter lim="800000"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rotWithShape="0">
                    <a:scrgbClr r="0" g="0" b="0"/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D7ADE39A-5F6E-4287-BCC1-C53C47D0F9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7696" y="306325"/>
            <a:ext cx="10515600" cy="1325563"/>
          </a:xfrm>
        </p:spPr>
        <p:txBody>
          <a:bodyPr>
            <a:normAutofit/>
          </a:bodyPr>
          <a:lstStyle/>
          <a:p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Amusement / Thrill Features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B85E7B60-52E2-4095-BAD0-C86C7AAD0FB8}"/>
              </a:ext>
            </a:extLst>
          </p:cNvPr>
          <p:cNvSpPr txBox="1">
            <a:spLocks/>
          </p:cNvSpPr>
          <p:nvPr/>
        </p:nvSpPr>
        <p:spPr>
          <a:xfrm>
            <a:off x="680363" y="1540758"/>
            <a:ext cx="6826450" cy="459049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Includes: 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Tilt panels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Ledge walks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Roof climbs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Zip wires 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Lift devices 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Amusement Rides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2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Fire Safety Issue -- Occupant evacuation when the ride is down or becomes inoperable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2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6" name="Picture 5" descr="A picture containing outdoor, person, boat, standing&#10;&#10;Description automatically generated">
            <a:extLst>
              <a:ext uri="{FF2B5EF4-FFF2-40B4-BE49-F238E27FC236}">
                <a16:creationId xmlns:a16="http://schemas.microsoft.com/office/drawing/2014/main" id="{F1507CEE-AA65-420A-B912-91C938E0B61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771" r="13216"/>
          <a:stretch/>
        </p:blipFill>
        <p:spPr>
          <a:xfrm>
            <a:off x="7634868" y="2013098"/>
            <a:ext cx="4557132" cy="4550488"/>
          </a:xfrm>
          <a:custGeom>
            <a:avLst/>
            <a:gdLst/>
            <a:ahLst/>
            <a:cxnLst/>
            <a:rect l="l" t="t" r="r" b="b"/>
            <a:pathLst>
              <a:path w="5570706" h="5562584">
                <a:moveTo>
                  <a:pt x="3374687" y="0"/>
                </a:moveTo>
                <a:cubicBezTo>
                  <a:pt x="4190094" y="0"/>
                  <a:pt x="4937956" y="289196"/>
                  <a:pt x="5521301" y="770615"/>
                </a:cubicBezTo>
                <a:lnTo>
                  <a:pt x="5570706" y="815517"/>
                </a:lnTo>
                <a:lnTo>
                  <a:pt x="5570706" y="5562584"/>
                </a:lnTo>
                <a:lnTo>
                  <a:pt x="808135" y="5562584"/>
                </a:lnTo>
                <a:lnTo>
                  <a:pt x="770615" y="5521302"/>
                </a:lnTo>
                <a:cubicBezTo>
                  <a:pt x="289196" y="4937957"/>
                  <a:pt x="0" y="4190095"/>
                  <a:pt x="0" y="3374687"/>
                </a:cubicBezTo>
                <a:cubicBezTo>
                  <a:pt x="0" y="1510899"/>
                  <a:pt x="1510899" y="0"/>
                  <a:pt x="3374687" y="0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251003048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EFBD000C-5729-4645-8AAB-4B958BEA7022}"/>
              </a:ext>
            </a:extLst>
          </p:cNvPr>
          <p:cNvCxnSpPr/>
          <p:nvPr/>
        </p:nvCxnSpPr>
        <p:spPr>
          <a:xfrm>
            <a:off x="0" y="0"/>
            <a:ext cx="914400" cy="0"/>
          </a:xfrm>
          <a:prstGeom prst="line">
            <a:avLst/>
          </a:prstGeom>
          <a:ln w="0" cap="flat" cmpd="sng" algn="ctr">
            <a:solidFill>
              <a:srgbClr val="FBFFFF"/>
            </a:solidFill>
            <a:prstDash val="solid"/>
            <a:miter lim="800000"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rotWithShape="0">
                    <a:scrgbClr r="0" g="0" b="0"/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Picture 5">
            <a:extLst>
              <a:ext uri="{FF2B5EF4-FFF2-40B4-BE49-F238E27FC236}">
                <a16:creationId xmlns:a16="http://schemas.microsoft.com/office/drawing/2014/main" id="{62C753D8-BF27-44F6-BA1E-4ECD46F40DA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2039" r="15210" b="-1"/>
          <a:stretch/>
        </p:blipFill>
        <p:spPr>
          <a:xfrm>
            <a:off x="6304156" y="0"/>
            <a:ext cx="5887843" cy="6551675"/>
          </a:xfrm>
          <a:custGeom>
            <a:avLst/>
            <a:gdLst/>
            <a:ahLst/>
            <a:cxnLst/>
            <a:rect l="l" t="t" r="r" b="b"/>
            <a:pathLst>
              <a:path w="8949307" h="6858000">
                <a:moveTo>
                  <a:pt x="0" y="0"/>
                </a:moveTo>
                <a:lnTo>
                  <a:pt x="8949307" y="0"/>
                </a:lnTo>
                <a:lnTo>
                  <a:pt x="8949307" y="6858000"/>
                </a:lnTo>
                <a:lnTo>
                  <a:pt x="0" y="6858000"/>
                </a:lnTo>
                <a:lnTo>
                  <a:pt x="62983" y="6788730"/>
                </a:lnTo>
                <a:cubicBezTo>
                  <a:pt x="773509" y="5928900"/>
                  <a:pt x="1212979" y="4741056"/>
                  <a:pt x="1212979" y="3429000"/>
                </a:cubicBezTo>
                <a:cubicBezTo>
                  <a:pt x="1212979" y="2116944"/>
                  <a:pt x="773509" y="929100"/>
                  <a:pt x="62983" y="69271"/>
                </a:cubicBezTo>
                <a:close/>
              </a:path>
            </a:pathLst>
          </a:cu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7ADE39A-5F6E-4287-BCC1-C53C47D0F9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7696" y="306325"/>
            <a:ext cx="10515600" cy="1325563"/>
          </a:xfrm>
        </p:spPr>
        <p:txBody>
          <a:bodyPr>
            <a:normAutofit/>
          </a:bodyPr>
          <a:lstStyle/>
          <a:p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Life Safety Consideration </a:t>
            </a:r>
            <a:b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Special Features &amp; Attraction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B85E7B60-52E2-4095-BAD0-C86C7AAD0FB8}"/>
              </a:ext>
            </a:extLst>
          </p:cNvPr>
          <p:cNvSpPr txBox="1">
            <a:spLocks/>
          </p:cNvSpPr>
          <p:nvPr/>
        </p:nvSpPr>
        <p:spPr>
          <a:xfrm>
            <a:off x="607696" y="1813111"/>
            <a:ext cx="6826450" cy="459049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Special fire safety and evacuation plan 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Notification?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Suppression on moving objects?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Interface with the life safety systems 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Compartmentation considerations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Fall hazards (individual &amp; objects)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Fire service considerations:</a:t>
            </a:r>
          </a:p>
          <a:p>
            <a:pPr marL="685800" marR="0" lvl="1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Access</a:t>
            </a:r>
          </a:p>
          <a:p>
            <a:pPr marL="685800" marR="0" lvl="1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Special knowledge</a:t>
            </a:r>
          </a:p>
          <a:p>
            <a:pPr marL="685800" marR="0" lvl="1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Special equipment</a:t>
            </a:r>
          </a:p>
          <a:p>
            <a:pPr marL="685800" marR="0" lvl="1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Training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2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48680276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9F95D796-A100-4FC8-B859-786661AE4ECC}"/>
              </a:ext>
            </a:extLst>
          </p:cNvPr>
          <p:cNvCxnSpPr/>
          <p:nvPr/>
        </p:nvCxnSpPr>
        <p:spPr>
          <a:xfrm>
            <a:off x="0" y="0"/>
            <a:ext cx="914400" cy="0"/>
          </a:xfrm>
          <a:prstGeom prst="line">
            <a:avLst/>
          </a:prstGeom>
          <a:ln w="0" cap="flat" cmpd="sng" algn="ctr">
            <a:solidFill>
              <a:srgbClr val="FBFFFF"/>
            </a:solidFill>
            <a:prstDash val="solid"/>
            <a:miter lim="800000"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rotWithShape="0">
                    <a:scrgbClr r="0" g="0" b="0"/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D7ADE39A-5F6E-4287-BCC1-C53C47D0F9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7696" y="306325"/>
            <a:ext cx="10515600" cy="1325563"/>
          </a:xfrm>
        </p:spPr>
        <p:txBody>
          <a:bodyPr>
            <a:normAutofit/>
          </a:bodyPr>
          <a:lstStyle/>
          <a:p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Aerial Vehicle Platforms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B85E7B60-52E2-4095-BAD0-C86C7AAD0FB8}"/>
              </a:ext>
            </a:extLst>
          </p:cNvPr>
          <p:cNvSpPr txBox="1">
            <a:spLocks/>
          </p:cNvSpPr>
          <p:nvPr/>
        </p:nvSpPr>
        <p:spPr>
          <a:xfrm>
            <a:off x="607696" y="1813111"/>
            <a:ext cx="5817327" cy="459049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Traditionally long-term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Temporary drop-off/pick-up (Uber)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UAVs (unmanned aerial vehicles) (Amazon)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Fire hazards risk assessment 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2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6" name="Picture 5" descr="A boat on a body of water&#10;&#10;Description automatically generated">
            <a:extLst>
              <a:ext uri="{FF2B5EF4-FFF2-40B4-BE49-F238E27FC236}">
                <a16:creationId xmlns:a16="http://schemas.microsoft.com/office/drawing/2014/main" id="{78F41404-9074-409A-B783-3C590C33954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78" r="25617"/>
          <a:stretch/>
        </p:blipFill>
        <p:spPr>
          <a:xfrm>
            <a:off x="6096000" y="10"/>
            <a:ext cx="6094477" cy="6551665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922769202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EE4949E0-E981-4E7F-8A77-2C0D52B01464}"/>
              </a:ext>
            </a:extLst>
          </p:cNvPr>
          <p:cNvCxnSpPr/>
          <p:nvPr/>
        </p:nvCxnSpPr>
        <p:spPr>
          <a:xfrm>
            <a:off x="0" y="0"/>
            <a:ext cx="914400" cy="0"/>
          </a:xfrm>
          <a:prstGeom prst="line">
            <a:avLst/>
          </a:prstGeom>
          <a:ln w="0" cap="flat" cmpd="sng" algn="ctr">
            <a:solidFill>
              <a:srgbClr val="FBFFFF"/>
            </a:solidFill>
            <a:prstDash val="solid"/>
            <a:miter lim="800000"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rotWithShape="0">
                    <a:scrgbClr r="0" g="0" b="0"/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D7ADE39A-5F6E-4287-BCC1-C53C47D0F9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33977" y="454901"/>
            <a:ext cx="2313018" cy="1325563"/>
          </a:xfrm>
        </p:spPr>
        <p:txBody>
          <a:bodyPr>
            <a:normAutofit/>
          </a:bodyPr>
          <a:lstStyle/>
          <a:p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ESS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B85E7B60-52E2-4095-BAD0-C86C7AAD0FB8}"/>
              </a:ext>
            </a:extLst>
          </p:cNvPr>
          <p:cNvSpPr txBox="1">
            <a:spLocks/>
          </p:cNvSpPr>
          <p:nvPr/>
        </p:nvSpPr>
        <p:spPr>
          <a:xfrm>
            <a:off x="3055580" y="529242"/>
            <a:ext cx="7523210" cy="211955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Part of Green Movement to Conserve Energy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Codes &amp; Standards Not Fully Developed in this Area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Description of Technology &amp; Hazards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Fire Safety Considerations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2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D2D9A82-0CDD-409E-BFA5-61034CF7099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33977" y="2447371"/>
            <a:ext cx="9889319" cy="39557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2918505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956794A9-9A94-44AA-BA00-9901A8A0B184}"/>
              </a:ext>
            </a:extLst>
          </p:cNvPr>
          <p:cNvCxnSpPr/>
          <p:nvPr/>
        </p:nvCxnSpPr>
        <p:spPr>
          <a:xfrm>
            <a:off x="0" y="0"/>
            <a:ext cx="914400" cy="0"/>
          </a:xfrm>
          <a:prstGeom prst="line">
            <a:avLst/>
          </a:prstGeom>
          <a:ln w="0" cap="flat" cmpd="sng" algn="ctr">
            <a:solidFill>
              <a:srgbClr val="FBFFFF"/>
            </a:solidFill>
            <a:prstDash val="solid"/>
            <a:miter lim="800000"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rotWithShape="0">
                    <a:scrgbClr r="0" g="0" b="0"/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D7ADE39A-5F6E-4287-BCC1-C53C47D0F9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7696" y="306325"/>
            <a:ext cx="10515600" cy="1325563"/>
          </a:xfrm>
        </p:spPr>
        <p:txBody>
          <a:bodyPr>
            <a:normAutofit/>
          </a:bodyPr>
          <a:lstStyle/>
          <a:p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Existing Building Considerations 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B85E7B60-52E2-4095-BAD0-C86C7AAD0FB8}"/>
              </a:ext>
            </a:extLst>
          </p:cNvPr>
          <p:cNvSpPr txBox="1">
            <a:spLocks/>
          </p:cNvSpPr>
          <p:nvPr/>
        </p:nvSpPr>
        <p:spPr>
          <a:xfrm>
            <a:off x="607696" y="1522887"/>
            <a:ext cx="10120555" cy="520752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Many tall buildings constructed before technological advancements over the past 30 years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Cities have enacted regulations to improve fire safety in these existing buildings.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Projects can be complicated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Include asbestos abatement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Historic preservation issues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Reasonable fire safety should include:</a:t>
            </a:r>
          </a:p>
          <a:p>
            <a:pPr marL="685800" marR="0" lvl="1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 means to detect the presence of a fire;</a:t>
            </a:r>
          </a:p>
          <a:p>
            <a:pPr marL="685800" marR="0" lvl="1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 means to notify the occupants and emergency forces of the fire;</a:t>
            </a:r>
          </a:p>
          <a:p>
            <a:pPr marL="685800" marR="0" lvl="1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Protected pathways for occupants to exit the building or reach an area of rescue assistance; and,</a:t>
            </a:r>
          </a:p>
          <a:p>
            <a:pPr marL="685800" marR="0" lvl="1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 means to control the spread of the fire.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Adaptive Reuse &amp; Change of Occupancy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2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20962109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" name="Contact —— ."/>
          <p:cNvSpPr txBox="1"/>
          <p:nvPr/>
        </p:nvSpPr>
        <p:spPr>
          <a:xfrm>
            <a:off x="1866898" y="645017"/>
            <a:ext cx="8176388" cy="3968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/>
          <a:p>
            <a:pPr defTabSz="914318">
              <a:lnSpc>
                <a:spcPct val="80000"/>
              </a:lnSpc>
              <a:defRPr sz="3200">
                <a:latin typeface="Montserrat Bold"/>
                <a:ea typeface="Montserrat Bold"/>
                <a:cs typeface="Montserrat Bold"/>
                <a:sym typeface="Montserrat Bold"/>
              </a:defRPr>
            </a:pPr>
            <a:endParaRPr dirty="0"/>
          </a:p>
        </p:txBody>
      </p:sp>
      <p:sp>
        <p:nvSpPr>
          <p:cNvPr id="278" name="Name Firstname."/>
          <p:cNvSpPr txBox="1"/>
          <p:nvPr/>
        </p:nvSpPr>
        <p:spPr>
          <a:xfrm>
            <a:off x="6241313" y="1958909"/>
            <a:ext cx="5688418" cy="101290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0" tIns="0" rIns="0" bIns="0">
            <a:spAutoFit/>
          </a:bodyPr>
          <a:lstStyle/>
          <a:p>
            <a:pPr>
              <a:lnSpc>
                <a:spcPct val="70000"/>
              </a:lnSpc>
              <a:defRPr sz="4600">
                <a:latin typeface="Montserrat Bold"/>
                <a:ea typeface="Montserrat Bold"/>
                <a:cs typeface="Montserrat Bold"/>
                <a:sym typeface="Montserrat Bold"/>
              </a:defRPr>
            </a:pPr>
            <a:r>
              <a:rPr lang="en-US" dirty="0"/>
              <a:t>Chris </a:t>
            </a:r>
            <a:r>
              <a:rPr lang="en-US" dirty="0">
                <a:solidFill>
                  <a:schemeClr val="tx1"/>
                </a:solidFill>
              </a:rPr>
              <a:t>Jelenewicz, PE, FSFPE</a:t>
            </a:r>
            <a:endParaRPr dirty="0">
              <a:solidFill>
                <a:schemeClr val="tx1"/>
              </a:solidFill>
            </a:endParaRPr>
          </a:p>
        </p:txBody>
      </p:sp>
      <p:sp>
        <p:nvSpPr>
          <p:cNvPr id="279" name="TITLE"/>
          <p:cNvSpPr txBox="1"/>
          <p:nvPr/>
        </p:nvSpPr>
        <p:spPr>
          <a:xfrm>
            <a:off x="6589617" y="3183807"/>
            <a:ext cx="4339880" cy="34868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ct val="70000"/>
              </a:lnSpc>
              <a:defRPr sz="3100">
                <a:solidFill>
                  <a:srgbClr val="8F8F8F"/>
                </a:solidFill>
                <a:latin typeface="Montserrat-Regular"/>
                <a:ea typeface="Montserrat-Regular"/>
                <a:cs typeface="Montserrat-Regular"/>
                <a:sym typeface="Montserrat-Regular"/>
              </a:defRPr>
            </a:lvl1pPr>
          </a:lstStyle>
          <a:p>
            <a:r>
              <a:rPr lang="en-US" dirty="0"/>
              <a:t>CEO SFPE</a:t>
            </a:r>
            <a:endParaRPr dirty="0"/>
          </a:p>
        </p:txBody>
      </p:sp>
      <p:pic>
        <p:nvPicPr>
          <p:cNvPr id="280" name="Imagen" descr="Imagen"/>
          <p:cNvPicPr>
            <a:picLocks noGrp="1" noChangeAspect="1"/>
          </p:cNvPicPr>
          <p:nvPr>
            <p:ph type="pic" idx="21"/>
          </p:nvPr>
        </p:nvPicPr>
        <p:blipFill>
          <a:blip r:embed="rId2"/>
          <a:srcRect/>
          <a:stretch>
            <a:fillRect/>
          </a:stretch>
        </p:blipFill>
        <p:spPr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2" y="0"/>
                </a:moveTo>
                <a:cubicBezTo>
                  <a:pt x="4837" y="0"/>
                  <a:pt x="0" y="4837"/>
                  <a:pt x="0" y="10802"/>
                </a:cubicBezTo>
                <a:cubicBezTo>
                  <a:pt x="0" y="16766"/>
                  <a:pt x="4837" y="21600"/>
                  <a:pt x="10802" y="21600"/>
                </a:cubicBezTo>
                <a:cubicBezTo>
                  <a:pt x="16766" y="21600"/>
                  <a:pt x="21600" y="16766"/>
                  <a:pt x="21600" y="10802"/>
                </a:cubicBezTo>
                <a:cubicBezTo>
                  <a:pt x="21600" y="4837"/>
                  <a:pt x="16766" y="0"/>
                  <a:pt x="10802" y="0"/>
                </a:cubicBezTo>
                <a:close/>
              </a:path>
            </a:pathLst>
          </a:custGeom>
        </p:spPr>
      </p:pic>
      <p:sp>
        <p:nvSpPr>
          <p:cNvPr id="281" name="Número de diapositiva"/>
          <p:cNvSpPr txBox="1">
            <a:spLocks noGrp="1"/>
          </p:cNvSpPr>
          <p:nvPr>
            <p:ph type="sldNum" sz="quarter" idx="2"/>
          </p:nvPr>
        </p:nvSpPr>
        <p:spPr>
          <a:xfrm>
            <a:off x="429240" y="6449909"/>
            <a:ext cx="127001" cy="16510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t>44</a:t>
            </a:fld>
            <a:endParaRPr/>
          </a:p>
        </p:txBody>
      </p:sp>
      <p:sp>
        <p:nvSpPr>
          <p:cNvPr id="282" name="Email:"/>
          <p:cNvSpPr txBox="1"/>
          <p:nvPr/>
        </p:nvSpPr>
        <p:spPr>
          <a:xfrm>
            <a:off x="6589617" y="3818807"/>
            <a:ext cx="4339880" cy="26994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ct val="70000"/>
              </a:lnSpc>
              <a:defRPr sz="2400">
                <a:solidFill>
                  <a:srgbClr val="000000"/>
                </a:solidFill>
                <a:latin typeface="Montserrat-Regular"/>
                <a:ea typeface="Montserrat-Regular"/>
                <a:cs typeface="Montserrat-Regular"/>
                <a:sym typeface="Montserrat-Regular"/>
              </a:defRPr>
            </a:lvl1pPr>
          </a:lstStyle>
          <a:p>
            <a:r>
              <a:rPr dirty="0"/>
              <a:t>Email:</a:t>
            </a:r>
            <a:r>
              <a:rPr lang="en-US" dirty="0"/>
              <a:t>  Chris@sfpe.org</a:t>
            </a:r>
            <a:endParaRPr dirty="0"/>
          </a:p>
        </p:txBody>
      </p:sp>
      <p:sp>
        <p:nvSpPr>
          <p:cNvPr id="284" name="Web:"/>
          <p:cNvSpPr txBox="1"/>
          <p:nvPr/>
        </p:nvSpPr>
        <p:spPr>
          <a:xfrm>
            <a:off x="6589617" y="4530790"/>
            <a:ext cx="4339880" cy="26994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ct val="70000"/>
              </a:lnSpc>
              <a:defRPr sz="2400">
                <a:solidFill>
                  <a:srgbClr val="000000"/>
                </a:solidFill>
                <a:latin typeface="Montserrat-Regular"/>
                <a:ea typeface="Montserrat-Regular"/>
                <a:cs typeface="Montserrat-Regular"/>
                <a:sym typeface="Montserrat-Regular"/>
              </a:defRPr>
            </a:lvl1pPr>
          </a:lstStyle>
          <a:p>
            <a:r>
              <a:rPr dirty="0"/>
              <a:t>Web:</a:t>
            </a:r>
            <a:r>
              <a:rPr lang="en-US" dirty="0"/>
              <a:t> www.sfpe.orf</a:t>
            </a:r>
            <a:endParaRPr dirty="0"/>
          </a:p>
        </p:txBody>
      </p:sp>
      <p:pic>
        <p:nvPicPr>
          <p:cNvPr id="3" name="Picture 2" descr="A person smiling for the camera">
            <a:extLst>
              <a:ext uri="{FF2B5EF4-FFF2-40B4-BE49-F238E27FC236}">
                <a16:creationId xmlns:a16="http://schemas.microsoft.com/office/drawing/2014/main" id="{412F513C-50DB-D080-F9D3-351AE7A6FC0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6493" y="2116683"/>
            <a:ext cx="3104195" cy="2482932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theme/theme1.xml><?xml version="1.0" encoding="utf-8"?>
<a:theme xmlns:a="http://schemas.openxmlformats.org/drawingml/2006/main" name="B&amp;D-Powerpoint Template_16x9">
  <a:themeElements>
    <a:clrScheme name="B&amp;D-Powerpoint Template_16x9">
      <a:dk1>
        <a:srgbClr val="1F1F1F"/>
      </a:dk1>
      <a:lt1>
        <a:srgbClr val="FFFFFF"/>
      </a:lt1>
      <a:dk2>
        <a:srgbClr val="A7A7A7"/>
      </a:dk2>
      <a:lt2>
        <a:srgbClr val="535353"/>
      </a:lt2>
      <a:accent1>
        <a:srgbClr val="FE1C1D"/>
      </a:accent1>
      <a:accent2>
        <a:srgbClr val="FF5757"/>
      </a:accent2>
      <a:accent3>
        <a:srgbClr val="C9D2FD"/>
      </a:accent3>
      <a:accent4>
        <a:srgbClr val="5E78FA"/>
      </a:accent4>
      <a:accent5>
        <a:srgbClr val="0420AB"/>
      </a:accent5>
      <a:accent6>
        <a:srgbClr val="021572"/>
      </a:accent6>
      <a:hlink>
        <a:srgbClr val="0000FF"/>
      </a:hlink>
      <a:folHlink>
        <a:srgbClr val="FF00FF"/>
      </a:folHlink>
    </a:clrScheme>
    <a:fontScheme name="B&amp;D-Powerpoint Template_16x9">
      <a:majorFont>
        <a:latin typeface="Helvetica"/>
        <a:ea typeface="Helvetica"/>
        <a:cs typeface="Helvetica"/>
      </a:majorFont>
      <a:minorFont>
        <a:latin typeface="Calibri"/>
        <a:ea typeface="Calibri"/>
        <a:cs typeface="Calibri"/>
      </a:minorFont>
    </a:fontScheme>
    <a:fmtScheme name="B&amp;D-Powerpoint Template_16x9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33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1F1F1F"/>
            </a:solidFill>
            <a:effectLst/>
            <a:uFillTx/>
            <a:latin typeface="+mj-lt"/>
            <a:ea typeface="+mj-ea"/>
            <a:cs typeface="+mj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33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1F1F1F"/>
            </a:solidFill>
            <a:effectLst/>
            <a:uFillTx/>
            <a:latin typeface="+mj-lt"/>
            <a:ea typeface="+mj-ea"/>
            <a:cs typeface="+mj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B&amp;D-Powerpoint Template_16x9">
  <a:themeElements>
    <a:clrScheme name="B&amp;D-Powerpoint Template_16x9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FE1C1D"/>
      </a:accent1>
      <a:accent2>
        <a:srgbClr val="FF5757"/>
      </a:accent2>
      <a:accent3>
        <a:srgbClr val="C9D2FD"/>
      </a:accent3>
      <a:accent4>
        <a:srgbClr val="5E78FA"/>
      </a:accent4>
      <a:accent5>
        <a:srgbClr val="0420AB"/>
      </a:accent5>
      <a:accent6>
        <a:srgbClr val="021572"/>
      </a:accent6>
      <a:hlink>
        <a:srgbClr val="0000FF"/>
      </a:hlink>
      <a:folHlink>
        <a:srgbClr val="FF00FF"/>
      </a:folHlink>
    </a:clrScheme>
    <a:fontScheme name="B&amp;D-Powerpoint Template_16x9">
      <a:majorFont>
        <a:latin typeface="Helvetica"/>
        <a:ea typeface="Helvetica"/>
        <a:cs typeface="Helvetica"/>
      </a:majorFont>
      <a:minorFont>
        <a:latin typeface="Calibri"/>
        <a:ea typeface="Calibri"/>
        <a:cs typeface="Calibri"/>
      </a:minorFont>
    </a:fontScheme>
    <a:fmtScheme name="B&amp;D-Powerpoint Template_16x9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33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1F1F1F"/>
            </a:solidFill>
            <a:effectLst/>
            <a:uFillTx/>
            <a:latin typeface="+mj-lt"/>
            <a:ea typeface="+mj-ea"/>
            <a:cs typeface="+mj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33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1F1F1F"/>
            </a:solidFill>
            <a:effectLst/>
            <a:uFillTx/>
            <a:latin typeface="+mj-lt"/>
            <a:ea typeface="+mj-ea"/>
            <a:cs typeface="+mj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</TotalTime>
  <Words>1807</Words>
  <Application>Microsoft Office PowerPoint</Application>
  <PresentationFormat>Widescreen</PresentationFormat>
  <Paragraphs>318</Paragraphs>
  <Slides>44</Slides>
  <Notes>11</Notes>
  <HiddenSlides>0</HiddenSlides>
  <MMClips>0</MMClips>
  <ScaleCrop>false</ScaleCrop>
  <HeadingPairs>
    <vt:vector size="8" baseType="variant">
      <vt:variant>
        <vt:lpstr>Fonts Used</vt:lpstr>
      </vt:variant>
      <vt:variant>
        <vt:i4>8</vt:i4>
      </vt:variant>
      <vt:variant>
        <vt:lpstr>Theme</vt:lpstr>
      </vt:variant>
      <vt:variant>
        <vt:i4>2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44</vt:i4>
      </vt:variant>
    </vt:vector>
  </HeadingPairs>
  <TitlesOfParts>
    <vt:vector size="55" baseType="lpstr">
      <vt:lpstr>Aptos</vt:lpstr>
      <vt:lpstr>Aptos Display</vt:lpstr>
      <vt:lpstr>Arial</vt:lpstr>
      <vt:lpstr>Calibri</vt:lpstr>
      <vt:lpstr>Helvetica</vt:lpstr>
      <vt:lpstr>Montserrat Bold</vt:lpstr>
      <vt:lpstr>Montserrat-Medium</vt:lpstr>
      <vt:lpstr>Wingdings</vt:lpstr>
      <vt:lpstr>B&amp;D-Powerpoint Template_16x9</vt:lpstr>
      <vt:lpstr>Office Theme</vt:lpstr>
      <vt:lpstr>Visio</vt:lpstr>
      <vt:lpstr>Design Challenges in High-Rise Buildings </vt:lpstr>
      <vt:lpstr>Introduction</vt:lpstr>
      <vt:lpstr>PowerPoint Presentation</vt:lpstr>
      <vt:lpstr>SFPE Chapters</vt:lpstr>
      <vt:lpstr>Unique Features</vt:lpstr>
      <vt:lpstr>Other Features</vt:lpstr>
      <vt:lpstr>The SFPE Guide to Fire Safety in Very Tall Buildings, 2nd Edition</vt:lpstr>
      <vt:lpstr>Case Studies</vt:lpstr>
      <vt:lpstr>SHANGHAI APARSHANGHAI APARTMENT TOWER FIRE, SHANGHAI, CHINA NOVEMBER 15, 2010, APARTMENT TOWER FIRE, SHANGHAICHINA NOVEMBER 15, 2010</vt:lpstr>
      <vt:lpstr>LACROSSE FIRE, MELBOURNE, AUSTRALIA NOVEMBER 25, 2014</vt:lpstr>
      <vt:lpstr>THE ADDRESS DOWNTOWN HOTEL FIRE, DUBAI, UAE DECEMBER 31, 2015</vt:lpstr>
      <vt:lpstr>TORCH TOWER FIRE, DUBAI, UAE  FEBRUARY 21, 2015</vt:lpstr>
      <vt:lpstr>GRENFELL TOWER FIRE LONDON, ENGLAND  JUNE 14, 2017</vt:lpstr>
      <vt:lpstr>Emergency Egress</vt:lpstr>
      <vt:lpstr>Occupant Characteristics</vt:lpstr>
      <vt:lpstr>Building factors that affect egress time</vt:lpstr>
      <vt:lpstr>Evacuation Time</vt:lpstr>
      <vt:lpstr>Evacuation Strategy</vt:lpstr>
      <vt:lpstr>Simultaneous Full Building</vt:lpstr>
      <vt:lpstr>Phased Evacuation</vt:lpstr>
      <vt:lpstr>Refuge Floors</vt:lpstr>
      <vt:lpstr>Original SFPE Guide: Safety for Very tall Buildings</vt:lpstr>
      <vt:lpstr>Refuge Floors</vt:lpstr>
      <vt:lpstr>Defend-in-Place</vt:lpstr>
      <vt:lpstr>OEE</vt:lpstr>
      <vt:lpstr>Occupant Evacuation Elevators Model Considerations</vt:lpstr>
      <vt:lpstr>Evacuation Planning</vt:lpstr>
      <vt:lpstr>Situation Awareness</vt:lpstr>
      <vt:lpstr>Fire Resistance </vt:lpstr>
      <vt:lpstr>Performance Approach</vt:lpstr>
      <vt:lpstr>Fire Resistance </vt:lpstr>
      <vt:lpstr>Traveling Fire Methodology</vt:lpstr>
      <vt:lpstr>Building Envelope</vt:lpstr>
      <vt:lpstr>Building Envelope (Fire Dynamics)</vt:lpstr>
      <vt:lpstr>Building Envelope (Fire Testing)</vt:lpstr>
      <vt:lpstr>Suppression Considerations for Tall Buildings</vt:lpstr>
      <vt:lpstr>Special Features &amp; Attractions</vt:lpstr>
      <vt:lpstr>Observation Decks / Restaurants / Night Clubs / Pool Decks</vt:lpstr>
      <vt:lpstr>Amusement / Thrill Features</vt:lpstr>
      <vt:lpstr>Life Safety Consideration  Special Features &amp; Attraction</vt:lpstr>
      <vt:lpstr>Aerial Vehicle Platforms</vt:lpstr>
      <vt:lpstr>ESS</vt:lpstr>
      <vt:lpstr>Existing Building Considerations 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Chris Jelenewicz</dc:creator>
  <cp:lastModifiedBy>Chris Jelenewicz</cp:lastModifiedBy>
  <cp:revision>2</cp:revision>
  <dcterms:modified xsi:type="dcterms:W3CDTF">2025-10-14T19:21:54Z</dcterms:modified>
</cp:coreProperties>
</file>